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g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F8AC0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F8AC0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35287" y="6419959"/>
            <a:ext cx="134691" cy="18039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797626" y="6422984"/>
            <a:ext cx="49530" cy="173990"/>
          </a:xfrm>
          <a:custGeom>
            <a:avLst/>
            <a:gdLst/>
            <a:ahLst/>
            <a:cxnLst/>
            <a:rect l="l" t="t" r="r" b="b"/>
            <a:pathLst>
              <a:path w="49529" h="173990">
                <a:moveTo>
                  <a:pt x="48947" y="0"/>
                </a:moveTo>
                <a:lnTo>
                  <a:pt x="0" y="0"/>
                </a:lnTo>
                <a:lnTo>
                  <a:pt x="0" y="173853"/>
                </a:lnTo>
                <a:lnTo>
                  <a:pt x="48947" y="173853"/>
                </a:lnTo>
                <a:lnTo>
                  <a:pt x="489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891470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71" y="141668"/>
                </a:moveTo>
                <a:lnTo>
                  <a:pt x="47180" y="141668"/>
                </a:lnTo>
                <a:lnTo>
                  <a:pt x="47180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80" y="70827"/>
                </a:lnTo>
                <a:lnTo>
                  <a:pt x="47180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71" y="174548"/>
                </a:lnTo>
                <a:lnTo>
                  <a:pt x="127571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51013" y="6422984"/>
            <a:ext cx="213061" cy="1756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51395" y="6419959"/>
            <a:ext cx="134643" cy="1803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68782" y="6422984"/>
            <a:ext cx="151445" cy="173853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0" y="0"/>
            <a:ext cx="127000" cy="6858000"/>
          </a:xfrm>
          <a:custGeom>
            <a:avLst/>
            <a:gdLst/>
            <a:ahLst/>
            <a:cxnLst/>
            <a:rect l="l" t="t" r="r" b="b"/>
            <a:pathLst>
              <a:path w="127000" h="6858000">
                <a:moveTo>
                  <a:pt x="126492" y="0"/>
                </a:moveTo>
                <a:lnTo>
                  <a:pt x="0" y="0"/>
                </a:lnTo>
                <a:lnTo>
                  <a:pt x="0" y="6858000"/>
                </a:lnTo>
                <a:lnTo>
                  <a:pt x="126492" y="6858000"/>
                </a:lnTo>
                <a:lnTo>
                  <a:pt x="126492" y="0"/>
                </a:lnTo>
                <a:close/>
              </a:path>
            </a:pathLst>
          </a:custGeom>
          <a:solidFill>
            <a:srgbClr val="F8A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0" y="0"/>
            <a:ext cx="127000" cy="6858000"/>
          </a:xfrm>
          <a:custGeom>
            <a:avLst/>
            <a:gdLst/>
            <a:ahLst/>
            <a:cxnLst/>
            <a:rect l="l" t="t" r="r" b="b"/>
            <a:pathLst>
              <a:path w="127000" h="6858000">
                <a:moveTo>
                  <a:pt x="0" y="6858000"/>
                </a:moveTo>
                <a:lnTo>
                  <a:pt x="126492" y="6858000"/>
                </a:lnTo>
                <a:lnTo>
                  <a:pt x="12649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F8AC0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35287" y="6419959"/>
            <a:ext cx="134691" cy="18039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797626" y="6422984"/>
            <a:ext cx="49530" cy="173990"/>
          </a:xfrm>
          <a:custGeom>
            <a:avLst/>
            <a:gdLst/>
            <a:ahLst/>
            <a:cxnLst/>
            <a:rect l="l" t="t" r="r" b="b"/>
            <a:pathLst>
              <a:path w="49529" h="173990">
                <a:moveTo>
                  <a:pt x="48947" y="0"/>
                </a:moveTo>
                <a:lnTo>
                  <a:pt x="0" y="0"/>
                </a:lnTo>
                <a:lnTo>
                  <a:pt x="0" y="173853"/>
                </a:lnTo>
                <a:lnTo>
                  <a:pt x="48947" y="173853"/>
                </a:lnTo>
                <a:lnTo>
                  <a:pt x="489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891470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71" y="141668"/>
                </a:moveTo>
                <a:lnTo>
                  <a:pt x="47180" y="141668"/>
                </a:lnTo>
                <a:lnTo>
                  <a:pt x="47180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80" y="70827"/>
                </a:lnTo>
                <a:lnTo>
                  <a:pt x="47180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71" y="174548"/>
                </a:lnTo>
                <a:lnTo>
                  <a:pt x="127571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51013" y="6422984"/>
            <a:ext cx="213061" cy="1756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51395" y="6419959"/>
            <a:ext cx="134643" cy="1803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68782" y="6422984"/>
            <a:ext cx="151445" cy="173853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059180" y="1406651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36" y="1307604"/>
            <a:ext cx="6887590" cy="500100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9595" y="1682495"/>
            <a:ext cx="6181344" cy="427634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16380" y="1839468"/>
            <a:ext cx="5817108" cy="3355848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0" y="0"/>
            <a:ext cx="127000" cy="6858000"/>
          </a:xfrm>
          <a:custGeom>
            <a:avLst/>
            <a:gdLst/>
            <a:ahLst/>
            <a:cxnLst/>
            <a:rect l="l" t="t" r="r" b="b"/>
            <a:pathLst>
              <a:path w="127000" h="6858000">
                <a:moveTo>
                  <a:pt x="126492" y="0"/>
                </a:moveTo>
                <a:lnTo>
                  <a:pt x="0" y="0"/>
                </a:lnTo>
                <a:lnTo>
                  <a:pt x="0" y="6858000"/>
                </a:lnTo>
                <a:lnTo>
                  <a:pt x="126492" y="6858000"/>
                </a:lnTo>
                <a:lnTo>
                  <a:pt x="126492" y="0"/>
                </a:lnTo>
                <a:close/>
              </a:path>
            </a:pathLst>
          </a:custGeom>
          <a:solidFill>
            <a:srgbClr val="F8A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0" y="0"/>
            <a:ext cx="127000" cy="6858000"/>
          </a:xfrm>
          <a:custGeom>
            <a:avLst/>
            <a:gdLst/>
            <a:ahLst/>
            <a:cxnLst/>
            <a:rect l="l" t="t" r="r" b="b"/>
            <a:pathLst>
              <a:path w="127000" h="6858000">
                <a:moveTo>
                  <a:pt x="0" y="6858000"/>
                </a:moveTo>
                <a:lnTo>
                  <a:pt x="126492" y="6858000"/>
                </a:lnTo>
                <a:lnTo>
                  <a:pt x="12649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11397995" y="240791"/>
            <a:ext cx="538480" cy="538480"/>
          </a:xfrm>
          <a:custGeom>
            <a:avLst/>
            <a:gdLst/>
            <a:ahLst/>
            <a:cxnLst/>
            <a:rect l="l" t="t" r="r" b="b"/>
            <a:pathLst>
              <a:path w="538479" h="538480">
                <a:moveTo>
                  <a:pt x="268985" y="0"/>
                </a:moveTo>
                <a:lnTo>
                  <a:pt x="220626" y="4332"/>
                </a:lnTo>
                <a:lnTo>
                  <a:pt x="175114" y="16824"/>
                </a:lnTo>
                <a:lnTo>
                  <a:pt x="133208" y="36717"/>
                </a:lnTo>
                <a:lnTo>
                  <a:pt x="95668" y="63251"/>
                </a:lnTo>
                <a:lnTo>
                  <a:pt x="63251" y="95668"/>
                </a:lnTo>
                <a:lnTo>
                  <a:pt x="36717" y="133208"/>
                </a:lnTo>
                <a:lnTo>
                  <a:pt x="16824" y="175114"/>
                </a:lnTo>
                <a:lnTo>
                  <a:pt x="4332" y="220626"/>
                </a:lnTo>
                <a:lnTo>
                  <a:pt x="0" y="268985"/>
                </a:lnTo>
                <a:lnTo>
                  <a:pt x="4332" y="317345"/>
                </a:lnTo>
                <a:lnTo>
                  <a:pt x="16824" y="362857"/>
                </a:lnTo>
                <a:lnTo>
                  <a:pt x="36717" y="404763"/>
                </a:lnTo>
                <a:lnTo>
                  <a:pt x="63251" y="442303"/>
                </a:lnTo>
                <a:lnTo>
                  <a:pt x="95668" y="474720"/>
                </a:lnTo>
                <a:lnTo>
                  <a:pt x="133208" y="501254"/>
                </a:lnTo>
                <a:lnTo>
                  <a:pt x="175114" y="521147"/>
                </a:lnTo>
                <a:lnTo>
                  <a:pt x="220626" y="533639"/>
                </a:lnTo>
                <a:lnTo>
                  <a:pt x="268985" y="537971"/>
                </a:lnTo>
                <a:lnTo>
                  <a:pt x="317345" y="533639"/>
                </a:lnTo>
                <a:lnTo>
                  <a:pt x="362857" y="521147"/>
                </a:lnTo>
                <a:lnTo>
                  <a:pt x="404763" y="501254"/>
                </a:lnTo>
                <a:lnTo>
                  <a:pt x="442303" y="474720"/>
                </a:lnTo>
                <a:lnTo>
                  <a:pt x="474720" y="442303"/>
                </a:lnTo>
                <a:lnTo>
                  <a:pt x="501254" y="404763"/>
                </a:lnTo>
                <a:lnTo>
                  <a:pt x="521147" y="362857"/>
                </a:lnTo>
                <a:lnTo>
                  <a:pt x="533639" y="317345"/>
                </a:lnTo>
                <a:lnTo>
                  <a:pt x="537972" y="268985"/>
                </a:lnTo>
                <a:lnTo>
                  <a:pt x="533639" y="220626"/>
                </a:lnTo>
                <a:lnTo>
                  <a:pt x="521147" y="175114"/>
                </a:lnTo>
                <a:lnTo>
                  <a:pt x="501254" y="133208"/>
                </a:lnTo>
                <a:lnTo>
                  <a:pt x="474720" y="95668"/>
                </a:lnTo>
                <a:lnTo>
                  <a:pt x="442303" y="63251"/>
                </a:lnTo>
                <a:lnTo>
                  <a:pt x="404763" y="36717"/>
                </a:lnTo>
                <a:lnTo>
                  <a:pt x="362857" y="16824"/>
                </a:lnTo>
                <a:lnTo>
                  <a:pt x="317345" y="4332"/>
                </a:lnTo>
                <a:lnTo>
                  <a:pt x="268985" y="0"/>
                </a:lnTo>
                <a:close/>
              </a:path>
            </a:pathLst>
          </a:custGeom>
          <a:solidFill>
            <a:srgbClr val="F8A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11501628" y="285000"/>
            <a:ext cx="330835" cy="292735"/>
          </a:xfrm>
          <a:custGeom>
            <a:avLst/>
            <a:gdLst/>
            <a:ahLst/>
            <a:cxnLst/>
            <a:rect l="l" t="t" r="r" b="b"/>
            <a:pathLst>
              <a:path w="330834" h="292734">
                <a:moveTo>
                  <a:pt x="292608" y="134861"/>
                </a:moveTo>
                <a:lnTo>
                  <a:pt x="288798" y="131051"/>
                </a:lnTo>
                <a:lnTo>
                  <a:pt x="279400" y="131051"/>
                </a:lnTo>
                <a:lnTo>
                  <a:pt x="275590" y="134861"/>
                </a:lnTo>
                <a:lnTo>
                  <a:pt x="275590" y="275577"/>
                </a:lnTo>
                <a:lnTo>
                  <a:pt x="207772" y="275577"/>
                </a:lnTo>
                <a:lnTo>
                  <a:pt x="207772" y="201282"/>
                </a:lnTo>
                <a:lnTo>
                  <a:pt x="204444" y="184658"/>
                </a:lnTo>
                <a:lnTo>
                  <a:pt x="195364" y="171094"/>
                </a:lnTo>
                <a:lnTo>
                  <a:pt x="181889" y="161963"/>
                </a:lnTo>
                <a:lnTo>
                  <a:pt x="165354" y="158610"/>
                </a:lnTo>
                <a:lnTo>
                  <a:pt x="148805" y="161963"/>
                </a:lnTo>
                <a:lnTo>
                  <a:pt x="135331" y="171094"/>
                </a:lnTo>
                <a:lnTo>
                  <a:pt x="126250" y="184658"/>
                </a:lnTo>
                <a:lnTo>
                  <a:pt x="122936" y="201282"/>
                </a:lnTo>
                <a:lnTo>
                  <a:pt x="122936" y="275577"/>
                </a:lnTo>
                <a:lnTo>
                  <a:pt x="55118" y="275577"/>
                </a:lnTo>
                <a:lnTo>
                  <a:pt x="55118" y="134861"/>
                </a:lnTo>
                <a:lnTo>
                  <a:pt x="51308" y="131051"/>
                </a:lnTo>
                <a:lnTo>
                  <a:pt x="46609" y="131051"/>
                </a:lnTo>
                <a:lnTo>
                  <a:pt x="41910" y="131051"/>
                </a:lnTo>
                <a:lnTo>
                  <a:pt x="38100" y="134861"/>
                </a:lnTo>
                <a:lnTo>
                  <a:pt x="38100" y="288912"/>
                </a:lnTo>
                <a:lnTo>
                  <a:pt x="41910" y="292595"/>
                </a:lnTo>
                <a:lnTo>
                  <a:pt x="135890" y="292595"/>
                </a:lnTo>
                <a:lnTo>
                  <a:pt x="139573" y="289166"/>
                </a:lnTo>
                <a:lnTo>
                  <a:pt x="139827" y="284594"/>
                </a:lnTo>
                <a:lnTo>
                  <a:pt x="139827" y="201282"/>
                </a:lnTo>
                <a:lnTo>
                  <a:pt x="141846" y="191338"/>
                </a:lnTo>
                <a:lnTo>
                  <a:pt x="147345" y="183172"/>
                </a:lnTo>
                <a:lnTo>
                  <a:pt x="155460" y="177660"/>
                </a:lnTo>
                <a:lnTo>
                  <a:pt x="165354" y="175628"/>
                </a:lnTo>
                <a:lnTo>
                  <a:pt x="175234" y="177660"/>
                </a:lnTo>
                <a:lnTo>
                  <a:pt x="183349" y="183172"/>
                </a:lnTo>
                <a:lnTo>
                  <a:pt x="188849" y="191338"/>
                </a:lnTo>
                <a:lnTo>
                  <a:pt x="190881" y="201282"/>
                </a:lnTo>
                <a:lnTo>
                  <a:pt x="190881" y="284086"/>
                </a:lnTo>
                <a:lnTo>
                  <a:pt x="191135" y="289166"/>
                </a:lnTo>
                <a:lnTo>
                  <a:pt x="194818" y="292595"/>
                </a:lnTo>
                <a:lnTo>
                  <a:pt x="288798" y="292595"/>
                </a:lnTo>
                <a:lnTo>
                  <a:pt x="292608" y="288912"/>
                </a:lnTo>
                <a:lnTo>
                  <a:pt x="292608" y="134861"/>
                </a:lnTo>
                <a:close/>
              </a:path>
              <a:path w="330834" h="292734">
                <a:moveTo>
                  <a:pt x="330708" y="124193"/>
                </a:moveTo>
                <a:lnTo>
                  <a:pt x="329819" y="118732"/>
                </a:lnTo>
                <a:lnTo>
                  <a:pt x="167386" y="0"/>
                </a:lnTo>
                <a:lnTo>
                  <a:pt x="163322" y="0"/>
                </a:lnTo>
                <a:lnTo>
                  <a:pt x="4699" y="116065"/>
                </a:lnTo>
                <a:lnTo>
                  <a:pt x="889" y="118732"/>
                </a:lnTo>
                <a:lnTo>
                  <a:pt x="0" y="124193"/>
                </a:lnTo>
                <a:lnTo>
                  <a:pt x="4572" y="130289"/>
                </a:lnTo>
                <a:lnTo>
                  <a:pt x="6985" y="131432"/>
                </a:lnTo>
                <a:lnTo>
                  <a:pt x="11430" y="131432"/>
                </a:lnTo>
                <a:lnTo>
                  <a:pt x="13208" y="130924"/>
                </a:lnTo>
                <a:lnTo>
                  <a:pt x="165354" y="19545"/>
                </a:lnTo>
                <a:lnTo>
                  <a:pt x="319786" y="132575"/>
                </a:lnTo>
                <a:lnTo>
                  <a:pt x="324993" y="131686"/>
                </a:lnTo>
                <a:lnTo>
                  <a:pt x="330708" y="124193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35287" y="6419959"/>
            <a:ext cx="134691" cy="18039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797626" y="6422984"/>
            <a:ext cx="49530" cy="173990"/>
          </a:xfrm>
          <a:custGeom>
            <a:avLst/>
            <a:gdLst/>
            <a:ahLst/>
            <a:cxnLst/>
            <a:rect l="l" t="t" r="r" b="b"/>
            <a:pathLst>
              <a:path w="49529" h="173990">
                <a:moveTo>
                  <a:pt x="48947" y="0"/>
                </a:moveTo>
                <a:lnTo>
                  <a:pt x="0" y="0"/>
                </a:lnTo>
                <a:lnTo>
                  <a:pt x="0" y="173853"/>
                </a:lnTo>
                <a:lnTo>
                  <a:pt x="48947" y="173853"/>
                </a:lnTo>
                <a:lnTo>
                  <a:pt x="489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891470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71" y="141668"/>
                </a:moveTo>
                <a:lnTo>
                  <a:pt x="47180" y="141668"/>
                </a:lnTo>
                <a:lnTo>
                  <a:pt x="47180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80" y="70827"/>
                </a:lnTo>
                <a:lnTo>
                  <a:pt x="47180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71" y="174548"/>
                </a:lnTo>
                <a:lnTo>
                  <a:pt x="127571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51013" y="6422984"/>
            <a:ext cx="213061" cy="17561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651395" y="6419959"/>
            <a:ext cx="134643" cy="1803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68782" y="6422984"/>
            <a:ext cx="151445" cy="1738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6480" y="715898"/>
            <a:ext cx="1928495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F8AC0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5803" y="1909191"/>
            <a:ext cx="11480393" cy="1684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046480" y="6503543"/>
            <a:ext cx="2745104" cy="129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98475" y="6489967"/>
            <a:ext cx="531494" cy="146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hyperlink" Target="http://www.siemens.com/simarisdesign" TargetMode="External"/><Relationship Id="rId10" Type="http://schemas.openxmlformats.org/officeDocument/2006/relationships/hyperlink" Target="https://www.onlinedoctranslator.com/es/?utm_source=onlinedoctranslator&amp;utm_medium=pdf&amp;utm_campaign=attribution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slide" Target="slide2.xml"/><Relationship Id="rId4" Type="http://schemas.openxmlformats.org/officeDocument/2006/relationships/slide" Target="slide21.xml"/><Relationship Id="rId5" Type="http://schemas.openxmlformats.org/officeDocument/2006/relationships/slide" Target="slide3.xml"/><Relationship Id="rId6" Type="http://schemas.openxmlformats.org/officeDocument/2006/relationships/slide" Target="slide7.xml"/><Relationship Id="rId7" Type="http://schemas.openxmlformats.org/officeDocument/2006/relationships/slide" Target="slide22.xml"/><Relationship Id="rId8" Type="http://schemas.openxmlformats.org/officeDocument/2006/relationships/slide" Target="slide8.xml"/><Relationship Id="rId9" Type="http://schemas.openxmlformats.org/officeDocument/2006/relationships/slide" Target="slide15.xml"/><Relationship Id="rId10" Type="http://schemas.openxmlformats.org/officeDocument/2006/relationships/slide" Target="slide52.xml"/><Relationship Id="rId11" Type="http://schemas.openxmlformats.org/officeDocument/2006/relationships/slide" Target="slide9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slide" Target="slide2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slide" Target="slide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13.png"/><Relationship Id="rId9" Type="http://schemas.openxmlformats.org/officeDocument/2006/relationships/image" Target="../media/image23.png"/><Relationship Id="rId10" Type="http://schemas.openxmlformats.org/officeDocument/2006/relationships/slide" Target="slide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slide" Target="slide2.xml"/><Relationship Id="rId4" Type="http://schemas.openxmlformats.org/officeDocument/2006/relationships/slide" Target="slide8.xml"/><Relationship Id="rId5" Type="http://schemas.openxmlformats.org/officeDocument/2006/relationships/slide" Target="slide1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slide" Target="slide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slide" Target="slide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30.png"/><Relationship Id="rId6" Type="http://schemas.openxmlformats.org/officeDocument/2006/relationships/slide" Target="slide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slide" Target="slide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6.png"/><Relationship Id="rId4" Type="http://schemas.openxmlformats.org/officeDocument/2006/relationships/image" Target="../media/image34.jp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slide" Target="slide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6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slide" Target="slide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" Target="slide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6.png"/><Relationship Id="rId4" Type="http://schemas.openxmlformats.org/officeDocument/2006/relationships/image" Target="../media/image43.jp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slide" Target="slide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6.png"/><Relationship Id="rId4" Type="http://schemas.openxmlformats.org/officeDocument/2006/relationships/image" Target="../media/image45.png"/><Relationship Id="rId5" Type="http://schemas.openxmlformats.org/officeDocument/2006/relationships/image" Target="../media/image46.jp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39.png"/><Relationship Id="rId9" Type="http://schemas.openxmlformats.org/officeDocument/2006/relationships/slide" Target="slide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6.png"/><Relationship Id="rId4" Type="http://schemas.openxmlformats.org/officeDocument/2006/relationships/image" Target="../media/image45.png"/><Relationship Id="rId5" Type="http://schemas.openxmlformats.org/officeDocument/2006/relationships/image" Target="../media/image49.jpg"/><Relationship Id="rId6" Type="http://schemas.openxmlformats.org/officeDocument/2006/relationships/image" Target="../media/image50.jp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39.png"/><Relationship Id="rId10" Type="http://schemas.openxmlformats.org/officeDocument/2006/relationships/slide" Target="slide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6.png"/><Relationship Id="rId4" Type="http://schemas.openxmlformats.org/officeDocument/2006/relationships/image" Target="../media/image45.png"/><Relationship Id="rId5" Type="http://schemas.openxmlformats.org/officeDocument/2006/relationships/image" Target="../media/image53.png"/><Relationship Id="rId6" Type="http://schemas.openxmlformats.org/officeDocument/2006/relationships/image" Target="../media/image39.png"/><Relationship Id="rId7" Type="http://schemas.openxmlformats.org/officeDocument/2006/relationships/image" Target="../media/image54.png"/><Relationship Id="rId8" Type="http://schemas.openxmlformats.org/officeDocument/2006/relationships/slide" Target="slide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6.png"/><Relationship Id="rId4" Type="http://schemas.openxmlformats.org/officeDocument/2006/relationships/image" Target="../media/image45.png"/><Relationship Id="rId5" Type="http://schemas.openxmlformats.org/officeDocument/2006/relationships/image" Target="../media/image55.png"/><Relationship Id="rId6" Type="http://schemas.openxmlformats.org/officeDocument/2006/relationships/image" Target="../media/image56.jpg"/><Relationship Id="rId7" Type="http://schemas.openxmlformats.org/officeDocument/2006/relationships/image" Target="../media/image50.jpg"/><Relationship Id="rId8" Type="http://schemas.openxmlformats.org/officeDocument/2006/relationships/image" Target="../media/image39.png"/><Relationship Id="rId9" Type="http://schemas.openxmlformats.org/officeDocument/2006/relationships/slide" Target="slide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" Target="slide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slide" Target="slide2.xml"/><Relationship Id="rId4" Type="http://schemas.openxmlformats.org/officeDocument/2006/relationships/slide" Target="slide22.xml"/><Relationship Id="rId5" Type="http://schemas.openxmlformats.org/officeDocument/2006/relationships/slide" Target="slide5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slide" Target="slide2.xml"/><Relationship Id="rId4" Type="http://schemas.openxmlformats.org/officeDocument/2006/relationships/slide" Target="slide22.xml"/><Relationship Id="rId5" Type="http://schemas.openxmlformats.org/officeDocument/2006/relationships/slide" Target="slide43.xml"/><Relationship Id="rId6" Type="http://schemas.openxmlformats.org/officeDocument/2006/relationships/slide" Target="slide24.xml"/><Relationship Id="rId7" Type="http://schemas.openxmlformats.org/officeDocument/2006/relationships/slide" Target="slide28.xml"/><Relationship Id="rId8" Type="http://schemas.openxmlformats.org/officeDocument/2006/relationships/slide" Target="slide42.xml"/><Relationship Id="rId9" Type="http://schemas.openxmlformats.org/officeDocument/2006/relationships/slide" Target="slide33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47.png"/><Relationship Id="rId6" Type="http://schemas.openxmlformats.org/officeDocument/2006/relationships/image" Target="../media/image57.png"/><Relationship Id="rId7" Type="http://schemas.openxmlformats.org/officeDocument/2006/relationships/slide" Target="slide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58.png"/><Relationship Id="rId4" Type="http://schemas.openxmlformats.org/officeDocument/2006/relationships/image" Target="../media/image26.png"/><Relationship Id="rId5" Type="http://schemas.openxmlformats.org/officeDocument/2006/relationships/image" Target="../media/image47.png"/><Relationship Id="rId6" Type="http://schemas.openxmlformats.org/officeDocument/2006/relationships/image" Target="../media/image57.png"/><Relationship Id="rId7" Type="http://schemas.openxmlformats.org/officeDocument/2006/relationships/image" Target="../media/image59.png"/><Relationship Id="rId8" Type="http://schemas.openxmlformats.org/officeDocument/2006/relationships/slide" Target="slide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58.png"/><Relationship Id="rId4" Type="http://schemas.openxmlformats.org/officeDocument/2006/relationships/image" Target="../media/image26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jpg"/><Relationship Id="rId8" Type="http://schemas.openxmlformats.org/officeDocument/2006/relationships/slide" Target="slide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58.png"/><Relationship Id="rId4" Type="http://schemas.openxmlformats.org/officeDocument/2006/relationships/image" Target="../media/image26.png"/><Relationship Id="rId5" Type="http://schemas.openxmlformats.org/officeDocument/2006/relationships/image" Target="../media/image63.png"/><Relationship Id="rId6" Type="http://schemas.openxmlformats.org/officeDocument/2006/relationships/slide" Target="slide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58.png"/><Relationship Id="rId4" Type="http://schemas.openxmlformats.org/officeDocument/2006/relationships/image" Target="../media/image26.png"/><Relationship Id="rId5" Type="http://schemas.openxmlformats.org/officeDocument/2006/relationships/image" Target="../media/image64.jpg"/><Relationship Id="rId6" Type="http://schemas.openxmlformats.org/officeDocument/2006/relationships/image" Target="../media/image39.png"/><Relationship Id="rId7" Type="http://schemas.openxmlformats.org/officeDocument/2006/relationships/slide" Target="slide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47.png"/><Relationship Id="rId6" Type="http://schemas.openxmlformats.org/officeDocument/2006/relationships/image" Target="../media/image57.png"/><Relationship Id="rId7" Type="http://schemas.openxmlformats.org/officeDocument/2006/relationships/image" Target="../media/image59.png"/><Relationship Id="rId8" Type="http://schemas.openxmlformats.org/officeDocument/2006/relationships/slide" Target="slide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65.png"/><Relationship Id="rId6" Type="http://schemas.openxmlformats.org/officeDocument/2006/relationships/image" Target="../media/image66.jpg"/><Relationship Id="rId7" Type="http://schemas.openxmlformats.org/officeDocument/2006/relationships/image" Target="../media/image67.png"/><Relationship Id="rId8" Type="http://schemas.openxmlformats.org/officeDocument/2006/relationships/slide" Target="slide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6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slide" Target="slide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70.jp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slide" Target="slide2.xml"/><Relationship Id="rId9" Type="http://schemas.openxmlformats.org/officeDocument/2006/relationships/slide" Target="slide43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73.jpg"/><Relationship Id="rId6" Type="http://schemas.openxmlformats.org/officeDocument/2006/relationships/image" Target="../media/image74.png"/><Relationship Id="rId7" Type="http://schemas.openxmlformats.org/officeDocument/2006/relationships/slide" Target="slide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47.png"/><Relationship Id="rId6" Type="http://schemas.openxmlformats.org/officeDocument/2006/relationships/image" Target="../media/image57.png"/><Relationship Id="rId7" Type="http://schemas.openxmlformats.org/officeDocument/2006/relationships/image" Target="../media/image59.png"/><Relationship Id="rId8" Type="http://schemas.openxmlformats.org/officeDocument/2006/relationships/slide" Target="slide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slide" Target="slide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9" Type="http://schemas.openxmlformats.org/officeDocument/2006/relationships/image" Target="../media/image82.jpg"/><Relationship Id="rId10" Type="http://schemas.openxmlformats.org/officeDocument/2006/relationships/image" Target="../media/image83.png"/><Relationship Id="rId11" Type="http://schemas.openxmlformats.org/officeDocument/2006/relationships/slide" Target="slide2.xml"/><Relationship Id="rId12" Type="http://schemas.openxmlformats.org/officeDocument/2006/relationships/slide" Target="slide34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39.png"/><Relationship Id="rId8" Type="http://schemas.openxmlformats.org/officeDocument/2006/relationships/slide" Target="slide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39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Relationship Id="rId10" Type="http://schemas.openxmlformats.org/officeDocument/2006/relationships/image" Target="../media/image92.png"/><Relationship Id="rId11" Type="http://schemas.openxmlformats.org/officeDocument/2006/relationships/slide" Target="slide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6.png"/><Relationship Id="rId4" Type="http://schemas.openxmlformats.org/officeDocument/2006/relationships/image" Target="../media/image87.png"/><Relationship Id="rId5" Type="http://schemas.openxmlformats.org/officeDocument/2006/relationships/image" Target="../media/image39.png"/><Relationship Id="rId6" Type="http://schemas.openxmlformats.org/officeDocument/2006/relationships/image" Target="../media/image93.png"/><Relationship Id="rId7" Type="http://schemas.openxmlformats.org/officeDocument/2006/relationships/image" Target="../media/image92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Relationship Id="rId10" Type="http://schemas.openxmlformats.org/officeDocument/2006/relationships/slide" Target="slide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6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39.png"/><Relationship Id="rId10" Type="http://schemas.openxmlformats.org/officeDocument/2006/relationships/image" Target="../media/image101.png"/><Relationship Id="rId11" Type="http://schemas.openxmlformats.org/officeDocument/2006/relationships/slide" Target="slide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6.png"/><Relationship Id="rId4" Type="http://schemas.openxmlformats.org/officeDocument/2006/relationships/image" Target="../media/image87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40.png"/><Relationship Id="rId8" Type="http://schemas.openxmlformats.org/officeDocument/2006/relationships/image" Target="../media/image104.png"/><Relationship Id="rId9" Type="http://schemas.openxmlformats.org/officeDocument/2006/relationships/image" Target="../media/image39.png"/><Relationship Id="rId10" Type="http://schemas.openxmlformats.org/officeDocument/2006/relationships/slide" Target="slide2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05.png"/><Relationship Id="rId6" Type="http://schemas.openxmlformats.org/officeDocument/2006/relationships/image" Target="../media/image106.png"/><Relationship Id="rId7" Type="http://schemas.openxmlformats.org/officeDocument/2006/relationships/image" Target="../media/image39.png"/><Relationship Id="rId8" Type="http://schemas.openxmlformats.org/officeDocument/2006/relationships/image" Target="../media/image107.png"/><Relationship Id="rId9" Type="http://schemas.openxmlformats.org/officeDocument/2006/relationships/image" Target="../media/image108.png"/><Relationship Id="rId10" Type="http://schemas.openxmlformats.org/officeDocument/2006/relationships/slide" Target="slide2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09.jpg"/><Relationship Id="rId6" Type="http://schemas.openxmlformats.org/officeDocument/2006/relationships/slide" Target="slide2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10.png"/><Relationship Id="rId6" Type="http://schemas.openxmlformats.org/officeDocument/2006/relationships/image" Target="../media/image111.png"/><Relationship Id="rId7" Type="http://schemas.openxmlformats.org/officeDocument/2006/relationships/image" Target="../media/image112.png"/><Relationship Id="rId8" Type="http://schemas.openxmlformats.org/officeDocument/2006/relationships/image" Target="../media/image113.png"/><Relationship Id="rId9" Type="http://schemas.openxmlformats.org/officeDocument/2006/relationships/image" Target="../media/image114.png"/><Relationship Id="rId10" Type="http://schemas.openxmlformats.org/officeDocument/2006/relationships/image" Target="../media/image115.png"/><Relationship Id="rId11" Type="http://schemas.openxmlformats.org/officeDocument/2006/relationships/image" Target="../media/image116.png"/><Relationship Id="rId12" Type="http://schemas.openxmlformats.org/officeDocument/2006/relationships/slide" Target="slide2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17.png"/><Relationship Id="rId6" Type="http://schemas.openxmlformats.org/officeDocument/2006/relationships/image" Target="../media/image118.png"/><Relationship Id="rId7" Type="http://schemas.openxmlformats.org/officeDocument/2006/relationships/image" Target="../media/image119.png"/><Relationship Id="rId8" Type="http://schemas.openxmlformats.org/officeDocument/2006/relationships/image" Target="../media/image120.png"/><Relationship Id="rId9" Type="http://schemas.openxmlformats.org/officeDocument/2006/relationships/image" Target="../media/image121.png"/><Relationship Id="rId10" Type="http://schemas.openxmlformats.org/officeDocument/2006/relationships/slide" Target="slide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48.png"/><Relationship Id="rId8" Type="http://schemas.openxmlformats.org/officeDocument/2006/relationships/slide" Target="slide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24.jpg"/><Relationship Id="rId6" Type="http://schemas.openxmlformats.org/officeDocument/2006/relationships/image" Target="../media/image125.png"/><Relationship Id="rId7" Type="http://schemas.openxmlformats.org/officeDocument/2006/relationships/image" Target="../media/image126.png"/><Relationship Id="rId8" Type="http://schemas.openxmlformats.org/officeDocument/2006/relationships/slide" Target="slide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27.png"/><Relationship Id="rId6" Type="http://schemas.openxmlformats.org/officeDocument/2006/relationships/image" Target="../media/image128.png"/><Relationship Id="rId7" Type="http://schemas.openxmlformats.org/officeDocument/2006/relationships/image" Target="../media/image129.png"/><Relationship Id="rId8" Type="http://schemas.openxmlformats.org/officeDocument/2006/relationships/image" Target="../media/image40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slide" Target="slide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4.png"/><Relationship Id="rId8" Type="http://schemas.openxmlformats.org/officeDocument/2006/relationships/image" Target="../media/image135.png"/><Relationship Id="rId9" Type="http://schemas.openxmlformats.org/officeDocument/2006/relationships/slide" Target="slide2.xm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36.png"/><Relationship Id="rId6" Type="http://schemas.openxmlformats.org/officeDocument/2006/relationships/image" Target="../media/image137.png"/><Relationship Id="rId7" Type="http://schemas.openxmlformats.org/officeDocument/2006/relationships/image" Target="../media/image48.png"/><Relationship Id="rId8" Type="http://schemas.openxmlformats.org/officeDocument/2006/relationships/slide" Target="slide2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38.png"/><Relationship Id="rId6" Type="http://schemas.openxmlformats.org/officeDocument/2006/relationships/slide" Target="slide2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39.png"/><Relationship Id="rId6" Type="http://schemas.openxmlformats.org/officeDocument/2006/relationships/image" Target="../media/image140.png"/><Relationship Id="rId7" Type="http://schemas.openxmlformats.org/officeDocument/2006/relationships/image" Target="../media/image141.png"/><Relationship Id="rId8" Type="http://schemas.openxmlformats.org/officeDocument/2006/relationships/slide" Target="slide2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slide" Target="slide2.xml"/><Relationship Id="rId4" Type="http://schemas.openxmlformats.org/officeDocument/2006/relationships/slide" Target="slide57.xml"/><Relationship Id="rId5" Type="http://schemas.openxmlformats.org/officeDocument/2006/relationships/slide" Target="slide53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42.png"/><Relationship Id="rId6" Type="http://schemas.openxmlformats.org/officeDocument/2006/relationships/slide" Target="slide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43.png"/><Relationship Id="rId6" Type="http://schemas.openxmlformats.org/officeDocument/2006/relationships/image" Target="../media/image144.png"/><Relationship Id="rId7" Type="http://schemas.openxmlformats.org/officeDocument/2006/relationships/image" Target="../media/image40.png"/><Relationship Id="rId8" Type="http://schemas.openxmlformats.org/officeDocument/2006/relationships/slide" Target="slide2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45.png"/><Relationship Id="rId6" Type="http://schemas.openxmlformats.org/officeDocument/2006/relationships/image" Target="../media/image146.png"/><Relationship Id="rId7" Type="http://schemas.openxmlformats.org/officeDocument/2006/relationships/image" Target="../media/image147.png"/><Relationship Id="rId8" Type="http://schemas.openxmlformats.org/officeDocument/2006/relationships/image" Target="../media/image148.png"/><Relationship Id="rId9" Type="http://schemas.openxmlformats.org/officeDocument/2006/relationships/image" Target="../media/image149.png"/><Relationship Id="rId10" Type="http://schemas.openxmlformats.org/officeDocument/2006/relationships/slide" Target="slide2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slide" Target="slide2.xml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54.jpg"/><Relationship Id="rId6" Type="http://schemas.openxmlformats.org/officeDocument/2006/relationships/image" Target="../media/image155.png"/><Relationship Id="rId7" Type="http://schemas.openxmlformats.org/officeDocument/2006/relationships/image" Target="../media/image39.png"/><Relationship Id="rId8" Type="http://schemas.openxmlformats.org/officeDocument/2006/relationships/slide" Target="slide2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6.png"/><Relationship Id="rId3" Type="http://schemas.openxmlformats.org/officeDocument/2006/relationships/image" Target="../media/image6.pn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6" Type="http://schemas.openxmlformats.org/officeDocument/2006/relationships/image" Target="../media/image159.png"/><Relationship Id="rId7" Type="http://schemas.openxmlformats.org/officeDocument/2006/relationships/image" Target="../media/image160.png"/><Relationship Id="rId8" Type="http://schemas.openxmlformats.org/officeDocument/2006/relationships/image" Target="../media/image39.png"/><Relationship Id="rId9" Type="http://schemas.openxmlformats.org/officeDocument/2006/relationships/image" Target="../media/image161.png"/><Relationship Id="rId10" Type="http://schemas.openxmlformats.org/officeDocument/2006/relationships/slide" Target="slide2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63.png"/><Relationship Id="rId6" Type="http://schemas.openxmlformats.org/officeDocument/2006/relationships/image" Target="../media/image164.png"/><Relationship Id="rId7" Type="http://schemas.openxmlformats.org/officeDocument/2006/relationships/image" Target="../media/image165.jpg"/><Relationship Id="rId8" Type="http://schemas.openxmlformats.org/officeDocument/2006/relationships/image" Target="../media/image166.png"/><Relationship Id="rId9" Type="http://schemas.openxmlformats.org/officeDocument/2006/relationships/image" Target="../media/image167.jpg"/><Relationship Id="rId10" Type="http://schemas.openxmlformats.org/officeDocument/2006/relationships/image" Target="../media/image168.png"/><Relationship Id="rId11" Type="http://schemas.openxmlformats.org/officeDocument/2006/relationships/slide" Target="slide2.xml"/><Relationship Id="rId12" Type="http://schemas.openxmlformats.org/officeDocument/2006/relationships/slide" Target="slide43.xml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68.png"/><Relationship Id="rId6" Type="http://schemas.openxmlformats.org/officeDocument/2006/relationships/image" Target="../media/image154.jpg"/><Relationship Id="rId7" Type="http://schemas.openxmlformats.org/officeDocument/2006/relationships/image" Target="../media/image169.png"/><Relationship Id="rId8" Type="http://schemas.openxmlformats.org/officeDocument/2006/relationships/image" Target="../media/image170.png"/><Relationship Id="rId9" Type="http://schemas.openxmlformats.org/officeDocument/2006/relationships/image" Target="../media/image171.png"/><Relationship Id="rId10" Type="http://schemas.openxmlformats.org/officeDocument/2006/relationships/image" Target="../media/image172.png"/><Relationship Id="rId11" Type="http://schemas.openxmlformats.org/officeDocument/2006/relationships/image" Target="../media/image173.png"/><Relationship Id="rId12" Type="http://schemas.openxmlformats.org/officeDocument/2006/relationships/image" Target="../media/image174.png"/><Relationship Id="rId13" Type="http://schemas.openxmlformats.org/officeDocument/2006/relationships/image" Target="../media/image175.png"/><Relationship Id="rId14" Type="http://schemas.openxmlformats.org/officeDocument/2006/relationships/image" Target="../media/image176.png"/><Relationship Id="rId15" Type="http://schemas.openxmlformats.org/officeDocument/2006/relationships/image" Target="../media/image177.png"/><Relationship Id="rId16" Type="http://schemas.openxmlformats.org/officeDocument/2006/relationships/image" Target="../media/image39.png"/><Relationship Id="rId17" Type="http://schemas.openxmlformats.org/officeDocument/2006/relationships/slide" Target="slide2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68.png"/><Relationship Id="rId6" Type="http://schemas.openxmlformats.org/officeDocument/2006/relationships/image" Target="../media/image154.jpg"/><Relationship Id="rId7" Type="http://schemas.openxmlformats.org/officeDocument/2006/relationships/image" Target="../media/image169.png"/><Relationship Id="rId8" Type="http://schemas.openxmlformats.org/officeDocument/2006/relationships/image" Target="../media/image170.png"/><Relationship Id="rId9" Type="http://schemas.openxmlformats.org/officeDocument/2006/relationships/image" Target="../media/image178.png"/><Relationship Id="rId10" Type="http://schemas.openxmlformats.org/officeDocument/2006/relationships/image" Target="../media/image177.png"/><Relationship Id="rId11" Type="http://schemas.openxmlformats.org/officeDocument/2006/relationships/image" Target="../media/image176.png"/><Relationship Id="rId12" Type="http://schemas.openxmlformats.org/officeDocument/2006/relationships/image" Target="../media/image179.png"/><Relationship Id="rId13" Type="http://schemas.openxmlformats.org/officeDocument/2006/relationships/image" Target="../media/image180.jpg"/><Relationship Id="rId14" Type="http://schemas.openxmlformats.org/officeDocument/2006/relationships/image" Target="../media/image181.png"/><Relationship Id="rId15" Type="http://schemas.openxmlformats.org/officeDocument/2006/relationships/image" Target="../media/image182.jpg"/><Relationship Id="rId16" Type="http://schemas.openxmlformats.org/officeDocument/2006/relationships/image" Target="../media/image14.png"/><Relationship Id="rId17" Type="http://schemas.openxmlformats.org/officeDocument/2006/relationships/hyperlink" Target="https://www.onlinedoctranslator.com/es/?utm_source=onlinedoctranslator&amp;utm_medium=pdf&amp;utm_campaign=attribution" TargetMode="Externa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83.jpg"/><Relationship Id="rId6" Type="http://schemas.openxmlformats.org/officeDocument/2006/relationships/image" Target="../media/image184.png"/><Relationship Id="rId7" Type="http://schemas.openxmlformats.org/officeDocument/2006/relationships/image" Target="../media/image185.jpg"/><Relationship Id="rId8" Type="http://schemas.openxmlformats.org/officeDocument/2006/relationships/image" Target="../media/image186.png"/><Relationship Id="rId9" Type="http://schemas.openxmlformats.org/officeDocument/2006/relationships/image" Target="../media/image187.png"/><Relationship Id="rId10" Type="http://schemas.openxmlformats.org/officeDocument/2006/relationships/image" Target="../media/image188.png"/><Relationship Id="rId11" Type="http://schemas.openxmlformats.org/officeDocument/2006/relationships/image" Target="../media/image189.png"/><Relationship Id="rId12" Type="http://schemas.openxmlformats.org/officeDocument/2006/relationships/image" Target="../media/image190.png"/><Relationship Id="rId13" Type="http://schemas.openxmlformats.org/officeDocument/2006/relationships/image" Target="../media/image191.png"/><Relationship Id="rId14" Type="http://schemas.openxmlformats.org/officeDocument/2006/relationships/image" Target="../media/image192.pn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93.png"/><Relationship Id="rId6" Type="http://schemas.openxmlformats.org/officeDocument/2006/relationships/image" Target="../media/image194.png"/><Relationship Id="rId7" Type="http://schemas.openxmlformats.org/officeDocument/2006/relationships/image" Target="../media/image195.png"/><Relationship Id="rId8" Type="http://schemas.openxmlformats.org/officeDocument/2006/relationships/image" Target="../media/image196.png"/><Relationship Id="rId9" Type="http://schemas.openxmlformats.org/officeDocument/2006/relationships/image" Target="../media/image197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98.png"/><Relationship Id="rId6" Type="http://schemas.openxmlformats.org/officeDocument/2006/relationships/image" Target="../media/image199.png"/><Relationship Id="rId7" Type="http://schemas.openxmlformats.org/officeDocument/2006/relationships/image" Target="../media/image200.png"/><Relationship Id="rId8" Type="http://schemas.openxmlformats.org/officeDocument/2006/relationships/image" Target="../media/image201.png"/><Relationship Id="rId9" Type="http://schemas.openxmlformats.org/officeDocument/2006/relationships/image" Target="../media/image202.png"/><Relationship Id="rId10" Type="http://schemas.openxmlformats.org/officeDocument/2006/relationships/image" Target="../media/image194.png"/><Relationship Id="rId11" Type="http://schemas.openxmlformats.org/officeDocument/2006/relationships/image" Target="../media/image203.png"/><Relationship Id="rId12" Type="http://schemas.openxmlformats.org/officeDocument/2006/relationships/image" Target="../media/image204.png"/><Relationship Id="rId13" Type="http://schemas.openxmlformats.org/officeDocument/2006/relationships/image" Target="../media/image205.png"/><Relationship Id="rId14" Type="http://schemas.openxmlformats.org/officeDocument/2006/relationships/image" Target="../media/image206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07.png"/><Relationship Id="rId6" Type="http://schemas.openxmlformats.org/officeDocument/2006/relationships/image" Target="../media/image208.png"/><Relationship Id="rId7" Type="http://schemas.openxmlformats.org/officeDocument/2006/relationships/image" Target="../media/image39.png"/><Relationship Id="rId8" Type="http://schemas.openxmlformats.org/officeDocument/2006/relationships/image" Target="../media/image209.pn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10.png"/><Relationship Id="rId6" Type="http://schemas.openxmlformats.org/officeDocument/2006/relationships/image" Target="../media/image211.png"/><Relationship Id="rId7" Type="http://schemas.openxmlformats.org/officeDocument/2006/relationships/image" Target="../media/image39.pn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12.png"/><Relationship Id="rId6" Type="http://schemas.openxmlformats.org/officeDocument/2006/relationships/image" Target="../media/image213.png"/><Relationship Id="rId7" Type="http://schemas.openxmlformats.org/officeDocument/2006/relationships/image" Target="../media/image214.png"/><Relationship Id="rId8" Type="http://schemas.openxmlformats.org/officeDocument/2006/relationships/image" Target="../media/image215.png"/><Relationship Id="rId9" Type="http://schemas.openxmlformats.org/officeDocument/2006/relationships/image" Target="../media/image39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12.png"/><Relationship Id="rId6" Type="http://schemas.openxmlformats.org/officeDocument/2006/relationships/image" Target="../media/image216.png"/><Relationship Id="rId7" Type="http://schemas.openxmlformats.org/officeDocument/2006/relationships/image" Target="../media/image217.png"/><Relationship Id="rId8" Type="http://schemas.openxmlformats.org/officeDocument/2006/relationships/image" Target="../media/image218.png"/><Relationship Id="rId9" Type="http://schemas.openxmlformats.org/officeDocument/2006/relationships/image" Target="../media/image219.jpg"/><Relationship Id="rId10" Type="http://schemas.openxmlformats.org/officeDocument/2006/relationships/image" Target="../media/image220.png"/><Relationship Id="rId11" Type="http://schemas.openxmlformats.org/officeDocument/2006/relationships/image" Target="../media/image221.pn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22.png"/><Relationship Id="rId6" Type="http://schemas.openxmlformats.org/officeDocument/2006/relationships/image" Target="../media/image223.png"/><Relationship Id="rId7" Type="http://schemas.openxmlformats.org/officeDocument/2006/relationships/image" Target="../media/image224.png"/><Relationship Id="rId8" Type="http://schemas.openxmlformats.org/officeDocument/2006/relationships/image" Target="../media/image225.png"/><Relationship Id="rId9" Type="http://schemas.openxmlformats.org/officeDocument/2006/relationships/image" Target="../media/image226.png"/><Relationship Id="rId10" Type="http://schemas.openxmlformats.org/officeDocument/2006/relationships/image" Target="../media/image227.png"/><Relationship Id="rId11" Type="http://schemas.openxmlformats.org/officeDocument/2006/relationships/image" Target="../media/image228.png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29.png"/><Relationship Id="rId6" Type="http://schemas.openxmlformats.org/officeDocument/2006/relationships/image" Target="../media/image230.png"/><Relationship Id="rId7" Type="http://schemas.openxmlformats.org/officeDocument/2006/relationships/image" Target="../media/image231.png"/><Relationship Id="rId8" Type="http://schemas.openxmlformats.org/officeDocument/2006/relationships/image" Target="../media/image232.png"/><Relationship Id="rId9" Type="http://schemas.openxmlformats.org/officeDocument/2006/relationships/image" Target="../media/image233.png"/><Relationship Id="rId10" Type="http://schemas.openxmlformats.org/officeDocument/2006/relationships/image" Target="../media/image48.png"/><Relationship Id="rId11" Type="http://schemas.openxmlformats.org/officeDocument/2006/relationships/image" Target="../media/image40.pn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34.jpg"/><Relationship Id="rId6" Type="http://schemas.openxmlformats.org/officeDocument/2006/relationships/image" Target="../media/image235.png"/><Relationship Id="rId7" Type="http://schemas.openxmlformats.org/officeDocument/2006/relationships/image" Target="../media/image236.png"/><Relationship Id="rId8" Type="http://schemas.openxmlformats.org/officeDocument/2006/relationships/image" Target="../media/image237.png"/><Relationship Id="rId9" Type="http://schemas.openxmlformats.org/officeDocument/2006/relationships/image" Target="../media/image238.pn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39.png"/><Relationship Id="rId6" Type="http://schemas.openxmlformats.org/officeDocument/2006/relationships/image" Target="../media/image240.png"/><Relationship Id="rId7" Type="http://schemas.openxmlformats.org/officeDocument/2006/relationships/image" Target="../media/image241.png"/><Relationship Id="rId8" Type="http://schemas.openxmlformats.org/officeDocument/2006/relationships/image" Target="../media/image242.png"/><Relationship Id="rId9" Type="http://schemas.openxmlformats.org/officeDocument/2006/relationships/image" Target="../media/image243.png"/><Relationship Id="rId10" Type="http://schemas.openxmlformats.org/officeDocument/2006/relationships/image" Target="../media/image244.png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45.jpg"/><Relationship Id="rId6" Type="http://schemas.openxmlformats.org/officeDocument/2006/relationships/image" Target="../media/image246.pn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47.png"/><Relationship Id="rId6" Type="http://schemas.openxmlformats.org/officeDocument/2006/relationships/image" Target="../media/image248.png"/><Relationship Id="rId7" Type="http://schemas.openxmlformats.org/officeDocument/2006/relationships/image" Target="../media/image249.png"/><Relationship Id="rId8" Type="http://schemas.openxmlformats.org/officeDocument/2006/relationships/image" Target="../media/image250.png"/><Relationship Id="rId9" Type="http://schemas.openxmlformats.org/officeDocument/2006/relationships/image" Target="../media/image251.pn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52.png"/><Relationship Id="rId6" Type="http://schemas.openxmlformats.org/officeDocument/2006/relationships/image" Target="../media/image40.png"/><Relationship Id="rId7" Type="http://schemas.openxmlformats.org/officeDocument/2006/relationships/image" Target="../media/image253.png"/><Relationship Id="rId8" Type="http://schemas.openxmlformats.org/officeDocument/2006/relationships/image" Target="../media/image254.png"/><Relationship Id="rId9" Type="http://schemas.openxmlformats.org/officeDocument/2006/relationships/image" Target="../media/image255.pn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40.png"/><Relationship Id="rId6" Type="http://schemas.openxmlformats.org/officeDocument/2006/relationships/image" Target="../media/image256.jp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slide" Target="slide85.xml"/><Relationship Id="rId4" Type="http://schemas.openxmlformats.org/officeDocument/2006/relationships/slide" Target="slide78.xml"/><Relationship Id="rId5" Type="http://schemas.openxmlformats.org/officeDocument/2006/relationships/slide" Target="slide88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59.jpg"/><Relationship Id="rId6" Type="http://schemas.openxmlformats.org/officeDocument/2006/relationships/image" Target="../media/image260.pn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61.png"/><Relationship Id="rId6" Type="http://schemas.openxmlformats.org/officeDocument/2006/relationships/image" Target="../media/image39.pn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62.pn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63.pn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64.png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65.png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7.png"/><Relationship Id="rId3" Type="http://schemas.openxmlformats.org/officeDocument/2006/relationships/image" Target="../media/image6.png"/><Relationship Id="rId4" Type="http://schemas.openxmlformats.org/officeDocument/2006/relationships/image" Target="../media/image258.png"/><Relationship Id="rId5" Type="http://schemas.openxmlformats.org/officeDocument/2006/relationships/image" Target="../media/image266.png"/><Relationship Id="rId6" Type="http://schemas.openxmlformats.org/officeDocument/2006/relationships/image" Target="../media/image267.png"/><Relationship Id="rId7" Type="http://schemas.openxmlformats.org/officeDocument/2006/relationships/image" Target="../media/image268.png"/><Relationship Id="rId8" Type="http://schemas.openxmlformats.org/officeDocument/2006/relationships/image" Target="../media/image39.pn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69.png"/><Relationship Id="rId6" Type="http://schemas.openxmlformats.org/officeDocument/2006/relationships/image" Target="../media/image270.jpg"/><Relationship Id="rId7" Type="http://schemas.openxmlformats.org/officeDocument/2006/relationships/image" Target="../media/image271.png"/><Relationship Id="rId8" Type="http://schemas.openxmlformats.org/officeDocument/2006/relationships/image" Target="../media/image272.png"/><Relationship Id="rId9" Type="http://schemas.openxmlformats.org/officeDocument/2006/relationships/image" Target="../media/image273.png"/><Relationship Id="rId10" Type="http://schemas.openxmlformats.org/officeDocument/2006/relationships/image" Target="../media/image274.png"/><Relationship Id="rId11" Type="http://schemas.openxmlformats.org/officeDocument/2006/relationships/image" Target="../media/image275.png"/><Relationship Id="rId12" Type="http://schemas.openxmlformats.org/officeDocument/2006/relationships/image" Target="../media/image276.png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77.png"/><Relationship Id="rId6" Type="http://schemas.openxmlformats.org/officeDocument/2006/relationships/image" Target="../media/image278.jpg"/><Relationship Id="rId7" Type="http://schemas.openxmlformats.org/officeDocument/2006/relationships/image" Target="../media/image279.png"/><Relationship Id="rId8" Type="http://schemas.openxmlformats.org/officeDocument/2006/relationships/image" Target="../media/image280.png"/><Relationship Id="rId9" Type="http://schemas.openxmlformats.org/officeDocument/2006/relationships/image" Target="../media/image281.png"/><Relationship Id="rId10" Type="http://schemas.openxmlformats.org/officeDocument/2006/relationships/image" Target="../media/image282.png"/><Relationship Id="rId11" Type="http://schemas.openxmlformats.org/officeDocument/2006/relationships/image" Target="../media/image283.png"/><Relationship Id="rId12" Type="http://schemas.openxmlformats.org/officeDocument/2006/relationships/image" Target="../media/image284.pn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85.png"/><Relationship Id="rId6" Type="http://schemas.openxmlformats.org/officeDocument/2006/relationships/image" Target="../media/image286.png"/><Relationship Id="rId7" Type="http://schemas.openxmlformats.org/officeDocument/2006/relationships/image" Target="../media/image287.jpg"/><Relationship Id="rId8" Type="http://schemas.openxmlformats.org/officeDocument/2006/relationships/image" Target="../media/image288.png"/><Relationship Id="rId9" Type="http://schemas.openxmlformats.org/officeDocument/2006/relationships/image" Target="../media/image289.jp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290.png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1.png"/><Relationship Id="rId3" Type="http://schemas.openxmlformats.org/officeDocument/2006/relationships/slide" Target="slide93.xml"/><Relationship Id="rId4" Type="http://schemas.openxmlformats.org/officeDocument/2006/relationships/slide" Target="slide96.xml"/><Relationship Id="rId5" Type="http://schemas.openxmlformats.org/officeDocument/2006/relationships/slide" Target="slide100.xml"/><Relationship Id="rId6" Type="http://schemas.openxmlformats.org/officeDocument/2006/relationships/slide" Target="slide104.xml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57.png"/><Relationship Id="rId7" Type="http://schemas.openxmlformats.org/officeDocument/2006/relationships/image" Target="../media/image6.png"/><Relationship Id="rId8" Type="http://schemas.openxmlformats.org/officeDocument/2006/relationships/image" Target="../media/image258.png"/><Relationship Id="rId9" Type="http://schemas.openxmlformats.org/officeDocument/2006/relationships/image" Target="../media/image259.jpg"/><Relationship Id="rId10" Type="http://schemas.openxmlformats.org/officeDocument/2006/relationships/image" Target="../media/image260.png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62.png"/><Relationship Id="rId7" Type="http://schemas.openxmlformats.org/officeDocument/2006/relationships/image" Target="../media/image6.png"/><Relationship Id="rId8" Type="http://schemas.openxmlformats.org/officeDocument/2006/relationships/image" Target="../media/image77.png"/><Relationship Id="rId9" Type="http://schemas.openxmlformats.org/officeDocument/2006/relationships/image" Target="../media/image292.jpg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3.jpg"/><Relationship Id="rId3" Type="http://schemas.openxmlformats.org/officeDocument/2006/relationships/image" Target="../media/image108.png"/><Relationship Id="rId4" Type="http://schemas.openxmlformats.org/officeDocument/2006/relationships/image" Target="../media/image40.png"/><Relationship Id="rId5" Type="http://schemas.openxmlformats.org/officeDocument/2006/relationships/image" Target="../media/image294.png"/><Relationship Id="rId6" Type="http://schemas.openxmlformats.org/officeDocument/2006/relationships/image" Target="../media/image295.pn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96.jpg"/><Relationship Id="rId6" Type="http://schemas.openxmlformats.org/officeDocument/2006/relationships/image" Target="../media/image297.png"/><Relationship Id="rId7" Type="http://schemas.openxmlformats.org/officeDocument/2006/relationships/image" Target="../media/image298.png"/><Relationship Id="rId8" Type="http://schemas.openxmlformats.org/officeDocument/2006/relationships/image" Target="../media/image299.png"/><Relationship Id="rId9" Type="http://schemas.openxmlformats.org/officeDocument/2006/relationships/image" Target="../media/image40.png"/><Relationship Id="rId10" Type="http://schemas.openxmlformats.org/officeDocument/2006/relationships/slide" Target="slide90.xml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96.jpg"/><Relationship Id="rId6" Type="http://schemas.openxmlformats.org/officeDocument/2006/relationships/image" Target="../media/image297.png"/><Relationship Id="rId7" Type="http://schemas.openxmlformats.org/officeDocument/2006/relationships/slide" Target="slide77.xml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00.jpg"/><Relationship Id="rId6" Type="http://schemas.openxmlformats.org/officeDocument/2006/relationships/image" Target="../media/image301.png"/><Relationship Id="rId7" Type="http://schemas.openxmlformats.org/officeDocument/2006/relationships/image" Target="../media/image302.png"/><Relationship Id="rId8" Type="http://schemas.openxmlformats.org/officeDocument/2006/relationships/image" Target="../media/image108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3.jpg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4.png"/><Relationship Id="rId3" Type="http://schemas.openxmlformats.org/officeDocument/2006/relationships/image" Target="../media/image305.png"/><Relationship Id="rId4" Type="http://schemas.openxmlformats.org/officeDocument/2006/relationships/image" Target="../media/image306.png"/><Relationship Id="rId5" Type="http://schemas.openxmlformats.org/officeDocument/2006/relationships/image" Target="../media/image307.png"/><Relationship Id="rId6" Type="http://schemas.openxmlformats.org/officeDocument/2006/relationships/image" Target="../media/image308.pn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9.png"/><Relationship Id="rId3" Type="http://schemas.openxmlformats.org/officeDocument/2006/relationships/image" Target="../media/image310.png"/><Relationship Id="rId4" Type="http://schemas.openxmlformats.org/officeDocument/2006/relationships/hyperlink" Target="https://www.siemens.com/simaris/backup" TargetMode="Externa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1.png"/><Relationship Id="rId3" Type="http://schemas.openxmlformats.org/officeDocument/2006/relationships/image" Target="../media/image312.png"/><Relationship Id="rId4" Type="http://schemas.openxmlformats.org/officeDocument/2006/relationships/image" Target="../media/image40.pn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62.png"/><Relationship Id="rId7" Type="http://schemas.openxmlformats.org/officeDocument/2006/relationships/image" Target="../media/image313.png"/><Relationship Id="rId8" Type="http://schemas.openxmlformats.org/officeDocument/2006/relationships/image" Target="../media/image7.png"/><Relationship Id="rId9" Type="http://schemas.openxmlformats.org/officeDocument/2006/relationships/image" Target="../media/image314.jpg"/><Relationship Id="rId10" Type="http://schemas.openxmlformats.org/officeDocument/2006/relationships/image" Target="../media/image315.png"/><Relationship Id="rId11" Type="http://schemas.openxmlformats.org/officeDocument/2006/relationships/image" Target="../media/image316.png"/><Relationship Id="rId12" Type="http://schemas.openxmlformats.org/officeDocument/2006/relationships/image" Target="../media/image317.png"/><Relationship Id="rId13" Type="http://schemas.openxmlformats.org/officeDocument/2006/relationships/image" Target="../media/image318.png"/><Relationship Id="rId14" Type="http://schemas.openxmlformats.org/officeDocument/2006/relationships/image" Target="../media/image39.png"/><Relationship Id="rId15" Type="http://schemas.openxmlformats.org/officeDocument/2006/relationships/image" Target="../media/image319.png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0.png"/><Relationship Id="rId3" Type="http://schemas.openxmlformats.org/officeDocument/2006/relationships/image" Target="../media/image39.pn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62.png"/><Relationship Id="rId7" Type="http://schemas.openxmlformats.org/officeDocument/2006/relationships/image" Target="../media/image313.png"/><Relationship Id="rId8" Type="http://schemas.openxmlformats.org/officeDocument/2006/relationships/image" Target="../media/image7.png"/><Relationship Id="rId9" Type="http://schemas.openxmlformats.org/officeDocument/2006/relationships/image" Target="../media/image321.pn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2.pn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3.pn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4.jp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91.png"/><Relationship Id="rId7" Type="http://schemas.openxmlformats.org/officeDocument/2006/relationships/slide" Target="slide107.xml"/><Relationship Id="rId8" Type="http://schemas.openxmlformats.org/officeDocument/2006/relationships/slide" Target="slide109.xml"/><Relationship Id="rId9" Type="http://schemas.openxmlformats.org/officeDocument/2006/relationships/slide" Target="slide110.xml"/><Relationship Id="rId10" Type="http://schemas.openxmlformats.org/officeDocument/2006/relationships/slide" Target="slide111.xml"/><Relationship Id="rId11" Type="http://schemas.openxmlformats.org/officeDocument/2006/relationships/slide" Target="slide113.xml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5.jpg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6.png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7.png"/><Relationship Id="rId3" Type="http://schemas.openxmlformats.org/officeDocument/2006/relationships/image" Target="../media/image328.jpg"/><Relationship Id="rId4" Type="http://schemas.openxmlformats.org/officeDocument/2006/relationships/image" Target="../media/image329.jpg"/><Relationship Id="rId5" Type="http://schemas.openxmlformats.org/officeDocument/2006/relationships/image" Target="../media/image330.png"/><Relationship Id="rId6" Type="http://schemas.openxmlformats.org/officeDocument/2006/relationships/image" Target="../media/image331.jpg"/><Relationship Id="rId7" Type="http://schemas.openxmlformats.org/officeDocument/2006/relationships/image" Target="../media/image332.png"/><Relationship Id="rId8" Type="http://schemas.openxmlformats.org/officeDocument/2006/relationships/image" Target="../media/image333.jpg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4.png"/><Relationship Id="rId3" Type="http://schemas.openxmlformats.org/officeDocument/2006/relationships/image" Target="../media/image335.jpg"/><Relationship Id="rId4" Type="http://schemas.openxmlformats.org/officeDocument/2006/relationships/image" Target="../media/image336.png"/><Relationship Id="rId5" Type="http://schemas.openxmlformats.org/officeDocument/2006/relationships/image" Target="../media/image337.jpg"/><Relationship Id="rId6" Type="http://schemas.openxmlformats.org/officeDocument/2006/relationships/image" Target="../media/image338.png"/><Relationship Id="rId7" Type="http://schemas.openxmlformats.org/officeDocument/2006/relationships/image" Target="../media/image339.jpg"/><Relationship Id="rId8" Type="http://schemas.openxmlformats.org/officeDocument/2006/relationships/image" Target="../media/image340.jpg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1.jpg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2.jpg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3.png"/><Relationship Id="rId3" Type="http://schemas.openxmlformats.org/officeDocument/2006/relationships/image" Target="../media/image344.png"/><Relationship Id="rId4" Type="http://schemas.openxmlformats.org/officeDocument/2006/relationships/image" Target="../media/image345.png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1.png"/><Relationship Id="rId3" Type="http://schemas.openxmlformats.org/officeDocument/2006/relationships/slide" Target="slide115.xml"/><Relationship Id="rId4" Type="http://schemas.openxmlformats.org/officeDocument/2006/relationships/slide" Target="slide116.xml"/><Relationship Id="rId5" Type="http://schemas.openxmlformats.org/officeDocument/2006/relationships/slide" Target="slide117.xml"/><Relationship Id="rId6" Type="http://schemas.openxmlformats.org/officeDocument/2006/relationships/slide" Target="slide118.xml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23.png"/><Relationship Id="rId7" Type="http://schemas.openxmlformats.org/officeDocument/2006/relationships/image" Target="../media/image19.png"/><Relationship Id="rId8" Type="http://schemas.openxmlformats.org/officeDocument/2006/relationships/image" Target="../media/image22.png"/><Relationship Id="rId9" Type="http://schemas.openxmlformats.org/officeDocument/2006/relationships/hyperlink" Target="http://www.siemens.com/" TargetMode="External"/><Relationship Id="rId10" Type="http://schemas.openxmlformats.org/officeDocument/2006/relationships/hyperlink" Target="http://www.siemens.com/simaris/contact" TargetMode="External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6.png"/><Relationship Id="rId4" Type="http://schemas.openxmlformats.org/officeDocument/2006/relationships/image" Target="../media/image346.png"/><Relationship Id="rId5" Type="http://schemas.openxmlformats.org/officeDocument/2006/relationships/image" Target="../media/image347.jpg"/><Relationship Id="rId6" Type="http://schemas.openxmlformats.org/officeDocument/2006/relationships/image" Target="../media/image348.png"/><Relationship Id="rId7" Type="http://schemas.openxmlformats.org/officeDocument/2006/relationships/hyperlink" Target="http://www.siemens.com/tip-cs" TargetMode="External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9.jpg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simaris.tip.energy@siemens.com" TargetMode="External"/><Relationship Id="rId3" Type="http://schemas.openxmlformats.org/officeDocument/2006/relationships/hyperlink" Target="http://www.siemens.de/simaris/kontak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492" y="3502152"/>
            <a:ext cx="12065635" cy="3355975"/>
          </a:xfrm>
          <a:custGeom>
            <a:avLst/>
            <a:gdLst/>
            <a:ahLst/>
            <a:cxnLst/>
            <a:rect l="l" t="t" r="r" b="b"/>
            <a:pathLst>
              <a:path w="12065635" h="3355975">
                <a:moveTo>
                  <a:pt x="0" y="3355847"/>
                </a:moveTo>
                <a:lnTo>
                  <a:pt x="12065508" y="3355847"/>
                </a:lnTo>
                <a:lnTo>
                  <a:pt x="12065508" y="0"/>
                </a:lnTo>
                <a:lnTo>
                  <a:pt x="0" y="0"/>
                </a:lnTo>
                <a:lnTo>
                  <a:pt x="0" y="3355847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275877" y="6365374"/>
            <a:ext cx="277495" cy="238125"/>
            <a:chOff x="10275877" y="6365374"/>
            <a:chExt cx="277495" cy="238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75877" y="6365374"/>
              <a:ext cx="176734" cy="2375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488890" y="6369357"/>
              <a:ext cx="64769" cy="229235"/>
            </a:xfrm>
            <a:custGeom>
              <a:avLst/>
              <a:gdLst/>
              <a:ahLst/>
              <a:cxnLst/>
              <a:rect l="l" t="t" r="r" b="b"/>
              <a:pathLst>
                <a:path w="64770" h="229234">
                  <a:moveTo>
                    <a:pt x="64225" y="0"/>
                  </a:moveTo>
                  <a:lnTo>
                    <a:pt x="0" y="0"/>
                  </a:lnTo>
                  <a:lnTo>
                    <a:pt x="0" y="228904"/>
                  </a:lnTo>
                  <a:lnTo>
                    <a:pt x="64225" y="228904"/>
                  </a:lnTo>
                  <a:lnTo>
                    <a:pt x="64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0612031" y="6369354"/>
            <a:ext cx="488950" cy="231775"/>
          </a:xfrm>
          <a:custGeom>
            <a:avLst/>
            <a:gdLst/>
            <a:ahLst/>
            <a:cxnLst/>
            <a:rect l="l" t="t" r="r" b="b"/>
            <a:pathLst>
              <a:path w="488950" h="231775">
                <a:moveTo>
                  <a:pt x="167386" y="184988"/>
                </a:moveTo>
                <a:lnTo>
                  <a:pt x="61899" y="184988"/>
                </a:lnTo>
                <a:lnTo>
                  <a:pt x="61899" y="130505"/>
                </a:lnTo>
                <a:lnTo>
                  <a:pt x="151422" y="130505"/>
                </a:lnTo>
                <a:lnTo>
                  <a:pt x="151422" y="92494"/>
                </a:lnTo>
                <a:lnTo>
                  <a:pt x="61899" y="92494"/>
                </a:lnTo>
                <a:lnTo>
                  <a:pt x="61899" y="41808"/>
                </a:lnTo>
                <a:lnTo>
                  <a:pt x="164744" y="41808"/>
                </a:lnTo>
                <a:lnTo>
                  <a:pt x="164744" y="0"/>
                </a:lnTo>
                <a:lnTo>
                  <a:pt x="0" y="0"/>
                </a:lnTo>
                <a:lnTo>
                  <a:pt x="0" y="41808"/>
                </a:lnTo>
                <a:lnTo>
                  <a:pt x="0" y="92494"/>
                </a:lnTo>
                <a:lnTo>
                  <a:pt x="0" y="130505"/>
                </a:lnTo>
                <a:lnTo>
                  <a:pt x="0" y="184988"/>
                </a:lnTo>
                <a:lnTo>
                  <a:pt x="0" y="229336"/>
                </a:lnTo>
                <a:lnTo>
                  <a:pt x="167386" y="229336"/>
                </a:lnTo>
                <a:lnTo>
                  <a:pt x="167386" y="184988"/>
                </a:lnTo>
                <a:close/>
              </a:path>
              <a:path w="488950" h="231775">
                <a:moveTo>
                  <a:pt x="488899" y="12"/>
                </a:moveTo>
                <a:lnTo>
                  <a:pt x="409790" y="12"/>
                </a:lnTo>
                <a:lnTo>
                  <a:pt x="350481" y="146265"/>
                </a:lnTo>
                <a:lnTo>
                  <a:pt x="292608" y="12"/>
                </a:lnTo>
                <a:lnTo>
                  <a:pt x="209334" y="12"/>
                </a:lnTo>
                <a:lnTo>
                  <a:pt x="209334" y="228917"/>
                </a:lnTo>
                <a:lnTo>
                  <a:pt x="254584" y="228917"/>
                </a:lnTo>
                <a:lnTo>
                  <a:pt x="254584" y="66840"/>
                </a:lnTo>
                <a:lnTo>
                  <a:pt x="320738" y="231241"/>
                </a:lnTo>
                <a:lnTo>
                  <a:pt x="360553" y="231241"/>
                </a:lnTo>
                <a:lnTo>
                  <a:pt x="427990" y="66840"/>
                </a:lnTo>
                <a:lnTo>
                  <a:pt x="427990" y="228917"/>
                </a:lnTo>
                <a:lnTo>
                  <a:pt x="488899" y="228917"/>
                </a:lnTo>
                <a:lnTo>
                  <a:pt x="488899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1159852" y="6365374"/>
            <a:ext cx="626110" cy="238125"/>
            <a:chOff x="11159852" y="6365374"/>
            <a:chExt cx="626110" cy="238125"/>
          </a:xfrm>
        </p:grpSpPr>
        <p:sp>
          <p:nvSpPr>
            <p:cNvPr id="8" name="object 8"/>
            <p:cNvSpPr/>
            <p:nvPr/>
          </p:nvSpPr>
          <p:spPr>
            <a:xfrm>
              <a:off x="11159845" y="6369354"/>
              <a:ext cx="167640" cy="229870"/>
            </a:xfrm>
            <a:custGeom>
              <a:avLst/>
              <a:gdLst/>
              <a:ahLst/>
              <a:cxnLst/>
              <a:rect l="l" t="t" r="r" b="b"/>
              <a:pathLst>
                <a:path w="167640" h="229870">
                  <a:moveTo>
                    <a:pt x="167424" y="184988"/>
                  </a:moveTo>
                  <a:lnTo>
                    <a:pt x="61925" y="184988"/>
                  </a:lnTo>
                  <a:lnTo>
                    <a:pt x="61925" y="130505"/>
                  </a:lnTo>
                  <a:lnTo>
                    <a:pt x="151434" y="130505"/>
                  </a:lnTo>
                  <a:lnTo>
                    <a:pt x="151434" y="92494"/>
                  </a:lnTo>
                  <a:lnTo>
                    <a:pt x="61925" y="92494"/>
                  </a:lnTo>
                  <a:lnTo>
                    <a:pt x="61925" y="41808"/>
                  </a:lnTo>
                  <a:lnTo>
                    <a:pt x="164757" y="41808"/>
                  </a:lnTo>
                  <a:lnTo>
                    <a:pt x="164757" y="0"/>
                  </a:lnTo>
                  <a:lnTo>
                    <a:pt x="0" y="0"/>
                  </a:lnTo>
                  <a:lnTo>
                    <a:pt x="0" y="41808"/>
                  </a:lnTo>
                  <a:lnTo>
                    <a:pt x="0" y="92494"/>
                  </a:lnTo>
                  <a:lnTo>
                    <a:pt x="0" y="130505"/>
                  </a:lnTo>
                  <a:lnTo>
                    <a:pt x="0" y="184988"/>
                  </a:lnTo>
                  <a:lnTo>
                    <a:pt x="0" y="229336"/>
                  </a:lnTo>
                  <a:lnTo>
                    <a:pt x="167424" y="229336"/>
                  </a:lnTo>
                  <a:lnTo>
                    <a:pt x="167424" y="1849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69542" y="6369357"/>
              <a:ext cx="198717" cy="2289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09156" y="6365374"/>
              <a:ext cx="176671" cy="23751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1999" cy="350215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34340" y="3779520"/>
            <a:ext cx="10872470" cy="923925"/>
            <a:chOff x="434340" y="3779520"/>
            <a:chExt cx="10872470" cy="92392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0431" y="3779583"/>
              <a:ext cx="10136124" cy="9234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340" y="3779520"/>
              <a:ext cx="923544" cy="92354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-4762" y="0"/>
            <a:ext cx="2470785" cy="6867525"/>
            <a:chOff x="-4762" y="0"/>
            <a:chExt cx="2470785" cy="6867525"/>
          </a:xfrm>
        </p:grpSpPr>
        <p:sp>
          <p:nvSpPr>
            <p:cNvPr id="16" name="object 16"/>
            <p:cNvSpPr/>
            <p:nvPr/>
          </p:nvSpPr>
          <p:spPr>
            <a:xfrm>
              <a:off x="0" y="114300"/>
              <a:ext cx="127000" cy="6743700"/>
            </a:xfrm>
            <a:custGeom>
              <a:avLst/>
              <a:gdLst/>
              <a:ahLst/>
              <a:cxnLst/>
              <a:rect l="l" t="t" r="r" b="b"/>
              <a:pathLst>
                <a:path w="127000" h="6743700">
                  <a:moveTo>
                    <a:pt x="0" y="6743699"/>
                  </a:moveTo>
                  <a:lnTo>
                    <a:pt x="126492" y="6743699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74369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572894" y="3810254"/>
            <a:ext cx="837438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 spc="195" b="1">
                <a:solidFill>
                  <a:srgbClr val="F8AC00"/>
                </a:solidFill>
                <a:latin typeface="Arial"/>
                <a:cs typeface="Arial"/>
              </a:rPr>
              <a:t>Tutorial</a:t>
            </a:r>
            <a:r>
              <a:rPr dirty="0" sz="5500" spc="-1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5500" spc="70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5500" spc="-10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550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5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8475" y="4928267"/>
            <a:ext cx="8849995" cy="77470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1700" spc="55" b="1">
                <a:solidFill>
                  <a:srgbClr val="FFFFFF"/>
                </a:solidFill>
                <a:latin typeface="Arial"/>
                <a:cs typeface="Arial"/>
              </a:rPr>
              <a:t>Software</a:t>
            </a:r>
            <a:r>
              <a:rPr dirty="0" sz="17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75" b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7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60" b="1">
                <a:solidFill>
                  <a:srgbClr val="FFFFFF"/>
                </a:solidFill>
                <a:latin typeface="Arial"/>
                <a:cs typeface="Arial"/>
              </a:rPr>
              <a:t>dimensionamiento</a:t>
            </a:r>
            <a:r>
              <a:rPr dirty="0" sz="17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60" b="1">
                <a:solidFill>
                  <a:srgbClr val="FFFFFF"/>
                </a:solidFill>
                <a:latin typeface="Arial"/>
                <a:cs typeface="Arial"/>
              </a:rPr>
              <a:t>eficiente</a:t>
            </a:r>
            <a:r>
              <a:rPr dirty="0" sz="17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4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7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25" b="1">
                <a:solidFill>
                  <a:srgbClr val="FFFFFF"/>
                </a:solidFill>
                <a:latin typeface="Arial"/>
                <a:cs typeface="Arial"/>
              </a:rPr>
              <a:t>sistemas</a:t>
            </a:r>
            <a:r>
              <a:rPr dirty="0" sz="17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4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7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40" b="1">
                <a:solidFill>
                  <a:srgbClr val="FFFFFF"/>
                </a:solidFill>
                <a:latin typeface="Arial"/>
                <a:cs typeface="Arial"/>
              </a:rPr>
              <a:t>distribución</a:t>
            </a:r>
            <a:r>
              <a:rPr dirty="0" sz="17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4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7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65" b="1">
                <a:solidFill>
                  <a:srgbClr val="FFFFFF"/>
                </a:solidFill>
                <a:latin typeface="Arial"/>
                <a:cs typeface="Arial"/>
              </a:rPr>
              <a:t>energía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600" spc="-30">
                <a:solidFill>
                  <a:srgbClr val="FFFFFF"/>
                </a:solidFill>
                <a:latin typeface="Lucida Sans Unicode"/>
                <a:cs typeface="Lucida Sans Unicode"/>
                <a:hlinkClick r:id="rId9"/>
              </a:rPr>
              <a:t>www.siemens.com/simarisdesign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8475" y="6508801"/>
            <a:ext cx="274510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Sin</a:t>
            </a:r>
            <a:r>
              <a:rPr dirty="0" sz="6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restricciones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105">
                <a:solidFill>
                  <a:srgbClr val="FFFFFF"/>
                </a:solidFill>
                <a:latin typeface="Lucida Sans Unicode"/>
                <a:cs typeface="Lucida Sans Unicode"/>
              </a:rPr>
              <a:t>|</a:t>
            </a:r>
            <a:r>
              <a:rPr dirty="0" sz="6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5">
                <a:solidFill>
                  <a:srgbClr val="FFFFFF"/>
                </a:solidFill>
                <a:latin typeface="Lucida Sans Unicode"/>
                <a:cs typeface="Lucida Sans Unicode"/>
              </a:rPr>
              <a:t>©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Siemens</a:t>
            </a:r>
            <a:r>
              <a:rPr dirty="0" sz="6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40">
                <a:solidFill>
                  <a:srgbClr val="FFFFFF"/>
                </a:solidFill>
                <a:latin typeface="Lucida Sans Unicode"/>
                <a:cs typeface="Lucida Sans Unicode"/>
              </a:rPr>
              <a:t>2022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105">
                <a:solidFill>
                  <a:srgbClr val="FFFFFF"/>
                </a:solidFill>
                <a:latin typeface="Lucida Sans Unicode"/>
                <a:cs typeface="Lucida Sans Unicode"/>
              </a:rPr>
              <a:t>|</a:t>
            </a:r>
            <a:r>
              <a:rPr dirty="0" sz="6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Herramientas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5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6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5">
                <a:solidFill>
                  <a:srgbClr val="FFFFFF"/>
                </a:solidFill>
                <a:latin typeface="Lucida Sans Unicode"/>
                <a:cs typeface="Lucida Sans Unicode"/>
              </a:rPr>
              <a:t>SIMARIS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1254" y="0"/>
            <a:ext cx="233489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00"/>
              </a:spcBef>
            </a:pPr>
            <a:r>
              <a:rPr dirty="0" sz="600" spc="-1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Traducido</a:t>
            </a:r>
            <a:r>
              <a:rPr dirty="0" sz="600" spc="-2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del</a:t>
            </a:r>
            <a:r>
              <a:rPr dirty="0" sz="600" spc="-2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inglés</a:t>
            </a:r>
            <a:r>
              <a:rPr dirty="0" sz="600" spc="-30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al</a:t>
            </a:r>
            <a:r>
              <a:rPr dirty="0" sz="600" spc="-2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español</a:t>
            </a:r>
            <a:r>
              <a:rPr dirty="0" sz="600" spc="-2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sz="600" spc="-15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-</a:t>
            </a:r>
            <a:r>
              <a:rPr dirty="0" sz="600" spc="-85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sz="600" spc="-10">
                <a:solidFill>
                  <a:srgbClr val="0E2B46"/>
                </a:solidFill>
                <a:latin typeface="Lucida Sans Unicode"/>
                <a:cs typeface="Lucida Sans Unicode"/>
                <a:hlinkClick r:id="rId10"/>
              </a:rPr>
              <a:t>www.onlinedoctranslator.com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384" y="1414272"/>
            <a:ext cx="5939028" cy="30144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46480" y="492505"/>
            <a:ext cx="4427855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5" b="1">
                <a:latin typeface="Arial"/>
                <a:cs typeface="Arial"/>
              </a:rPr>
              <a:t>Tutorial</a:t>
            </a:r>
            <a:r>
              <a:rPr dirty="0" sz="2900" spc="-85" b="1">
                <a:latin typeface="Arial"/>
                <a:cs typeface="Arial"/>
              </a:rPr>
              <a:t> </a:t>
            </a:r>
            <a:r>
              <a:rPr dirty="0" sz="2900" spc="35" b="1">
                <a:latin typeface="Arial"/>
                <a:cs typeface="Arial"/>
              </a:rPr>
              <a:t>diseño</a:t>
            </a:r>
            <a:r>
              <a:rPr dirty="0" sz="2900" spc="-85" b="1">
                <a:latin typeface="Arial"/>
                <a:cs typeface="Arial"/>
              </a:rPr>
              <a:t> </a:t>
            </a:r>
            <a:r>
              <a:rPr dirty="0" sz="2900" b="1">
                <a:latin typeface="Arial"/>
                <a:cs typeface="Arial"/>
              </a:rPr>
              <a:t>SIMARIS</a:t>
            </a:r>
            <a:endParaRPr sz="2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3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5115" y="2559303"/>
            <a:ext cx="2962910" cy="1112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">
                <a:solidFill>
                  <a:srgbClr val="FFFFFF"/>
                </a:solidFill>
                <a:latin typeface="Lucida Sans Unicode"/>
                <a:cs typeface="Lucida Sans Unicode"/>
              </a:rPr>
              <a:t>Software</a:t>
            </a:r>
            <a:r>
              <a:rPr dirty="0" sz="19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9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Lucida Sans Unicode"/>
                <a:cs typeface="Lucida Sans Unicode"/>
              </a:rPr>
              <a:t>eficiente</a:t>
            </a:r>
            <a:endParaRPr sz="1900">
              <a:latin typeface="Lucida Sans Unicode"/>
              <a:cs typeface="Lucida Sans Unicode"/>
            </a:endParaRPr>
          </a:p>
          <a:p>
            <a:pPr marL="181610" marR="5080">
              <a:lnSpc>
                <a:spcPts val="3170"/>
              </a:lnSpc>
              <a:spcBef>
                <a:spcPts val="50"/>
              </a:spcBef>
            </a:pPr>
            <a:r>
              <a:rPr dirty="0" sz="1600" spc="-20">
                <a:solidFill>
                  <a:srgbClr val="FFFFFF"/>
                </a:solidFill>
                <a:latin typeface="Lucida Sans Unicode"/>
                <a:cs typeface="Lucida Sans Unicode"/>
              </a:rPr>
              <a:t>dimensionamiento</a:t>
            </a:r>
            <a:r>
              <a:rPr dirty="0" sz="16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Lucida Sans Unicode"/>
                <a:cs typeface="Lucida Sans Unicode"/>
              </a:rPr>
              <a:t>poder </a:t>
            </a:r>
            <a:r>
              <a:rPr dirty="0" sz="1600" spc="-4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16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6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30">
                <a:solidFill>
                  <a:srgbClr val="FFFFFF"/>
                </a:solidFill>
                <a:latin typeface="Lucida Sans Unicode"/>
                <a:cs typeface="Lucida Sans Unicode"/>
              </a:rPr>
              <a:t>distribucion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94909" y="4320032"/>
            <a:ext cx="2870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  <a:hlinkClick r:id="rId4" action="ppaction://hlinksldjump"/>
              </a:rPr>
              <a:t>3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  <a:hlinkClick r:id="rId5" action="ppaction://hlinksldjump"/>
              </a:rPr>
              <a:t>1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35" b="1">
                <a:solidFill>
                  <a:srgbClr val="F8AC00"/>
                </a:solidFill>
                <a:latin typeface="Arial"/>
                <a:cs typeface="Arial"/>
                <a:hlinkClick r:id="rId5" action="ppaction://hlinksldjump"/>
              </a:rPr>
              <a:t>Introducción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  <a:hlinkClick r:id="rId6" action="ppaction://hlinksldjump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20" b="1">
                <a:solidFill>
                  <a:srgbClr val="F8AC00"/>
                </a:solidFill>
                <a:latin typeface="Arial"/>
                <a:cs typeface="Arial"/>
                <a:hlinkClick r:id="rId6" action="ppaction://hlinksldjump"/>
              </a:rPr>
              <a:t>Empezando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63410" y="4039615"/>
            <a:ext cx="267652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472440">
              <a:lnSpc>
                <a:spcPct val="100000"/>
              </a:lnSpc>
              <a:spcBef>
                <a:spcPts val="2305"/>
              </a:spcBef>
              <a:tabLst>
                <a:tab pos="2401570" algn="l"/>
              </a:tabLst>
            </a:pP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</a:rPr>
              <a:t>4</a:t>
            </a: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</a:rPr>
              <a:t>	</a:t>
            </a: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30" b="1">
                <a:solidFill>
                  <a:srgbClr val="F8AC00"/>
                </a:solidFill>
                <a:latin typeface="Arial"/>
                <a:cs typeface="Arial"/>
              </a:rPr>
              <a:t>Dimensionamiento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78443" y="4951476"/>
            <a:ext cx="11715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25" b="1">
                <a:solidFill>
                  <a:srgbClr val="F8AC00"/>
                </a:solidFill>
                <a:latin typeface="Arial"/>
                <a:cs typeface="Arial"/>
              </a:rPr>
              <a:t>resultado</a:t>
            </a:r>
            <a:r>
              <a:rPr dirty="0" sz="800" spc="-4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F8AC00"/>
                </a:solidFill>
                <a:latin typeface="Arial"/>
                <a:cs typeface="Arial"/>
              </a:rPr>
              <a:t>del</a:t>
            </a:r>
            <a:r>
              <a:rPr dirty="0" sz="800" spc="-5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F8AC00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1128" y="4881626"/>
            <a:ext cx="1196975" cy="565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15" b="1">
                <a:solidFill>
                  <a:srgbClr val="F8AC00"/>
                </a:solidFill>
                <a:latin typeface="Arial"/>
                <a:cs typeface="Arial"/>
                <a:hlinkClick r:id="rId4" action="ppaction://hlinksldjump"/>
              </a:rPr>
              <a:t>Diseño</a:t>
            </a:r>
            <a:r>
              <a:rPr dirty="0" sz="1350" spc="-55" b="1">
                <a:solidFill>
                  <a:srgbClr val="F8AC00"/>
                </a:solidFill>
                <a:latin typeface="Arial"/>
                <a:cs typeface="Arial"/>
                <a:hlinkClick r:id="rId4" action="ppaction://hlinksldjump"/>
              </a:rPr>
              <a:t> </a:t>
            </a:r>
            <a:r>
              <a:rPr dirty="0" sz="1350" spc="35" b="1">
                <a:solidFill>
                  <a:srgbClr val="F8AC00"/>
                </a:solidFill>
                <a:latin typeface="Arial"/>
                <a:cs typeface="Arial"/>
                <a:hlinkClick r:id="rId4" action="ppaction://hlinksldjump"/>
              </a:rPr>
              <a:t>de</a:t>
            </a:r>
            <a:r>
              <a:rPr dirty="0" sz="1350" spc="-55" b="1">
                <a:solidFill>
                  <a:srgbClr val="F8AC00"/>
                </a:solidFill>
                <a:latin typeface="Arial"/>
                <a:cs typeface="Arial"/>
                <a:hlinkClick r:id="rId4" action="ppaction://hlinksldjump"/>
              </a:rPr>
              <a:t> </a:t>
            </a:r>
            <a:r>
              <a:rPr dirty="0" sz="1350" spc="50" b="1">
                <a:solidFill>
                  <a:srgbClr val="F8AC00"/>
                </a:solidFill>
                <a:latin typeface="Arial"/>
                <a:cs typeface="Arial"/>
                <a:hlinkClick r:id="rId4" action="ppaction://hlinksldjump"/>
              </a:rPr>
              <a:t>red</a:t>
            </a:r>
            <a:endParaRPr sz="1350">
              <a:latin typeface="Arial"/>
              <a:cs typeface="Arial"/>
            </a:endParaRPr>
          </a:p>
          <a:p>
            <a:pPr marL="159385" marR="12065" indent="-144780">
              <a:lnSpc>
                <a:spcPct val="106700"/>
              </a:lnSpc>
              <a:spcBef>
                <a:spcPts val="705"/>
              </a:spcBef>
              <a:buClr>
                <a:srgbClr val="F8AC00"/>
              </a:buClr>
              <a:buSzPct val="106666"/>
              <a:buChar char="•"/>
              <a:tabLst>
                <a:tab pos="160020" algn="l"/>
              </a:tabLst>
            </a:pP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Cómo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crear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elementos 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de</a:t>
            </a:r>
            <a:r>
              <a:rPr dirty="0" sz="750" spc="-50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  <a:hlinkClick r:id="rId7" action="ppaction://hlinksldjump"/>
              </a:rPr>
              <a:t>red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18372" y="5222747"/>
            <a:ext cx="1288415" cy="901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5415">
              <a:lnSpc>
                <a:spcPct val="100000"/>
              </a:lnSpc>
              <a:spcBef>
                <a:spcPts val="100"/>
              </a:spcBef>
              <a:buClr>
                <a:srgbClr val="F8AC00"/>
              </a:buClr>
              <a:buSzPct val="177777"/>
              <a:buChar char="•"/>
              <a:tabLst>
                <a:tab pos="159385" algn="l"/>
              </a:tabLst>
            </a:pPr>
            <a:r>
              <a:rPr dirty="0" sz="450" spc="-15">
                <a:solidFill>
                  <a:srgbClr val="FFFFFF"/>
                </a:solidFill>
                <a:latin typeface="Lucida Sans Unicode"/>
                <a:cs typeface="Lucida Sans Unicode"/>
              </a:rPr>
              <a:t>Visión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450" spc="-5">
                <a:solidFill>
                  <a:srgbClr val="FFFFFF"/>
                </a:solidFill>
                <a:latin typeface="Lucida Sans Unicode"/>
                <a:cs typeface="Lucida Sans Unicode"/>
              </a:rPr>
              <a:t>general</a:t>
            </a:r>
            <a:endParaRPr sz="450">
              <a:latin typeface="Lucida Sans Unicode"/>
              <a:cs typeface="Lucida Sans Unicode"/>
            </a:endParaRPr>
          </a:p>
          <a:p>
            <a:pPr marL="157480" indent="-144780">
              <a:lnSpc>
                <a:spcPct val="100000"/>
              </a:lnSpc>
              <a:spcBef>
                <a:spcPts val="930"/>
              </a:spcBef>
              <a:buClr>
                <a:srgbClr val="F8AC00"/>
              </a:buClr>
              <a:buSzPct val="145454"/>
              <a:buChar char="•"/>
              <a:tabLst>
                <a:tab pos="157480" algn="l"/>
              </a:tabLst>
            </a:pPr>
            <a:r>
              <a:rPr dirty="0" sz="550" spc="-10">
                <a:solidFill>
                  <a:srgbClr val="FFFFFF"/>
                </a:solidFill>
                <a:latin typeface="Lucida Sans Unicode"/>
                <a:cs typeface="Lucida Sans Unicode"/>
              </a:rPr>
              <a:t>Documentación</a:t>
            </a:r>
            <a:r>
              <a:rPr dirty="0" sz="5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550" spc="-1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5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550" spc="-10">
                <a:solidFill>
                  <a:srgbClr val="FFFFFF"/>
                </a:solidFill>
                <a:latin typeface="Lucida Sans Unicode"/>
                <a:cs typeface="Lucida Sans Unicode"/>
              </a:rPr>
              <a:t>proyecto</a:t>
            </a:r>
            <a:endParaRPr sz="550">
              <a:latin typeface="Lucida Sans Unicode"/>
              <a:cs typeface="Lucida Sans Unicode"/>
            </a:endParaRPr>
          </a:p>
          <a:p>
            <a:pPr marL="157480" indent="-144780">
              <a:lnSpc>
                <a:spcPct val="100000"/>
              </a:lnSpc>
              <a:spcBef>
                <a:spcPts val="960"/>
              </a:spcBef>
              <a:buClr>
                <a:srgbClr val="F8AC00"/>
              </a:buClr>
              <a:buSzPct val="160000"/>
              <a:buChar char="•"/>
              <a:tabLst>
                <a:tab pos="157480" algn="l"/>
              </a:tabLst>
            </a:pPr>
            <a:r>
              <a:rPr dirty="0" sz="500" spc="-5">
                <a:solidFill>
                  <a:srgbClr val="FFFFFF"/>
                </a:solidFill>
                <a:latin typeface="Lucida Sans Unicode"/>
                <a:cs typeface="Lucida Sans Unicode"/>
              </a:rPr>
              <a:t>Modos</a:t>
            </a:r>
            <a:r>
              <a:rPr dirty="0" sz="5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5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5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500" spc="-10">
                <a:solidFill>
                  <a:srgbClr val="FFFFFF"/>
                </a:solidFill>
                <a:latin typeface="Lucida Sans Unicode"/>
                <a:cs typeface="Lucida Sans Unicode"/>
              </a:rPr>
              <a:t>funcionamiento</a:t>
            </a:r>
            <a:endParaRPr sz="500">
              <a:latin typeface="Lucida Sans Unicode"/>
              <a:cs typeface="Lucida Sans Unicode"/>
            </a:endParaRPr>
          </a:p>
          <a:p>
            <a:pPr marL="158750" indent="-145415">
              <a:lnSpc>
                <a:spcPct val="100000"/>
              </a:lnSpc>
              <a:spcBef>
                <a:spcPts val="869"/>
              </a:spcBef>
              <a:buClr>
                <a:srgbClr val="F8AC00"/>
              </a:buClr>
              <a:buSzPct val="133333"/>
              <a:buChar char="•"/>
              <a:tabLst>
                <a:tab pos="159385" algn="l"/>
              </a:tabLst>
            </a:pP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Documentación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selectividad</a:t>
            </a:r>
            <a:endParaRPr sz="600">
              <a:latin typeface="Lucida Sans Unicode"/>
              <a:cs typeface="Lucida Sans Unicode"/>
            </a:endParaRPr>
          </a:p>
          <a:p>
            <a:pPr marL="157480" indent="-144780">
              <a:lnSpc>
                <a:spcPct val="100000"/>
              </a:lnSpc>
              <a:spcBef>
                <a:spcPts val="950"/>
              </a:spcBef>
              <a:buClr>
                <a:srgbClr val="F8AC00"/>
              </a:buClr>
              <a:buSzPct val="160000"/>
              <a:buChar char="•"/>
              <a:tabLst>
                <a:tab pos="157480" algn="l"/>
              </a:tabLst>
            </a:pPr>
            <a:r>
              <a:rPr dirty="0" sz="500" spc="-10">
                <a:solidFill>
                  <a:srgbClr val="FFFFFF"/>
                </a:solidFill>
                <a:latin typeface="Lucida Sans Unicode"/>
                <a:cs typeface="Lucida Sans Unicode"/>
              </a:rPr>
              <a:t>Transferir</a:t>
            </a:r>
            <a:r>
              <a:rPr dirty="0" sz="5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500" spc="-10">
                <a:solidFill>
                  <a:srgbClr val="FFFFFF"/>
                </a:solidFill>
                <a:latin typeface="Lucida Sans Unicode"/>
                <a:cs typeface="Lucida Sans Unicode"/>
              </a:rPr>
              <a:t>archivo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1750" y="5216397"/>
            <a:ext cx="859155" cy="447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F8AC00"/>
              </a:buClr>
              <a:buSzPct val="160000"/>
              <a:buChar char="•"/>
              <a:tabLst>
                <a:tab pos="157480" algn="l"/>
              </a:tabLst>
            </a:pPr>
            <a:r>
              <a:rPr dirty="0" sz="500" spc="-10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Definición</a:t>
            </a:r>
            <a:r>
              <a:rPr dirty="0" sz="500" spc="-30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 </a:t>
            </a:r>
            <a:r>
              <a:rPr dirty="0" sz="500" spc="-10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del</a:t>
            </a:r>
            <a:r>
              <a:rPr dirty="0" sz="500" spc="-30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 </a:t>
            </a:r>
            <a:r>
              <a:rPr dirty="0" sz="500" spc="-5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proyecto</a:t>
            </a:r>
            <a:endParaRPr sz="500">
              <a:latin typeface="Lucida Sans Unicode"/>
              <a:cs typeface="Lucida Sans Unicode"/>
            </a:endParaRPr>
          </a:p>
          <a:p>
            <a:pPr algn="r" marL="157480" marR="85725" indent="-157480">
              <a:lnSpc>
                <a:spcPct val="100000"/>
              </a:lnSpc>
              <a:spcBef>
                <a:spcPts val="910"/>
              </a:spcBef>
              <a:buClr>
                <a:srgbClr val="F8AC00"/>
              </a:buClr>
              <a:buSzPct val="114285"/>
              <a:buChar char="•"/>
              <a:tabLst>
                <a:tab pos="157480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Introducción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 </a:t>
            </a:r>
            <a:r>
              <a:rPr dirty="0" sz="700" spc="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a</a:t>
            </a:r>
            <a:endParaRPr sz="700">
              <a:latin typeface="Lucida Sans Unicode"/>
              <a:cs typeface="Lucida Sans Unicode"/>
            </a:endParaRPr>
          </a:p>
          <a:p>
            <a:pPr algn="r" marR="80645">
              <a:lnSpc>
                <a:spcPct val="100000"/>
              </a:lnSpc>
              <a:spcBef>
                <a:spcPts val="70"/>
              </a:spcBef>
            </a:pP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diseño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de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red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52126" y="4285488"/>
            <a:ext cx="1262380" cy="183832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641985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F8AC00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  <a:p>
            <a:pPr marL="399415" marR="88265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40" b="1">
                <a:solidFill>
                  <a:srgbClr val="F8AC00"/>
                </a:solidFill>
                <a:latin typeface="Arial"/>
                <a:cs typeface="Arial"/>
              </a:rPr>
              <a:t>Más</a:t>
            </a:r>
            <a:r>
              <a:rPr dirty="0" sz="1350" spc="-9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F8AC00"/>
                </a:solidFill>
                <a:latin typeface="Arial"/>
                <a:cs typeface="Arial"/>
              </a:rPr>
              <a:t>sobre </a:t>
            </a:r>
            <a:r>
              <a:rPr dirty="0" sz="1350" spc="-36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  <a:p>
            <a:pPr marL="158750" indent="-145415">
              <a:lnSpc>
                <a:spcPct val="100000"/>
              </a:lnSpc>
              <a:spcBef>
                <a:spcPts val="955"/>
              </a:spcBef>
              <a:buClr>
                <a:srgbClr val="F8AC00"/>
              </a:buClr>
              <a:buSzPct val="177777"/>
              <a:buChar char="•"/>
              <a:tabLst>
                <a:tab pos="159385" algn="l"/>
              </a:tabLst>
            </a:pPr>
            <a:r>
              <a:rPr dirty="0" sz="450" spc="-5">
                <a:solidFill>
                  <a:srgbClr val="FFFFFF"/>
                </a:solidFill>
                <a:latin typeface="Lucida Sans Unicode"/>
                <a:cs typeface="Lucida Sans Unicode"/>
              </a:rPr>
              <a:t>Herramientas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4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450" spc="-10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450" spc="5">
                <a:solidFill>
                  <a:srgbClr val="FFFFFF"/>
                </a:solidFill>
                <a:latin typeface="Lucida Sans Unicode"/>
                <a:cs typeface="Lucida Sans Unicode"/>
              </a:rPr>
              <a:t>SIMARIS</a:t>
            </a:r>
            <a:endParaRPr sz="450">
              <a:latin typeface="Lucida Sans Unicode"/>
              <a:cs typeface="Lucida Sans Unicode"/>
            </a:endParaRPr>
          </a:p>
          <a:p>
            <a:pPr marL="157480" indent="-144780">
              <a:lnSpc>
                <a:spcPct val="100000"/>
              </a:lnSpc>
              <a:spcBef>
                <a:spcPts val="880"/>
              </a:spcBef>
              <a:buClr>
                <a:srgbClr val="F8AC00"/>
              </a:buClr>
              <a:buSzPct val="133333"/>
              <a:buChar char="•"/>
              <a:tabLst>
                <a:tab pos="157480" algn="l"/>
              </a:tabLst>
            </a:pP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Potencia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totalmente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integrada</a:t>
            </a:r>
            <a:endParaRPr sz="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F8AC00"/>
              </a:buClr>
              <a:buFont typeface="Lucida Sans Unicode"/>
              <a:buChar char="•"/>
            </a:pPr>
            <a:endParaRPr sz="700">
              <a:latin typeface="Lucida Sans Unicode"/>
              <a:cs typeface="Lucida Sans Unicode"/>
            </a:endParaRPr>
          </a:p>
          <a:p>
            <a:pPr marL="158750" indent="-145415">
              <a:lnSpc>
                <a:spcPct val="100000"/>
              </a:lnSpc>
              <a:buClr>
                <a:srgbClr val="F8AC00"/>
              </a:buClr>
              <a:buSzPct val="266666"/>
              <a:buChar char="•"/>
              <a:tabLst>
                <a:tab pos="159385" algn="l"/>
              </a:tabLst>
            </a:pPr>
            <a:r>
              <a:rPr dirty="0" sz="300" spc="-5">
                <a:solidFill>
                  <a:srgbClr val="FFFFFF"/>
                </a:solidFill>
                <a:latin typeface="Lucida Sans Unicode"/>
                <a:cs typeface="Lucida Sans Unicode"/>
              </a:rPr>
              <a:t>Descargo</a:t>
            </a:r>
            <a:r>
              <a:rPr dirty="0" sz="30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30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300" spc="-5">
                <a:solidFill>
                  <a:srgbClr val="FFFFFF"/>
                </a:solidFill>
                <a:latin typeface="Lucida Sans Unicode"/>
                <a:cs typeface="Lucida Sans Unicode"/>
              </a:rPr>
              <a:t>responsabilidad</a:t>
            </a:r>
            <a:endParaRPr sz="300">
              <a:latin typeface="Lucida Sans Unicode"/>
              <a:cs typeface="Lucida Sans Unicode"/>
            </a:endParaRPr>
          </a:p>
          <a:p>
            <a:pPr marL="157480" indent="-144780">
              <a:lnSpc>
                <a:spcPct val="100000"/>
              </a:lnSpc>
              <a:spcBef>
                <a:spcPts val="910"/>
              </a:spcBef>
              <a:buClr>
                <a:srgbClr val="F8AC00"/>
              </a:buClr>
              <a:buSzPct val="133333"/>
              <a:buChar char="•"/>
              <a:tabLst>
                <a:tab pos="157480" algn="l"/>
              </a:tabLst>
            </a:pP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Contacto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3541" y="5529224"/>
            <a:ext cx="12160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6845" marR="5080" indent="-144780">
              <a:lnSpc>
                <a:spcPct val="123100"/>
              </a:lnSpc>
              <a:spcBef>
                <a:spcPts val="100"/>
              </a:spcBef>
              <a:buClr>
                <a:srgbClr val="F8AC00"/>
              </a:buClr>
              <a:buSzPct val="123076"/>
              <a:buChar char="•"/>
              <a:tabLst>
                <a:tab pos="157480" algn="l"/>
              </a:tabLst>
            </a:pPr>
            <a:r>
              <a:rPr dirty="0" sz="650" spc="-10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Trabajando</a:t>
            </a:r>
            <a:r>
              <a:rPr dirty="0" sz="650" spc="-40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 </a:t>
            </a:r>
            <a:r>
              <a:rPr dirty="0" sz="650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en</a:t>
            </a:r>
            <a:r>
              <a:rPr dirty="0" sz="650" spc="-40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el</a:t>
            </a:r>
            <a:r>
              <a:rPr dirty="0" sz="650" spc="-40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 </a:t>
            </a:r>
            <a:r>
              <a:rPr dirty="0" sz="650" spc="-5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diagrama  </a:t>
            </a:r>
            <a:r>
              <a:rPr dirty="0" sz="650" spc="-5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de</a:t>
            </a:r>
            <a:r>
              <a:rPr dirty="0" sz="650" spc="-45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 </a:t>
            </a:r>
            <a:r>
              <a:rPr dirty="0" sz="650" spc="-5">
                <a:solidFill>
                  <a:srgbClr val="FFFFFF"/>
                </a:solidFill>
                <a:latin typeface="Lucida Sans Unicode"/>
                <a:cs typeface="Lucida Sans Unicode"/>
                <a:hlinkClick r:id="rId10" action="ppaction://hlinksldjump"/>
              </a:rPr>
              <a:t>red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7776" y="5222747"/>
            <a:ext cx="1362710" cy="657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F8AC00"/>
              </a:buClr>
              <a:buSzPct val="177777"/>
              <a:buChar char="•"/>
              <a:tabLst>
                <a:tab pos="157480" algn="l"/>
              </a:tabLst>
            </a:pPr>
            <a:r>
              <a:rPr dirty="0" sz="450" spc="-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Herramientas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450" spc="-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de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450" spc="-1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planificación</a:t>
            </a:r>
            <a:r>
              <a:rPr dirty="0" sz="450" spc="-3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450" spc="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SIMARIS</a:t>
            </a:r>
            <a:endParaRPr sz="450">
              <a:latin typeface="Lucida Sans Unicode"/>
              <a:cs typeface="Lucida Sans Unicode"/>
            </a:endParaRPr>
          </a:p>
          <a:p>
            <a:pPr marL="157480" indent="-144780">
              <a:lnSpc>
                <a:spcPct val="100000"/>
              </a:lnSpc>
              <a:spcBef>
                <a:spcPts val="869"/>
              </a:spcBef>
              <a:buClr>
                <a:srgbClr val="F8AC00"/>
              </a:buClr>
              <a:buSzPct val="106666"/>
              <a:buChar char="•"/>
              <a:tabLst>
                <a:tab pos="157480" algn="l"/>
              </a:tabLst>
            </a:pP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Diseño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 </a:t>
            </a:r>
            <a:r>
              <a:rPr dirty="0" sz="750" spc="10">
                <a:solidFill>
                  <a:srgbClr val="FFFFFF"/>
                </a:solidFill>
                <a:latin typeface="Lucida Sans Unicode"/>
                <a:cs typeface="Lucida Sans Unicode"/>
                <a:hlinkClick r:id="rId8" action="ppaction://hlinksldjump"/>
              </a:rPr>
              <a:t>SIMARIS</a:t>
            </a:r>
            <a:endParaRPr sz="750">
              <a:latin typeface="Lucida Sans Unicode"/>
              <a:cs typeface="Lucida Sans Unicode"/>
            </a:endParaRPr>
          </a:p>
          <a:p>
            <a:pPr marL="156845" marR="5080" indent="-144780">
              <a:lnSpc>
                <a:spcPct val="114300"/>
              </a:lnSpc>
              <a:spcBef>
                <a:spcPts val="740"/>
              </a:spcBef>
              <a:buClr>
                <a:srgbClr val="F8AC00"/>
              </a:buClr>
              <a:buSzPct val="114285"/>
              <a:buChar char="•"/>
              <a:tabLst>
                <a:tab pos="157480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Funciones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 </a:t>
            </a:r>
            <a:r>
              <a:rPr dirty="0" sz="700" spc="-15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adicionales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 </a:t>
            </a:r>
            <a:r>
              <a:rPr dirty="0" sz="70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en  </a:t>
            </a:r>
            <a:r>
              <a:rPr dirty="0" sz="700" spc="1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SIMARIS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design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  <a:hlinkClick r:id="rId11" action="ppaction://hlinksldjump"/>
              </a:rPr>
              <a:t>professional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63541" y="5925921"/>
            <a:ext cx="613410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F8AC00"/>
              </a:buClr>
              <a:buSzPct val="160000"/>
              <a:buChar char="•"/>
              <a:tabLst>
                <a:tab pos="157480" algn="l"/>
              </a:tabLst>
            </a:pPr>
            <a:r>
              <a:rPr dirty="0" sz="500" spc="-10">
                <a:solidFill>
                  <a:srgbClr val="FFFFFF"/>
                </a:solidFill>
                <a:latin typeface="Lucida Sans Unicode"/>
                <a:cs typeface="Lucida Sans Unicode"/>
              </a:rPr>
              <a:t>Acoplamientos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73697" y="5132022"/>
            <a:ext cx="1258570" cy="1087120"/>
          </a:xfrm>
          <a:prstGeom prst="rect">
            <a:avLst/>
          </a:prstGeom>
        </p:spPr>
        <p:txBody>
          <a:bodyPr wrap="square" lIns="0" tIns="65404" rIns="0" bIns="0" rtlCol="0" vert="horz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515"/>
              </a:spcBef>
              <a:buClr>
                <a:srgbClr val="F8AC00"/>
              </a:buClr>
              <a:buSzPct val="106666"/>
              <a:buChar char="•"/>
              <a:tabLst>
                <a:tab pos="157480" algn="l"/>
              </a:tabLst>
            </a:pPr>
            <a:r>
              <a:rPr dirty="0" sz="750" spc="-20">
                <a:solidFill>
                  <a:srgbClr val="FFFFFF"/>
                </a:solidFill>
                <a:latin typeface="Lucida Sans Unicode"/>
                <a:cs typeface="Lucida Sans Unicode"/>
              </a:rPr>
              <a:t>Cálculos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iniciales</a:t>
            </a:r>
            <a:endParaRPr sz="750">
              <a:latin typeface="Lucida Sans Unicode"/>
              <a:cs typeface="Lucida Sans Unicode"/>
            </a:endParaRPr>
          </a:p>
          <a:p>
            <a:pPr marL="157480" marR="5080" indent="-144780">
              <a:lnSpc>
                <a:spcPct val="114199"/>
              </a:lnSpc>
              <a:spcBef>
                <a:spcPts val="420"/>
              </a:spcBef>
              <a:buClr>
                <a:srgbClr val="F8AC00"/>
              </a:buClr>
              <a:buSzPct val="114285"/>
              <a:buChar char="•"/>
              <a:tabLst>
                <a:tab pos="157480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</a:rPr>
              <a:t>Operación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5">
                <a:solidFill>
                  <a:srgbClr val="FFFFFF"/>
                </a:solidFill>
                <a:latin typeface="Lucida Sans Unicode"/>
                <a:cs typeface="Lucida Sans Unicode"/>
              </a:rPr>
              <a:t>paralela 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</a:rPr>
              <a:t>(pro)</a:t>
            </a:r>
            <a:endParaRPr sz="700">
              <a:latin typeface="Lucida Sans Unicode"/>
              <a:cs typeface="Lucida Sans Unicode"/>
            </a:endParaRPr>
          </a:p>
          <a:p>
            <a:pPr marL="158750" marR="269240" indent="-144780">
              <a:lnSpc>
                <a:spcPct val="133300"/>
              </a:lnSpc>
              <a:spcBef>
                <a:spcPts val="420"/>
              </a:spcBef>
              <a:buClr>
                <a:srgbClr val="F8AC00"/>
              </a:buClr>
              <a:buSzPct val="133333"/>
              <a:buChar char="•"/>
              <a:tabLst>
                <a:tab pos="159385" algn="l"/>
              </a:tabLst>
            </a:pPr>
            <a:r>
              <a:rPr dirty="0" sz="600" spc="-20">
                <a:solidFill>
                  <a:srgbClr val="FFFFFF"/>
                </a:solidFill>
                <a:latin typeface="Lucida Sans Unicode"/>
                <a:cs typeface="Lucida Sans Unicode"/>
              </a:rPr>
              <a:t>Visualización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curvas 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características</a:t>
            </a:r>
            <a:endParaRPr sz="600">
              <a:latin typeface="Lucida Sans Unicode"/>
              <a:cs typeface="Lucida Sans Unicode"/>
            </a:endParaRPr>
          </a:p>
          <a:p>
            <a:pPr marL="157480" marR="160020" indent="-144780">
              <a:lnSpc>
                <a:spcPct val="133300"/>
              </a:lnSpc>
              <a:spcBef>
                <a:spcPts val="445"/>
              </a:spcBef>
              <a:buClr>
                <a:srgbClr val="F8AC00"/>
              </a:buClr>
              <a:buSzPct val="133333"/>
              <a:buChar char="•"/>
              <a:tabLst>
                <a:tab pos="157480" algn="l"/>
              </a:tabLst>
            </a:pP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Evaluación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selectividad 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automática</a:t>
            </a:r>
            <a:r>
              <a:rPr dirty="0" sz="6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(pro)</a:t>
            </a:r>
            <a:endParaRPr sz="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2197080" cy="6867525"/>
            <a:chOff x="-4762" y="0"/>
            <a:chExt cx="12197080" cy="6867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3" y="2988564"/>
              <a:ext cx="2407920" cy="24932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6492" y="3083051"/>
              <a:ext cx="2223770" cy="2308860"/>
            </a:xfrm>
            <a:custGeom>
              <a:avLst/>
              <a:gdLst/>
              <a:ahLst/>
              <a:cxnLst/>
              <a:rect l="l" t="t" r="r" b="b"/>
              <a:pathLst>
                <a:path w="2223770" h="2308860">
                  <a:moveTo>
                    <a:pt x="1931796" y="0"/>
                  </a:moveTo>
                  <a:lnTo>
                    <a:pt x="0" y="0"/>
                  </a:lnTo>
                  <a:lnTo>
                    <a:pt x="0" y="2308860"/>
                  </a:lnTo>
                  <a:lnTo>
                    <a:pt x="1931796" y="2308860"/>
                  </a:lnTo>
                  <a:lnTo>
                    <a:pt x="2223516" y="1154430"/>
                  </a:lnTo>
                  <a:lnTo>
                    <a:pt x="1931796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6492" y="3083051"/>
              <a:ext cx="2223770" cy="2308860"/>
            </a:xfrm>
            <a:custGeom>
              <a:avLst/>
              <a:gdLst/>
              <a:ahLst/>
              <a:cxnLst/>
              <a:rect l="l" t="t" r="r" b="b"/>
              <a:pathLst>
                <a:path w="2223770" h="2308860">
                  <a:moveTo>
                    <a:pt x="0" y="0"/>
                  </a:moveTo>
                  <a:lnTo>
                    <a:pt x="1931796" y="0"/>
                  </a:lnTo>
                  <a:lnTo>
                    <a:pt x="2223516" y="1154430"/>
                  </a:lnTo>
                  <a:lnTo>
                    <a:pt x="1931796" y="2308860"/>
                  </a:lnTo>
                  <a:lnTo>
                    <a:pt x="0" y="230886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59180" y="1406652"/>
              <a:ext cx="11132820" cy="0"/>
            </a:xfrm>
            <a:custGeom>
              <a:avLst/>
              <a:gdLst/>
              <a:ahLst/>
              <a:cxnLst/>
              <a:rect l="l" t="t" r="r" b="b"/>
              <a:pathLst>
                <a:path w="11132820" h="0">
                  <a:moveTo>
                    <a:pt x="0" y="0"/>
                  </a:move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5" b="1">
                <a:solidFill>
                  <a:srgbClr val="F8AC00"/>
                </a:solidFill>
                <a:latin typeface="Arial"/>
                <a:cs typeface="Arial"/>
              </a:rPr>
              <a:t>Tutorial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spc="3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2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3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46480" y="1587880"/>
            <a:ext cx="4286885" cy="817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170" b="1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5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080" y="3172225"/>
            <a:ext cx="1467485" cy="91694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60960" indent="-48895">
              <a:lnSpc>
                <a:spcPct val="100000"/>
              </a:lnSpc>
              <a:spcBef>
                <a:spcPts val="505"/>
              </a:spcBef>
              <a:buChar char="•"/>
              <a:tabLst>
                <a:tab pos="61594" algn="l"/>
              </a:tabLst>
            </a:pP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Herramientas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de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600" spc="-1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planificación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600" spc="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SIMARIS</a:t>
            </a:r>
            <a:endParaRPr sz="600">
              <a:latin typeface="Lucida Sans Unicode"/>
              <a:cs typeface="Lucida Sans Unicode"/>
            </a:endParaRPr>
          </a:p>
          <a:p>
            <a:pPr marL="88900" indent="-76835">
              <a:lnSpc>
                <a:spcPct val="100000"/>
              </a:lnSpc>
              <a:spcBef>
                <a:spcPts val="640"/>
              </a:spcBef>
              <a:buChar char="•"/>
              <a:tabLst>
                <a:tab pos="89535" algn="l"/>
              </a:tabLst>
            </a:pP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Diseño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SIMARIS</a:t>
            </a:r>
            <a:endParaRPr sz="950">
              <a:latin typeface="Lucida Sans Unicode"/>
              <a:cs typeface="Lucida Sans Unicode"/>
            </a:endParaRPr>
          </a:p>
          <a:p>
            <a:pPr marL="77470" marR="81280" indent="-77470">
              <a:lnSpc>
                <a:spcPct val="117200"/>
              </a:lnSpc>
              <a:spcBef>
                <a:spcPts val="555"/>
              </a:spcBef>
              <a:buChar char="•"/>
              <a:tabLst>
                <a:tab pos="77470" algn="l"/>
              </a:tabLst>
            </a:pPr>
            <a:r>
              <a:rPr dirty="0" sz="800" spc="-1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Funciones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800" spc="-1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adicionales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80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en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el  </a:t>
            </a:r>
            <a:r>
              <a:rPr dirty="0" sz="800" spc="-1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diseño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SIMARIS 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  <a:hlinkClick r:id="rId6" action="ppaction://hlinksldjump"/>
              </a:rPr>
              <a:t>profesional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55" b="1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1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35" b="1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Introducción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333352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20" b="1">
                <a:solidFill>
                  <a:srgbClr val="333352"/>
                </a:solidFill>
                <a:latin typeface="Arial"/>
                <a:cs typeface="Arial"/>
              </a:rPr>
              <a:t>Empezando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333352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15" b="1">
                <a:solidFill>
                  <a:srgbClr val="333352"/>
                </a:solidFill>
                <a:latin typeface="Arial"/>
                <a:cs typeface="Arial"/>
              </a:rPr>
              <a:t>Diseño</a:t>
            </a:r>
            <a:r>
              <a:rPr dirty="0" sz="1350" spc="-55" b="1">
                <a:solidFill>
                  <a:srgbClr val="333352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333352"/>
                </a:solidFill>
                <a:latin typeface="Arial"/>
                <a:cs typeface="Arial"/>
              </a:rPr>
              <a:t>de</a:t>
            </a:r>
            <a:r>
              <a:rPr dirty="0" sz="1350" spc="-55" b="1">
                <a:solidFill>
                  <a:srgbClr val="333352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333352"/>
                </a:solidFill>
                <a:latin typeface="Arial"/>
                <a:cs typeface="Arial"/>
              </a:rPr>
              <a:t>red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55" b="1">
                <a:solidFill>
                  <a:srgbClr val="333352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30" b="1">
                <a:solidFill>
                  <a:srgbClr val="333352"/>
                </a:solidFill>
                <a:latin typeface="Arial"/>
                <a:cs typeface="Arial"/>
              </a:rPr>
              <a:t>Dimensionamiento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333352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spc="25" b="1">
                <a:solidFill>
                  <a:srgbClr val="333352"/>
                </a:solidFill>
                <a:latin typeface="Arial"/>
                <a:cs typeface="Arial"/>
              </a:rPr>
              <a:t>resultado</a:t>
            </a:r>
            <a:r>
              <a:rPr dirty="0" sz="800" spc="-45" b="1">
                <a:solidFill>
                  <a:srgbClr val="333352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333352"/>
                </a:solidFill>
                <a:latin typeface="Arial"/>
                <a:cs typeface="Arial"/>
              </a:rPr>
              <a:t>del</a:t>
            </a:r>
            <a:r>
              <a:rPr dirty="0" sz="800" spc="-50" b="1">
                <a:solidFill>
                  <a:srgbClr val="333352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333352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333352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40" b="1">
                <a:solidFill>
                  <a:srgbClr val="333352"/>
                </a:solidFill>
                <a:latin typeface="Arial"/>
                <a:cs typeface="Arial"/>
              </a:rPr>
              <a:t>Más</a:t>
            </a:r>
            <a:r>
              <a:rPr dirty="0" sz="1350" spc="-90" b="1">
                <a:solidFill>
                  <a:srgbClr val="333352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333352"/>
                </a:solidFill>
                <a:latin typeface="Arial"/>
                <a:cs typeface="Arial"/>
              </a:rPr>
              <a:t>sobre </a:t>
            </a:r>
            <a:r>
              <a:rPr dirty="0" sz="1350" spc="-360" b="1">
                <a:solidFill>
                  <a:srgbClr val="333352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33352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9180" y="4381500"/>
            <a:ext cx="10727690" cy="1786255"/>
            <a:chOff x="1059180" y="4381500"/>
            <a:chExt cx="10727690" cy="1786255"/>
          </a:xfrm>
        </p:grpSpPr>
        <p:sp>
          <p:nvSpPr>
            <p:cNvPr id="3" name="object 3"/>
            <p:cNvSpPr/>
            <p:nvPr/>
          </p:nvSpPr>
          <p:spPr>
            <a:xfrm>
              <a:off x="1059180" y="4381500"/>
              <a:ext cx="10727690" cy="1786255"/>
            </a:xfrm>
            <a:custGeom>
              <a:avLst/>
              <a:gdLst/>
              <a:ahLst/>
              <a:cxnLst/>
              <a:rect l="l" t="t" r="r" b="b"/>
              <a:pathLst>
                <a:path w="10727690" h="1786254">
                  <a:moveTo>
                    <a:pt x="10727436" y="0"/>
                  </a:moveTo>
                  <a:lnTo>
                    <a:pt x="0" y="0"/>
                  </a:lnTo>
                  <a:lnTo>
                    <a:pt x="0" y="1786127"/>
                  </a:lnTo>
                  <a:lnTo>
                    <a:pt x="10727436" y="1786127"/>
                  </a:lnTo>
                  <a:lnTo>
                    <a:pt x="10727436" y="0"/>
                  </a:lnTo>
                  <a:close/>
                </a:path>
              </a:pathLst>
            </a:custGeom>
            <a:solidFill>
              <a:srgbClr val="33335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9962388" y="4977383"/>
              <a:ext cx="918844" cy="783590"/>
            </a:xfrm>
            <a:custGeom>
              <a:avLst/>
              <a:gdLst/>
              <a:ahLst/>
              <a:cxnLst/>
              <a:rect l="l" t="t" r="r" b="b"/>
              <a:pathLst>
                <a:path w="918845" h="783589">
                  <a:moveTo>
                    <a:pt x="353568" y="571373"/>
                  </a:moveTo>
                  <a:lnTo>
                    <a:pt x="347218" y="563880"/>
                  </a:lnTo>
                  <a:lnTo>
                    <a:pt x="338201" y="562610"/>
                  </a:lnTo>
                  <a:lnTo>
                    <a:pt x="336296" y="562102"/>
                  </a:lnTo>
                  <a:lnTo>
                    <a:pt x="329120" y="562559"/>
                  </a:lnTo>
                  <a:lnTo>
                    <a:pt x="322897" y="565505"/>
                  </a:lnTo>
                  <a:lnTo>
                    <a:pt x="318287" y="570496"/>
                  </a:lnTo>
                  <a:lnTo>
                    <a:pt x="315976" y="577088"/>
                  </a:lnTo>
                  <a:lnTo>
                    <a:pt x="315976" y="577977"/>
                  </a:lnTo>
                  <a:lnTo>
                    <a:pt x="315468" y="578866"/>
                  </a:lnTo>
                  <a:lnTo>
                    <a:pt x="315468" y="588137"/>
                  </a:lnTo>
                  <a:lnTo>
                    <a:pt x="322326" y="595630"/>
                  </a:lnTo>
                  <a:lnTo>
                    <a:pt x="331343" y="597027"/>
                  </a:lnTo>
                  <a:lnTo>
                    <a:pt x="333121" y="597408"/>
                  </a:lnTo>
                  <a:lnTo>
                    <a:pt x="344551" y="597408"/>
                  </a:lnTo>
                  <a:lnTo>
                    <a:pt x="352171" y="591185"/>
                  </a:lnTo>
                  <a:lnTo>
                    <a:pt x="353568" y="582422"/>
                  </a:lnTo>
                  <a:lnTo>
                    <a:pt x="353568" y="571373"/>
                  </a:lnTo>
                  <a:close/>
                </a:path>
                <a:path w="918845" h="783589">
                  <a:moveTo>
                    <a:pt x="900684" y="227850"/>
                  </a:moveTo>
                  <a:lnTo>
                    <a:pt x="896035" y="181991"/>
                  </a:lnTo>
                  <a:lnTo>
                    <a:pt x="882738" y="139255"/>
                  </a:lnTo>
                  <a:lnTo>
                    <a:pt x="864743" y="106146"/>
                  </a:lnTo>
                  <a:lnTo>
                    <a:pt x="864743" y="227850"/>
                  </a:lnTo>
                  <a:lnTo>
                    <a:pt x="859663" y="271780"/>
                  </a:lnTo>
                  <a:lnTo>
                    <a:pt x="845197" y="312153"/>
                  </a:lnTo>
                  <a:lnTo>
                    <a:pt x="822515" y="347789"/>
                  </a:lnTo>
                  <a:lnTo>
                    <a:pt x="792784" y="377520"/>
                  </a:lnTo>
                  <a:lnTo>
                    <a:pt x="757148" y="400202"/>
                  </a:lnTo>
                  <a:lnTo>
                    <a:pt x="716775" y="414667"/>
                  </a:lnTo>
                  <a:lnTo>
                    <a:pt x="672846" y="419735"/>
                  </a:lnTo>
                  <a:lnTo>
                    <a:pt x="628904" y="414667"/>
                  </a:lnTo>
                  <a:lnTo>
                    <a:pt x="588530" y="400202"/>
                  </a:lnTo>
                  <a:lnTo>
                    <a:pt x="552894" y="377520"/>
                  </a:lnTo>
                  <a:lnTo>
                    <a:pt x="523163" y="347789"/>
                  </a:lnTo>
                  <a:lnTo>
                    <a:pt x="500481" y="312153"/>
                  </a:lnTo>
                  <a:lnTo>
                    <a:pt x="486016" y="271780"/>
                  </a:lnTo>
                  <a:lnTo>
                    <a:pt x="480949" y="227850"/>
                  </a:lnTo>
                  <a:lnTo>
                    <a:pt x="486016" y="183908"/>
                  </a:lnTo>
                  <a:lnTo>
                    <a:pt x="500481" y="143535"/>
                  </a:lnTo>
                  <a:lnTo>
                    <a:pt x="523163" y="107899"/>
                  </a:lnTo>
                  <a:lnTo>
                    <a:pt x="552894" y="78168"/>
                  </a:lnTo>
                  <a:lnTo>
                    <a:pt x="588530" y="55486"/>
                  </a:lnTo>
                  <a:lnTo>
                    <a:pt x="628904" y="41021"/>
                  </a:lnTo>
                  <a:lnTo>
                    <a:pt x="672846" y="35941"/>
                  </a:lnTo>
                  <a:lnTo>
                    <a:pt x="716775" y="41021"/>
                  </a:lnTo>
                  <a:lnTo>
                    <a:pt x="757148" y="55486"/>
                  </a:lnTo>
                  <a:lnTo>
                    <a:pt x="792784" y="78168"/>
                  </a:lnTo>
                  <a:lnTo>
                    <a:pt x="822515" y="107899"/>
                  </a:lnTo>
                  <a:lnTo>
                    <a:pt x="845197" y="143535"/>
                  </a:lnTo>
                  <a:lnTo>
                    <a:pt x="859663" y="183908"/>
                  </a:lnTo>
                  <a:lnTo>
                    <a:pt x="864743" y="227850"/>
                  </a:lnTo>
                  <a:lnTo>
                    <a:pt x="864743" y="106146"/>
                  </a:lnTo>
                  <a:lnTo>
                    <a:pt x="833856" y="66827"/>
                  </a:lnTo>
                  <a:lnTo>
                    <a:pt x="800125" y="38976"/>
                  </a:lnTo>
                  <a:lnTo>
                    <a:pt x="761428" y="17945"/>
                  </a:lnTo>
                  <a:lnTo>
                    <a:pt x="718693" y="4648"/>
                  </a:lnTo>
                  <a:lnTo>
                    <a:pt x="672846" y="0"/>
                  </a:lnTo>
                  <a:lnTo>
                    <a:pt x="626986" y="4648"/>
                  </a:lnTo>
                  <a:lnTo>
                    <a:pt x="584250" y="17945"/>
                  </a:lnTo>
                  <a:lnTo>
                    <a:pt x="545553" y="38976"/>
                  </a:lnTo>
                  <a:lnTo>
                    <a:pt x="511822" y="66827"/>
                  </a:lnTo>
                  <a:lnTo>
                    <a:pt x="483971" y="100558"/>
                  </a:lnTo>
                  <a:lnTo>
                    <a:pt x="462940" y="139255"/>
                  </a:lnTo>
                  <a:lnTo>
                    <a:pt x="449643" y="181991"/>
                  </a:lnTo>
                  <a:lnTo>
                    <a:pt x="445008" y="227850"/>
                  </a:lnTo>
                  <a:lnTo>
                    <a:pt x="449643" y="273697"/>
                  </a:lnTo>
                  <a:lnTo>
                    <a:pt x="462940" y="316433"/>
                  </a:lnTo>
                  <a:lnTo>
                    <a:pt x="483971" y="355130"/>
                  </a:lnTo>
                  <a:lnTo>
                    <a:pt x="511822" y="388861"/>
                  </a:lnTo>
                  <a:lnTo>
                    <a:pt x="545553" y="416712"/>
                  </a:lnTo>
                  <a:lnTo>
                    <a:pt x="584250" y="437743"/>
                  </a:lnTo>
                  <a:lnTo>
                    <a:pt x="626986" y="451040"/>
                  </a:lnTo>
                  <a:lnTo>
                    <a:pt x="672846" y="455676"/>
                  </a:lnTo>
                  <a:lnTo>
                    <a:pt x="718693" y="451040"/>
                  </a:lnTo>
                  <a:lnTo>
                    <a:pt x="761428" y="437743"/>
                  </a:lnTo>
                  <a:lnTo>
                    <a:pt x="794550" y="419735"/>
                  </a:lnTo>
                  <a:lnTo>
                    <a:pt x="800125" y="416712"/>
                  </a:lnTo>
                  <a:lnTo>
                    <a:pt x="833856" y="388861"/>
                  </a:lnTo>
                  <a:lnTo>
                    <a:pt x="861707" y="355130"/>
                  </a:lnTo>
                  <a:lnTo>
                    <a:pt x="882738" y="316433"/>
                  </a:lnTo>
                  <a:lnTo>
                    <a:pt x="896035" y="273697"/>
                  </a:lnTo>
                  <a:lnTo>
                    <a:pt x="900684" y="227850"/>
                  </a:lnTo>
                  <a:close/>
                </a:path>
                <a:path w="918845" h="783589">
                  <a:moveTo>
                    <a:pt x="918845" y="532765"/>
                  </a:moveTo>
                  <a:lnTo>
                    <a:pt x="900430" y="488302"/>
                  </a:lnTo>
                  <a:lnTo>
                    <a:pt x="883412" y="474560"/>
                  </a:lnTo>
                  <a:lnTo>
                    <a:pt x="883412" y="535813"/>
                  </a:lnTo>
                  <a:lnTo>
                    <a:pt x="882269" y="550303"/>
                  </a:lnTo>
                  <a:lnTo>
                    <a:pt x="857377" y="580263"/>
                  </a:lnTo>
                  <a:lnTo>
                    <a:pt x="552196" y="692315"/>
                  </a:lnTo>
                  <a:lnTo>
                    <a:pt x="528574" y="697090"/>
                  </a:lnTo>
                  <a:lnTo>
                    <a:pt x="516648" y="696556"/>
                  </a:lnTo>
                  <a:lnTo>
                    <a:pt x="504952" y="694118"/>
                  </a:lnTo>
                  <a:lnTo>
                    <a:pt x="504571" y="693661"/>
                  </a:lnTo>
                  <a:lnTo>
                    <a:pt x="503682" y="693661"/>
                  </a:lnTo>
                  <a:lnTo>
                    <a:pt x="446252" y="681824"/>
                  </a:lnTo>
                  <a:lnTo>
                    <a:pt x="408025" y="673938"/>
                  </a:lnTo>
                  <a:lnTo>
                    <a:pt x="284099" y="648385"/>
                  </a:lnTo>
                  <a:lnTo>
                    <a:pt x="270814" y="646023"/>
                  </a:lnTo>
                  <a:lnTo>
                    <a:pt x="257327" y="646315"/>
                  </a:lnTo>
                  <a:lnTo>
                    <a:pt x="243979" y="649211"/>
                  </a:lnTo>
                  <a:lnTo>
                    <a:pt x="231140" y="654659"/>
                  </a:lnTo>
                  <a:lnTo>
                    <a:pt x="231140" y="655104"/>
                  </a:lnTo>
                  <a:lnTo>
                    <a:pt x="230759" y="655104"/>
                  </a:lnTo>
                  <a:lnTo>
                    <a:pt x="200152" y="673938"/>
                  </a:lnTo>
                  <a:lnTo>
                    <a:pt x="193116" y="534543"/>
                  </a:lnTo>
                  <a:lnTo>
                    <a:pt x="192151" y="515239"/>
                  </a:lnTo>
                  <a:lnTo>
                    <a:pt x="199771" y="510286"/>
                  </a:lnTo>
                  <a:lnTo>
                    <a:pt x="206502" y="505333"/>
                  </a:lnTo>
                  <a:lnTo>
                    <a:pt x="212432" y="500824"/>
                  </a:lnTo>
                  <a:lnTo>
                    <a:pt x="217335" y="497039"/>
                  </a:lnTo>
                  <a:lnTo>
                    <a:pt x="222859" y="493014"/>
                  </a:lnTo>
                  <a:lnTo>
                    <a:pt x="259080" y="475907"/>
                  </a:lnTo>
                  <a:lnTo>
                    <a:pt x="271818" y="474141"/>
                  </a:lnTo>
                  <a:lnTo>
                    <a:pt x="283718" y="474472"/>
                  </a:lnTo>
                  <a:lnTo>
                    <a:pt x="289052" y="475361"/>
                  </a:lnTo>
                  <a:lnTo>
                    <a:pt x="294894" y="477139"/>
                  </a:lnTo>
                  <a:lnTo>
                    <a:pt x="308356" y="482473"/>
                  </a:lnTo>
                  <a:lnTo>
                    <a:pt x="320154" y="486892"/>
                  </a:lnTo>
                  <a:lnTo>
                    <a:pt x="370306" y="499275"/>
                  </a:lnTo>
                  <a:lnTo>
                    <a:pt x="487057" y="516420"/>
                  </a:lnTo>
                  <a:lnTo>
                    <a:pt x="538607" y="523748"/>
                  </a:lnTo>
                  <a:lnTo>
                    <a:pt x="550138" y="525589"/>
                  </a:lnTo>
                  <a:lnTo>
                    <a:pt x="568591" y="528256"/>
                  </a:lnTo>
                  <a:lnTo>
                    <a:pt x="575056" y="529082"/>
                  </a:lnTo>
                  <a:lnTo>
                    <a:pt x="585431" y="533209"/>
                  </a:lnTo>
                  <a:lnTo>
                    <a:pt x="593255" y="541388"/>
                  </a:lnTo>
                  <a:lnTo>
                    <a:pt x="597814" y="552500"/>
                  </a:lnTo>
                  <a:lnTo>
                    <a:pt x="598271" y="562356"/>
                  </a:lnTo>
                  <a:lnTo>
                    <a:pt x="598322" y="565912"/>
                  </a:lnTo>
                  <a:lnTo>
                    <a:pt x="597014" y="572554"/>
                  </a:lnTo>
                  <a:lnTo>
                    <a:pt x="571500" y="596392"/>
                  </a:lnTo>
                  <a:lnTo>
                    <a:pt x="564261" y="594995"/>
                  </a:lnTo>
                  <a:lnTo>
                    <a:pt x="437261" y="576707"/>
                  </a:lnTo>
                  <a:lnTo>
                    <a:pt x="430085" y="577113"/>
                  </a:lnTo>
                  <a:lnTo>
                    <a:pt x="423862" y="580097"/>
                  </a:lnTo>
                  <a:lnTo>
                    <a:pt x="419150" y="585190"/>
                  </a:lnTo>
                  <a:lnTo>
                    <a:pt x="416560" y="591947"/>
                  </a:lnTo>
                  <a:lnTo>
                    <a:pt x="416953" y="599033"/>
                  </a:lnTo>
                  <a:lnTo>
                    <a:pt x="419938" y="605167"/>
                  </a:lnTo>
                  <a:lnTo>
                    <a:pt x="425030" y="609739"/>
                  </a:lnTo>
                  <a:lnTo>
                    <a:pt x="431800" y="612063"/>
                  </a:lnTo>
                  <a:lnTo>
                    <a:pt x="559308" y="630453"/>
                  </a:lnTo>
                  <a:lnTo>
                    <a:pt x="561975" y="630897"/>
                  </a:lnTo>
                  <a:lnTo>
                    <a:pt x="565150" y="631342"/>
                  </a:lnTo>
                  <a:lnTo>
                    <a:pt x="567817" y="631342"/>
                  </a:lnTo>
                  <a:lnTo>
                    <a:pt x="606933" y="617893"/>
                  </a:lnTo>
                  <a:lnTo>
                    <a:pt x="625360" y="596392"/>
                  </a:lnTo>
                  <a:lnTo>
                    <a:pt x="630910" y="584149"/>
                  </a:lnTo>
                  <a:lnTo>
                    <a:pt x="634238" y="570357"/>
                  </a:lnTo>
                  <a:lnTo>
                    <a:pt x="634746" y="565912"/>
                  </a:lnTo>
                  <a:lnTo>
                    <a:pt x="634746" y="558292"/>
                  </a:lnTo>
                  <a:lnTo>
                    <a:pt x="663778" y="550811"/>
                  </a:lnTo>
                  <a:lnTo>
                    <a:pt x="751166" y="527062"/>
                  </a:lnTo>
                  <a:lnTo>
                    <a:pt x="763168" y="523748"/>
                  </a:lnTo>
                  <a:lnTo>
                    <a:pt x="776097" y="520192"/>
                  </a:lnTo>
                  <a:lnTo>
                    <a:pt x="789317" y="516407"/>
                  </a:lnTo>
                  <a:lnTo>
                    <a:pt x="824090" y="506704"/>
                  </a:lnTo>
                  <a:lnTo>
                    <a:pt x="842518" y="501777"/>
                  </a:lnTo>
                  <a:lnTo>
                    <a:pt x="849249" y="500824"/>
                  </a:lnTo>
                  <a:lnTo>
                    <a:pt x="855802" y="501357"/>
                  </a:lnTo>
                  <a:lnTo>
                    <a:pt x="883412" y="535813"/>
                  </a:lnTo>
                  <a:lnTo>
                    <a:pt x="883412" y="474560"/>
                  </a:lnTo>
                  <a:lnTo>
                    <a:pt x="876109" y="470496"/>
                  </a:lnTo>
                  <a:lnTo>
                    <a:pt x="862622" y="466280"/>
                  </a:lnTo>
                  <a:lnTo>
                    <a:pt x="848639" y="465023"/>
                  </a:lnTo>
                  <a:lnTo>
                    <a:pt x="834517" y="466852"/>
                  </a:lnTo>
                  <a:lnTo>
                    <a:pt x="824293" y="469379"/>
                  </a:lnTo>
                  <a:lnTo>
                    <a:pt x="809028" y="473544"/>
                  </a:lnTo>
                  <a:lnTo>
                    <a:pt x="766699" y="485648"/>
                  </a:lnTo>
                  <a:lnTo>
                    <a:pt x="689356" y="506730"/>
                  </a:lnTo>
                  <a:lnTo>
                    <a:pt x="653148" y="516420"/>
                  </a:lnTo>
                  <a:lnTo>
                    <a:pt x="624459" y="523748"/>
                  </a:lnTo>
                  <a:lnTo>
                    <a:pt x="615975" y="512635"/>
                  </a:lnTo>
                  <a:lnTo>
                    <a:pt x="605561" y="503707"/>
                  </a:lnTo>
                  <a:lnTo>
                    <a:pt x="593483" y="497268"/>
                  </a:lnTo>
                  <a:lnTo>
                    <a:pt x="580009" y="493649"/>
                  </a:lnTo>
                  <a:lnTo>
                    <a:pt x="573811" y="492607"/>
                  </a:lnTo>
                  <a:lnTo>
                    <a:pt x="443699" y="474141"/>
                  </a:lnTo>
                  <a:lnTo>
                    <a:pt x="382587" y="465074"/>
                  </a:lnTo>
                  <a:lnTo>
                    <a:pt x="339763" y="455650"/>
                  </a:lnTo>
                  <a:lnTo>
                    <a:pt x="320929" y="448818"/>
                  </a:lnTo>
                  <a:lnTo>
                    <a:pt x="317373" y="447548"/>
                  </a:lnTo>
                  <a:lnTo>
                    <a:pt x="270929" y="438251"/>
                  </a:lnTo>
                  <a:lnTo>
                    <a:pt x="252247" y="440563"/>
                  </a:lnTo>
                  <a:lnTo>
                    <a:pt x="209257" y="458851"/>
                  </a:lnTo>
                  <a:lnTo>
                    <a:pt x="190373" y="472567"/>
                  </a:lnTo>
                  <a:lnTo>
                    <a:pt x="182943" y="478142"/>
                  </a:lnTo>
                  <a:lnTo>
                    <a:pt x="165227" y="490816"/>
                  </a:lnTo>
                  <a:lnTo>
                    <a:pt x="165227" y="692315"/>
                  </a:lnTo>
                  <a:lnTo>
                    <a:pt x="35941" y="739851"/>
                  </a:lnTo>
                  <a:lnTo>
                    <a:pt x="35941" y="581533"/>
                  </a:lnTo>
                  <a:lnTo>
                    <a:pt x="157099" y="534543"/>
                  </a:lnTo>
                  <a:lnTo>
                    <a:pt x="165227" y="692315"/>
                  </a:lnTo>
                  <a:lnTo>
                    <a:pt x="165227" y="490816"/>
                  </a:lnTo>
                  <a:lnTo>
                    <a:pt x="164185" y="491553"/>
                  </a:lnTo>
                  <a:lnTo>
                    <a:pt x="159766" y="495046"/>
                  </a:lnTo>
                  <a:lnTo>
                    <a:pt x="11176" y="552831"/>
                  </a:lnTo>
                  <a:lnTo>
                    <a:pt x="4445" y="555625"/>
                  </a:lnTo>
                  <a:lnTo>
                    <a:pt x="0" y="562356"/>
                  </a:lnTo>
                  <a:lnTo>
                    <a:pt x="0" y="771232"/>
                  </a:lnTo>
                  <a:lnTo>
                    <a:pt x="2667" y="776605"/>
                  </a:lnTo>
                  <a:lnTo>
                    <a:pt x="7620" y="780199"/>
                  </a:lnTo>
                  <a:lnTo>
                    <a:pt x="10795" y="782434"/>
                  </a:lnTo>
                  <a:lnTo>
                    <a:pt x="14351" y="783336"/>
                  </a:lnTo>
                  <a:lnTo>
                    <a:pt x="20193" y="783336"/>
                  </a:lnTo>
                  <a:lnTo>
                    <a:pt x="21971" y="782891"/>
                  </a:lnTo>
                  <a:lnTo>
                    <a:pt x="24257" y="782434"/>
                  </a:lnTo>
                  <a:lnTo>
                    <a:pt x="140335" y="739851"/>
                  </a:lnTo>
                  <a:lnTo>
                    <a:pt x="165912" y="730427"/>
                  </a:lnTo>
                  <a:lnTo>
                    <a:pt x="193040" y="720115"/>
                  </a:lnTo>
                  <a:lnTo>
                    <a:pt x="249174" y="686041"/>
                  </a:lnTo>
                  <a:lnTo>
                    <a:pt x="255333" y="683348"/>
                  </a:lnTo>
                  <a:lnTo>
                    <a:pt x="261747" y="681964"/>
                  </a:lnTo>
                  <a:lnTo>
                    <a:pt x="268236" y="681824"/>
                  </a:lnTo>
                  <a:lnTo>
                    <a:pt x="274701" y="682904"/>
                  </a:lnTo>
                  <a:lnTo>
                    <a:pt x="275209" y="683348"/>
                  </a:lnTo>
                  <a:lnTo>
                    <a:pt x="276098" y="683348"/>
                  </a:lnTo>
                  <a:lnTo>
                    <a:pt x="495554" y="728637"/>
                  </a:lnTo>
                  <a:lnTo>
                    <a:pt x="503047" y="730478"/>
                  </a:lnTo>
                  <a:lnTo>
                    <a:pt x="510667" y="731888"/>
                  </a:lnTo>
                  <a:lnTo>
                    <a:pt x="518375" y="732802"/>
                  </a:lnTo>
                  <a:lnTo>
                    <a:pt x="526161" y="733120"/>
                  </a:lnTo>
                  <a:lnTo>
                    <a:pt x="535800" y="732701"/>
                  </a:lnTo>
                  <a:lnTo>
                    <a:pt x="642835" y="697090"/>
                  </a:lnTo>
                  <a:lnTo>
                    <a:pt x="869442" y="613854"/>
                  </a:lnTo>
                  <a:lnTo>
                    <a:pt x="907288" y="582345"/>
                  </a:lnTo>
                  <a:lnTo>
                    <a:pt x="916940" y="558761"/>
                  </a:lnTo>
                  <a:lnTo>
                    <a:pt x="918845" y="5327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23220" y="5093208"/>
              <a:ext cx="224027" cy="22402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73836" y="2167127"/>
            <a:ext cx="10894060" cy="2118360"/>
            <a:chOff x="973836" y="2167127"/>
            <a:chExt cx="10894060" cy="21183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3836" y="2167127"/>
              <a:ext cx="2176272" cy="21183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5918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10" h="1952625">
                  <a:moveTo>
                    <a:pt x="2010156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6" y="1952244"/>
                  </a:lnTo>
                  <a:lnTo>
                    <a:pt x="2010156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3156" y="2167127"/>
              <a:ext cx="2176272" cy="21183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3850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10" h="1952625">
                  <a:moveTo>
                    <a:pt x="2010155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5" y="1952244"/>
                  </a:lnTo>
                  <a:lnTo>
                    <a:pt x="2010155" y="0"/>
                  </a:lnTo>
                  <a:close/>
                </a:path>
              </a:pathLst>
            </a:custGeom>
            <a:solidFill>
              <a:srgbClr val="4E9AB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2476" y="2167127"/>
              <a:ext cx="2176272" cy="21183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41782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09" h="1952625">
                  <a:moveTo>
                    <a:pt x="2010155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5" y="1952244"/>
                  </a:lnTo>
                  <a:lnTo>
                    <a:pt x="2010155" y="0"/>
                  </a:lnTo>
                  <a:close/>
                </a:path>
              </a:pathLst>
            </a:custGeom>
            <a:solidFill>
              <a:srgbClr val="B7B9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1795" y="2167127"/>
              <a:ext cx="2176272" cy="21183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59714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09" h="1952625">
                  <a:moveTo>
                    <a:pt x="2010155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5" y="1952244"/>
                  </a:lnTo>
                  <a:lnTo>
                    <a:pt x="2010155" y="0"/>
                  </a:lnTo>
                  <a:close/>
                </a:path>
              </a:pathLst>
            </a:custGeom>
            <a:solidFill>
              <a:srgbClr val="00A9B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92640" y="2167127"/>
              <a:ext cx="2174748" cy="21183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777983" y="2252471"/>
              <a:ext cx="2009139" cy="1952625"/>
            </a:xfrm>
            <a:custGeom>
              <a:avLst/>
              <a:gdLst/>
              <a:ahLst/>
              <a:cxnLst/>
              <a:rect l="l" t="t" r="r" b="b"/>
              <a:pathLst>
                <a:path w="2009140" h="1952625">
                  <a:moveTo>
                    <a:pt x="2008631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08631" y="1952244"/>
                  </a:lnTo>
                  <a:lnTo>
                    <a:pt x="2008631" y="0"/>
                  </a:lnTo>
                  <a:close/>
                </a:path>
              </a:pathLst>
            </a:custGeom>
            <a:solidFill>
              <a:srgbClr val="B500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96739" y="3489960"/>
              <a:ext cx="702563" cy="7010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7395" y="3489960"/>
              <a:ext cx="702564" cy="7010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74324" y="3489960"/>
              <a:ext cx="702564" cy="7010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87524" y="3489960"/>
              <a:ext cx="702563" cy="70103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22" name="object 22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5" name="object 25"/>
          <p:cNvGrpSpPr/>
          <p:nvPr/>
        </p:nvGrpSpPr>
        <p:grpSpPr>
          <a:xfrm>
            <a:off x="8705801" y="3490733"/>
            <a:ext cx="688340" cy="601345"/>
            <a:chOff x="8705801" y="3490733"/>
            <a:chExt cx="688340" cy="601345"/>
          </a:xfrm>
        </p:grpSpPr>
        <p:sp>
          <p:nvSpPr>
            <p:cNvPr id="26" name="object 26"/>
            <p:cNvSpPr/>
            <p:nvPr/>
          </p:nvSpPr>
          <p:spPr>
            <a:xfrm>
              <a:off x="8705799" y="3490734"/>
              <a:ext cx="688340" cy="601345"/>
            </a:xfrm>
            <a:custGeom>
              <a:avLst/>
              <a:gdLst/>
              <a:ahLst/>
              <a:cxnLst/>
              <a:rect l="l" t="t" r="r" b="b"/>
              <a:pathLst>
                <a:path w="688340" h="601345">
                  <a:moveTo>
                    <a:pt x="384810" y="35039"/>
                  </a:moveTo>
                  <a:lnTo>
                    <a:pt x="369900" y="35026"/>
                  </a:lnTo>
                  <a:lnTo>
                    <a:pt x="313207" y="35039"/>
                  </a:lnTo>
                  <a:lnTo>
                    <a:pt x="384810" y="35039"/>
                  </a:lnTo>
                  <a:close/>
                </a:path>
                <a:path w="688340" h="601345">
                  <a:moveTo>
                    <a:pt x="634911" y="499325"/>
                  </a:moveTo>
                  <a:lnTo>
                    <a:pt x="631037" y="485292"/>
                  </a:lnTo>
                  <a:lnTo>
                    <a:pt x="622084" y="472554"/>
                  </a:lnTo>
                  <a:lnTo>
                    <a:pt x="601497" y="451726"/>
                  </a:lnTo>
                  <a:lnTo>
                    <a:pt x="540219" y="388772"/>
                  </a:lnTo>
                  <a:lnTo>
                    <a:pt x="519963" y="367538"/>
                  </a:lnTo>
                  <a:lnTo>
                    <a:pt x="514248" y="361734"/>
                  </a:lnTo>
                  <a:lnTo>
                    <a:pt x="511263" y="359295"/>
                  </a:lnTo>
                  <a:lnTo>
                    <a:pt x="509270" y="357466"/>
                  </a:lnTo>
                  <a:lnTo>
                    <a:pt x="508203" y="354825"/>
                  </a:lnTo>
                  <a:lnTo>
                    <a:pt x="508406" y="352120"/>
                  </a:lnTo>
                  <a:lnTo>
                    <a:pt x="508520" y="309537"/>
                  </a:lnTo>
                  <a:lnTo>
                    <a:pt x="508698" y="307022"/>
                  </a:lnTo>
                  <a:lnTo>
                    <a:pt x="507758" y="304558"/>
                  </a:lnTo>
                  <a:lnTo>
                    <a:pt x="496074" y="292760"/>
                  </a:lnTo>
                  <a:lnTo>
                    <a:pt x="465150" y="260680"/>
                  </a:lnTo>
                  <a:lnTo>
                    <a:pt x="462838" y="259740"/>
                  </a:lnTo>
                  <a:lnTo>
                    <a:pt x="453161" y="259981"/>
                  </a:lnTo>
                  <a:lnTo>
                    <a:pt x="445846" y="260299"/>
                  </a:lnTo>
                  <a:lnTo>
                    <a:pt x="432904" y="259461"/>
                  </a:lnTo>
                  <a:lnTo>
                    <a:pt x="428675" y="260934"/>
                  </a:lnTo>
                  <a:lnTo>
                    <a:pt x="421881" y="269494"/>
                  </a:lnTo>
                  <a:lnTo>
                    <a:pt x="417957" y="272986"/>
                  </a:lnTo>
                  <a:lnTo>
                    <a:pt x="414248" y="276796"/>
                  </a:lnTo>
                  <a:lnTo>
                    <a:pt x="453161" y="316725"/>
                  </a:lnTo>
                  <a:lnTo>
                    <a:pt x="454787" y="318211"/>
                  </a:lnTo>
                  <a:lnTo>
                    <a:pt x="455688" y="320332"/>
                  </a:lnTo>
                  <a:lnTo>
                    <a:pt x="455498" y="358978"/>
                  </a:lnTo>
                  <a:lnTo>
                    <a:pt x="455180" y="361200"/>
                  </a:lnTo>
                  <a:lnTo>
                    <a:pt x="453478" y="361200"/>
                  </a:lnTo>
                  <a:lnTo>
                    <a:pt x="452005" y="361416"/>
                  </a:lnTo>
                  <a:lnTo>
                    <a:pt x="434505" y="361391"/>
                  </a:lnTo>
                  <a:lnTo>
                    <a:pt x="415798" y="361645"/>
                  </a:lnTo>
                  <a:lnTo>
                    <a:pt x="413181" y="360565"/>
                  </a:lnTo>
                  <a:lnTo>
                    <a:pt x="411378" y="358559"/>
                  </a:lnTo>
                  <a:lnTo>
                    <a:pt x="379679" y="325704"/>
                  </a:lnTo>
                  <a:lnTo>
                    <a:pt x="373735" y="319265"/>
                  </a:lnTo>
                  <a:lnTo>
                    <a:pt x="363562" y="329196"/>
                  </a:lnTo>
                  <a:lnTo>
                    <a:pt x="357009" y="335254"/>
                  </a:lnTo>
                  <a:lnTo>
                    <a:pt x="356196" y="337375"/>
                  </a:lnTo>
                  <a:lnTo>
                    <a:pt x="356349" y="339547"/>
                  </a:lnTo>
                  <a:lnTo>
                    <a:pt x="356412" y="346379"/>
                  </a:lnTo>
                  <a:lnTo>
                    <a:pt x="356222" y="368922"/>
                  </a:lnTo>
                  <a:lnTo>
                    <a:pt x="356997" y="370890"/>
                  </a:lnTo>
                  <a:lnTo>
                    <a:pt x="399935" y="414947"/>
                  </a:lnTo>
                  <a:lnTo>
                    <a:pt x="402551" y="416001"/>
                  </a:lnTo>
                  <a:lnTo>
                    <a:pt x="405231" y="415823"/>
                  </a:lnTo>
                  <a:lnTo>
                    <a:pt x="435673" y="415810"/>
                  </a:lnTo>
                  <a:lnTo>
                    <a:pt x="448868" y="415594"/>
                  </a:lnTo>
                  <a:lnTo>
                    <a:pt x="451802" y="416826"/>
                  </a:lnTo>
                  <a:lnTo>
                    <a:pt x="453796" y="419100"/>
                  </a:lnTo>
                  <a:lnTo>
                    <a:pt x="523354" y="490842"/>
                  </a:lnTo>
                  <a:lnTo>
                    <a:pt x="524052" y="491312"/>
                  </a:lnTo>
                  <a:lnTo>
                    <a:pt x="567728" y="535965"/>
                  </a:lnTo>
                  <a:lnTo>
                    <a:pt x="570534" y="538187"/>
                  </a:lnTo>
                  <a:lnTo>
                    <a:pt x="573608" y="540004"/>
                  </a:lnTo>
                  <a:lnTo>
                    <a:pt x="588733" y="545299"/>
                  </a:lnTo>
                  <a:lnTo>
                    <a:pt x="604202" y="544436"/>
                  </a:lnTo>
                  <a:lnTo>
                    <a:pt x="618210" y="537857"/>
                  </a:lnTo>
                  <a:lnTo>
                    <a:pt x="628980" y="526021"/>
                  </a:lnTo>
                  <a:lnTo>
                    <a:pt x="634098" y="513346"/>
                  </a:lnTo>
                  <a:lnTo>
                    <a:pt x="634911" y="499325"/>
                  </a:lnTo>
                  <a:close/>
                </a:path>
                <a:path w="688340" h="601345">
                  <a:moveTo>
                    <a:pt x="687743" y="133146"/>
                  </a:moveTo>
                  <a:lnTo>
                    <a:pt x="685787" y="124968"/>
                  </a:lnTo>
                  <a:lnTo>
                    <a:pt x="682002" y="117576"/>
                  </a:lnTo>
                  <a:lnTo>
                    <a:pt x="676948" y="109867"/>
                  </a:lnTo>
                  <a:lnTo>
                    <a:pt x="674738" y="106489"/>
                  </a:lnTo>
                  <a:lnTo>
                    <a:pt x="665619" y="97942"/>
                  </a:lnTo>
                  <a:lnTo>
                    <a:pt x="665619" y="343954"/>
                  </a:lnTo>
                  <a:lnTo>
                    <a:pt x="665505" y="544830"/>
                  </a:lnTo>
                  <a:lnTo>
                    <a:pt x="642556" y="576516"/>
                  </a:lnTo>
                  <a:lnTo>
                    <a:pt x="524306" y="578205"/>
                  </a:lnTo>
                  <a:lnTo>
                    <a:pt x="523646" y="578192"/>
                  </a:lnTo>
                  <a:lnTo>
                    <a:pt x="522782" y="578091"/>
                  </a:lnTo>
                  <a:lnTo>
                    <a:pt x="522300" y="578002"/>
                  </a:lnTo>
                  <a:lnTo>
                    <a:pt x="518909" y="578205"/>
                  </a:lnTo>
                  <a:lnTo>
                    <a:pt x="229628" y="578205"/>
                  </a:lnTo>
                  <a:lnTo>
                    <a:pt x="226237" y="578002"/>
                  </a:lnTo>
                  <a:lnTo>
                    <a:pt x="223583" y="578205"/>
                  </a:lnTo>
                  <a:lnTo>
                    <a:pt x="103759" y="578205"/>
                  </a:lnTo>
                  <a:lnTo>
                    <a:pt x="101117" y="578002"/>
                  </a:lnTo>
                  <a:lnTo>
                    <a:pt x="77520" y="578231"/>
                  </a:lnTo>
                  <a:lnTo>
                    <a:pt x="30200" y="566445"/>
                  </a:lnTo>
                  <a:lnTo>
                    <a:pt x="22542" y="143040"/>
                  </a:lnTo>
                  <a:lnTo>
                    <a:pt x="25146" y="130136"/>
                  </a:lnTo>
                  <a:lnTo>
                    <a:pt x="32296" y="119507"/>
                  </a:lnTo>
                  <a:lnTo>
                    <a:pt x="42938" y="112356"/>
                  </a:lnTo>
                  <a:lnTo>
                    <a:pt x="56045" y="109855"/>
                  </a:lnTo>
                  <a:lnTo>
                    <a:pt x="71297" y="110058"/>
                  </a:lnTo>
                  <a:lnTo>
                    <a:pt x="86525" y="110070"/>
                  </a:lnTo>
                  <a:lnTo>
                    <a:pt x="119938" y="110070"/>
                  </a:lnTo>
                  <a:lnTo>
                    <a:pt x="121577" y="110172"/>
                  </a:lnTo>
                  <a:lnTo>
                    <a:pt x="122809" y="110070"/>
                  </a:lnTo>
                  <a:lnTo>
                    <a:pt x="222758" y="110045"/>
                  </a:lnTo>
                  <a:lnTo>
                    <a:pt x="224218" y="110172"/>
                  </a:lnTo>
                  <a:lnTo>
                    <a:pt x="245910" y="110045"/>
                  </a:lnTo>
                  <a:lnTo>
                    <a:pt x="269036" y="110045"/>
                  </a:lnTo>
                  <a:lnTo>
                    <a:pt x="292404" y="110172"/>
                  </a:lnTo>
                  <a:lnTo>
                    <a:pt x="294754" y="110032"/>
                  </a:lnTo>
                  <a:lnTo>
                    <a:pt x="519214" y="109994"/>
                  </a:lnTo>
                  <a:lnTo>
                    <a:pt x="522300" y="110172"/>
                  </a:lnTo>
                  <a:lnTo>
                    <a:pt x="525386" y="109994"/>
                  </a:lnTo>
                  <a:lnTo>
                    <a:pt x="535571" y="109994"/>
                  </a:lnTo>
                  <a:lnTo>
                    <a:pt x="579716" y="110070"/>
                  </a:lnTo>
                  <a:lnTo>
                    <a:pt x="618871" y="109969"/>
                  </a:lnTo>
                  <a:lnTo>
                    <a:pt x="656336" y="119964"/>
                  </a:lnTo>
                  <a:lnTo>
                    <a:pt x="665619" y="343954"/>
                  </a:lnTo>
                  <a:lnTo>
                    <a:pt x="665619" y="97942"/>
                  </a:lnTo>
                  <a:lnTo>
                    <a:pt x="654608" y="91719"/>
                  </a:lnTo>
                  <a:lnTo>
                    <a:pt x="641921" y="87884"/>
                  </a:lnTo>
                  <a:lnTo>
                    <a:pt x="638200" y="87668"/>
                  </a:lnTo>
                  <a:lnTo>
                    <a:pt x="636968" y="87566"/>
                  </a:lnTo>
                  <a:lnTo>
                    <a:pt x="634492" y="87350"/>
                  </a:lnTo>
                  <a:lnTo>
                    <a:pt x="464197" y="87350"/>
                  </a:lnTo>
                  <a:lnTo>
                    <a:pt x="464083" y="41300"/>
                  </a:lnTo>
                  <a:lnTo>
                    <a:pt x="460590" y="25285"/>
                  </a:lnTo>
                  <a:lnTo>
                    <a:pt x="457111" y="20218"/>
                  </a:lnTo>
                  <a:lnTo>
                    <a:pt x="451599" y="12230"/>
                  </a:lnTo>
                  <a:lnTo>
                    <a:pt x="443941" y="7112"/>
                  </a:lnTo>
                  <a:lnTo>
                    <a:pt x="443941" y="87350"/>
                  </a:lnTo>
                  <a:lnTo>
                    <a:pt x="425919" y="87350"/>
                  </a:lnTo>
                  <a:lnTo>
                    <a:pt x="425678" y="86029"/>
                  </a:lnTo>
                  <a:lnTo>
                    <a:pt x="425564" y="84963"/>
                  </a:lnTo>
                  <a:lnTo>
                    <a:pt x="425462" y="62001"/>
                  </a:lnTo>
                  <a:lnTo>
                    <a:pt x="424167" y="55130"/>
                  </a:lnTo>
                  <a:lnTo>
                    <a:pt x="423418" y="51193"/>
                  </a:lnTo>
                  <a:lnTo>
                    <a:pt x="417779" y="42633"/>
                  </a:lnTo>
                  <a:lnTo>
                    <a:pt x="409194" y="37058"/>
                  </a:lnTo>
                  <a:lnTo>
                    <a:pt x="405231" y="36334"/>
                  </a:lnTo>
                  <a:lnTo>
                    <a:pt x="405231" y="87249"/>
                  </a:lnTo>
                  <a:lnTo>
                    <a:pt x="277876" y="87249"/>
                  </a:lnTo>
                  <a:lnTo>
                    <a:pt x="277990" y="57556"/>
                  </a:lnTo>
                  <a:lnTo>
                    <a:pt x="280314" y="55549"/>
                  </a:lnTo>
                  <a:lnTo>
                    <a:pt x="283502" y="55245"/>
                  </a:lnTo>
                  <a:lnTo>
                    <a:pt x="284772" y="55130"/>
                  </a:lnTo>
                  <a:lnTo>
                    <a:pt x="285940" y="55245"/>
                  </a:lnTo>
                  <a:lnTo>
                    <a:pt x="397065" y="55245"/>
                  </a:lnTo>
                  <a:lnTo>
                    <a:pt x="398233" y="55130"/>
                  </a:lnTo>
                  <a:lnTo>
                    <a:pt x="399402" y="55245"/>
                  </a:lnTo>
                  <a:lnTo>
                    <a:pt x="402907" y="55664"/>
                  </a:lnTo>
                  <a:lnTo>
                    <a:pt x="405130" y="57670"/>
                  </a:lnTo>
                  <a:lnTo>
                    <a:pt x="405231" y="87249"/>
                  </a:lnTo>
                  <a:lnTo>
                    <a:pt x="405231" y="36334"/>
                  </a:lnTo>
                  <a:lnTo>
                    <a:pt x="398233" y="35052"/>
                  </a:lnTo>
                  <a:lnTo>
                    <a:pt x="313207" y="35039"/>
                  </a:lnTo>
                  <a:lnTo>
                    <a:pt x="284873" y="34950"/>
                  </a:lnTo>
                  <a:lnTo>
                    <a:pt x="257606" y="63601"/>
                  </a:lnTo>
                  <a:lnTo>
                    <a:pt x="257937" y="70243"/>
                  </a:lnTo>
                  <a:lnTo>
                    <a:pt x="257708" y="76263"/>
                  </a:lnTo>
                  <a:lnTo>
                    <a:pt x="257619" y="87134"/>
                  </a:lnTo>
                  <a:lnTo>
                    <a:pt x="244157" y="87134"/>
                  </a:lnTo>
                  <a:lnTo>
                    <a:pt x="243954" y="86029"/>
                  </a:lnTo>
                  <a:lnTo>
                    <a:pt x="243814" y="84963"/>
                  </a:lnTo>
                  <a:lnTo>
                    <a:pt x="243840" y="35687"/>
                  </a:lnTo>
                  <a:lnTo>
                    <a:pt x="246913" y="28613"/>
                  </a:lnTo>
                  <a:lnTo>
                    <a:pt x="254444" y="23749"/>
                  </a:lnTo>
                  <a:lnTo>
                    <a:pt x="258584" y="21005"/>
                  </a:lnTo>
                  <a:lnTo>
                    <a:pt x="263144" y="20269"/>
                  </a:lnTo>
                  <a:lnTo>
                    <a:pt x="418490" y="20269"/>
                  </a:lnTo>
                  <a:lnTo>
                    <a:pt x="420865" y="20218"/>
                  </a:lnTo>
                  <a:lnTo>
                    <a:pt x="443941" y="87350"/>
                  </a:lnTo>
                  <a:lnTo>
                    <a:pt x="443941" y="7112"/>
                  </a:lnTo>
                  <a:lnTo>
                    <a:pt x="438404" y="3403"/>
                  </a:lnTo>
                  <a:lnTo>
                    <a:pt x="422300" y="88"/>
                  </a:lnTo>
                  <a:lnTo>
                    <a:pt x="343725" y="0"/>
                  </a:lnTo>
                  <a:lnTo>
                    <a:pt x="265163" y="88"/>
                  </a:lnTo>
                  <a:lnTo>
                    <a:pt x="230695" y="18580"/>
                  </a:lnTo>
                  <a:lnTo>
                    <a:pt x="229209" y="21221"/>
                  </a:lnTo>
                  <a:lnTo>
                    <a:pt x="227507" y="23749"/>
                  </a:lnTo>
                  <a:lnTo>
                    <a:pt x="224815" y="30149"/>
                  </a:lnTo>
                  <a:lnTo>
                    <a:pt x="223418" y="36995"/>
                  </a:lnTo>
                  <a:lnTo>
                    <a:pt x="223266" y="67310"/>
                  </a:lnTo>
                  <a:lnTo>
                    <a:pt x="223050" y="86512"/>
                  </a:lnTo>
                  <a:lnTo>
                    <a:pt x="222732" y="86829"/>
                  </a:lnTo>
                  <a:lnTo>
                    <a:pt x="222313" y="87033"/>
                  </a:lnTo>
                  <a:lnTo>
                    <a:pt x="221996" y="87350"/>
                  </a:lnTo>
                  <a:lnTo>
                    <a:pt x="220980" y="87477"/>
                  </a:lnTo>
                  <a:lnTo>
                    <a:pt x="219951" y="87541"/>
                  </a:lnTo>
                  <a:lnTo>
                    <a:pt x="218922" y="87566"/>
                  </a:lnTo>
                  <a:lnTo>
                    <a:pt x="103238" y="87566"/>
                  </a:lnTo>
                  <a:lnTo>
                    <a:pt x="100901" y="87350"/>
                  </a:lnTo>
                  <a:lnTo>
                    <a:pt x="68503" y="87541"/>
                  </a:lnTo>
                  <a:lnTo>
                    <a:pt x="29743" y="93230"/>
                  </a:lnTo>
                  <a:lnTo>
                    <a:pt x="2603" y="123698"/>
                  </a:lnTo>
                  <a:lnTo>
                    <a:pt x="0" y="130136"/>
                  </a:lnTo>
                  <a:lnTo>
                    <a:pt x="50" y="137007"/>
                  </a:lnTo>
                  <a:lnTo>
                    <a:pt x="165" y="548093"/>
                  </a:lnTo>
                  <a:lnTo>
                    <a:pt x="17068" y="586282"/>
                  </a:lnTo>
                  <a:lnTo>
                    <a:pt x="54940" y="600722"/>
                  </a:lnTo>
                  <a:lnTo>
                    <a:pt x="61671" y="600697"/>
                  </a:lnTo>
                  <a:lnTo>
                    <a:pt x="75133" y="600506"/>
                  </a:lnTo>
                  <a:lnTo>
                    <a:pt x="82130" y="600519"/>
                  </a:lnTo>
                  <a:lnTo>
                    <a:pt x="103124" y="600710"/>
                  </a:lnTo>
                  <a:lnTo>
                    <a:pt x="106197" y="600506"/>
                  </a:lnTo>
                  <a:lnTo>
                    <a:pt x="254660" y="600506"/>
                  </a:lnTo>
                  <a:lnTo>
                    <a:pt x="257733" y="600710"/>
                  </a:lnTo>
                  <a:lnTo>
                    <a:pt x="261442" y="600506"/>
                  </a:lnTo>
                  <a:lnTo>
                    <a:pt x="519442" y="600506"/>
                  </a:lnTo>
                  <a:lnTo>
                    <a:pt x="523151" y="600710"/>
                  </a:lnTo>
                  <a:lnTo>
                    <a:pt x="524497" y="600570"/>
                  </a:lnTo>
                  <a:lnTo>
                    <a:pt x="525195" y="600519"/>
                  </a:lnTo>
                  <a:lnTo>
                    <a:pt x="526224" y="600506"/>
                  </a:lnTo>
                  <a:lnTo>
                    <a:pt x="637667" y="600405"/>
                  </a:lnTo>
                  <a:lnTo>
                    <a:pt x="639584" y="601027"/>
                  </a:lnTo>
                  <a:lnTo>
                    <a:pt x="641413" y="600392"/>
                  </a:lnTo>
                  <a:lnTo>
                    <a:pt x="670433" y="585609"/>
                  </a:lnTo>
                  <a:lnTo>
                    <a:pt x="673303" y="583285"/>
                  </a:lnTo>
                  <a:lnTo>
                    <a:pt x="674077" y="582269"/>
                  </a:lnTo>
                  <a:lnTo>
                    <a:pt x="674789" y="581215"/>
                  </a:lnTo>
                  <a:lnTo>
                    <a:pt x="675424" y="580110"/>
                  </a:lnTo>
                  <a:lnTo>
                    <a:pt x="676694" y="578269"/>
                  </a:lnTo>
                  <a:lnTo>
                    <a:pt x="680758" y="572350"/>
                  </a:lnTo>
                  <a:lnTo>
                    <a:pt x="684631" y="563867"/>
                  </a:lnTo>
                  <a:lnTo>
                    <a:pt x="686968" y="554824"/>
                  </a:lnTo>
                  <a:lnTo>
                    <a:pt x="687692" y="545884"/>
                  </a:lnTo>
                  <a:lnTo>
                    <a:pt x="687743" y="1331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68093" y="3639253"/>
              <a:ext cx="340403" cy="379500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29" name="object 29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046480" y="466597"/>
            <a:ext cx="1418590" cy="284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55" b="1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17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046480" y="817498"/>
            <a:ext cx="25800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solidFill>
                  <a:srgbClr val="F8AC00"/>
                </a:solidFill>
                <a:latin typeface="Lucida Sans Unicode"/>
                <a:cs typeface="Lucida Sans Unicode"/>
              </a:rPr>
              <a:t>Herramientas</a:t>
            </a:r>
            <a:r>
              <a:rPr dirty="0" sz="1100" spc="-6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8AC00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8AC00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100" spc="-6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15">
                <a:solidFill>
                  <a:srgbClr val="F8AC00"/>
                </a:solidFill>
                <a:latin typeface="Lucida Sans Unicode"/>
                <a:cs typeface="Lucida Sans Unicode"/>
              </a:rPr>
              <a:t>SIMARIS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6480" y="1558670"/>
            <a:ext cx="96672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herramientas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15">
                <a:solidFill>
                  <a:srgbClr val="FFFFFF"/>
                </a:solidFill>
                <a:latin typeface="Lucida Sans Unicode"/>
                <a:cs typeface="Lucida Sans Unicode"/>
              </a:rPr>
              <a:t>SIMARIS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brindan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soporte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eficiente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dimensionar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eléctrica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determinar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dirty="0" sz="1050" spc="-3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equipos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tableros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mismo.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59180" y="2252472"/>
            <a:ext cx="2010410" cy="195262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71755">
              <a:lnSpc>
                <a:spcPct val="100000"/>
              </a:lnSpc>
              <a:spcBef>
                <a:spcPts val="635"/>
              </a:spcBef>
            </a:pP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15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1500">
              <a:latin typeface="Arial"/>
              <a:cs typeface="Arial"/>
            </a:endParaRPr>
          </a:p>
          <a:p>
            <a:pPr marL="71755" marR="255270">
              <a:lnSpc>
                <a:spcPts val="1440"/>
              </a:lnSpc>
              <a:spcBef>
                <a:spcPts val="70"/>
              </a:spcBef>
            </a:pP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cálculo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y 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dimensionamiento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redes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38500" y="2252472"/>
            <a:ext cx="2010410" cy="195262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785"/>
              </a:spcBef>
            </a:pPr>
            <a:r>
              <a:rPr dirty="0" sz="1350" spc="35" b="1">
                <a:solidFill>
                  <a:srgbClr val="FFFFFF"/>
                </a:solidFill>
                <a:latin typeface="Arial"/>
                <a:cs typeface="Arial"/>
              </a:rPr>
              <a:t>proyecto</a:t>
            </a:r>
            <a:r>
              <a:rPr dirty="0" sz="135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  <a:p>
            <a:pPr marL="72390" marR="80645">
              <a:lnSpc>
                <a:spcPct val="126299"/>
              </a:lnSpc>
            </a:pP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determinar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necesidades 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espacio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cuadros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distribución,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presupuesto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y 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para generar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especificaciones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5">
                <a:solidFill>
                  <a:srgbClr val="FFFFFF"/>
                </a:solidFill>
                <a:latin typeface="Lucida Sans Unicode"/>
                <a:cs typeface="Lucida Sans Unicode"/>
              </a:rPr>
              <a:t>(listas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cantidades)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datos  </a:t>
            </a:r>
            <a:r>
              <a:rPr dirty="0" sz="950" spc="50">
                <a:solidFill>
                  <a:srgbClr val="FFFFFF"/>
                </a:solidFill>
                <a:latin typeface="Lucida Sans Unicode"/>
                <a:cs typeface="Lucida Sans Unicode"/>
              </a:rPr>
              <a:t>BIM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17820" y="2252472"/>
            <a:ext cx="2010410" cy="195262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73025">
              <a:lnSpc>
                <a:spcPct val="100000"/>
              </a:lnSpc>
              <a:spcBef>
                <a:spcPts val="635"/>
              </a:spcBef>
            </a:pP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Curvas</a:t>
            </a:r>
            <a:r>
              <a:rPr dirty="0" sz="15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1500">
              <a:latin typeface="Arial"/>
              <a:cs typeface="Arial"/>
            </a:endParaRPr>
          </a:p>
          <a:p>
            <a:pPr marL="73025" marR="420370">
              <a:lnSpc>
                <a:spcPts val="1440"/>
              </a:lnSpc>
              <a:spcBef>
                <a:spcPts val="70"/>
              </a:spcBef>
            </a:pPr>
            <a:r>
              <a:rPr dirty="0" sz="850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mostrar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tropezar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características,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así</a:t>
            </a:r>
            <a:r>
              <a:rPr dirty="0" sz="9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950" spc="-2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corriente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corte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características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curvas </a:t>
            </a:r>
            <a:r>
              <a:rPr dirty="0" sz="11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paso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97140" y="2252472"/>
            <a:ext cx="2010410" cy="195262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785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r>
              <a:rPr dirty="0" sz="135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35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45" b="1">
                <a:solidFill>
                  <a:srgbClr val="FFFFFF"/>
                </a:solidFill>
                <a:latin typeface="Arial"/>
                <a:cs typeface="Arial"/>
              </a:rPr>
              <a:t>línea</a:t>
            </a:r>
            <a:endParaRPr sz="1350">
              <a:latin typeface="Arial"/>
              <a:cs typeface="Arial"/>
            </a:endParaRPr>
          </a:p>
          <a:p>
            <a:pPr marL="73660">
              <a:lnSpc>
                <a:spcPct val="100000"/>
              </a:lnSpc>
              <a:spcBef>
                <a:spcPts val="795"/>
              </a:spcBef>
            </a:pPr>
            <a:r>
              <a:rPr dirty="0" sz="850" spc="5" b="1">
                <a:solidFill>
                  <a:srgbClr val="FFFFFF"/>
                </a:solidFill>
                <a:latin typeface="Arial"/>
                <a:cs typeface="Arial"/>
              </a:rPr>
              <a:t>Caja</a:t>
            </a:r>
            <a:r>
              <a:rPr dirty="0" sz="8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2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8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50" spc="25" b="1">
                <a:solidFill>
                  <a:srgbClr val="FFFFFF"/>
                </a:solidFill>
                <a:latin typeface="Arial"/>
                <a:cs typeface="Arial"/>
              </a:rPr>
              <a:t>herramientas</a:t>
            </a:r>
            <a:r>
              <a:rPr dirty="0" sz="650" spc="25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6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50" spc="-10">
                <a:solidFill>
                  <a:srgbClr val="FFFFFF"/>
                </a:solidFill>
                <a:latin typeface="Lucida Sans Unicode"/>
                <a:cs typeface="Lucida Sans Unicode"/>
              </a:rPr>
              <a:t>práctica</a:t>
            </a:r>
            <a:endParaRPr sz="650">
              <a:latin typeface="Lucida Sans Unicode"/>
              <a:cs typeface="Lucida Sans Unicode"/>
            </a:endParaRPr>
          </a:p>
          <a:p>
            <a:pPr marL="73660" marR="448309">
              <a:lnSpc>
                <a:spcPct val="141200"/>
              </a:lnSpc>
              <a:spcBef>
                <a:spcPts val="85"/>
              </a:spcBef>
            </a:pP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herramientas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20">
                <a:solidFill>
                  <a:srgbClr val="FFFFFF"/>
                </a:solidFill>
                <a:latin typeface="Lucida Sans Unicode"/>
                <a:cs typeface="Lucida Sans Unicode"/>
              </a:rPr>
              <a:t>cálculo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>
                <a:solidFill>
                  <a:srgbClr val="FFFFFF"/>
                </a:solidFill>
                <a:latin typeface="Lucida Sans Unicode"/>
                <a:cs typeface="Lucida Sans Unicode"/>
              </a:rPr>
              <a:t>para 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8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negocio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diario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777983" y="2252472"/>
            <a:ext cx="2009139" cy="195262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635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1500">
              <a:latin typeface="Arial"/>
              <a:cs typeface="Arial"/>
            </a:endParaRPr>
          </a:p>
          <a:p>
            <a:pPr marL="72390">
              <a:lnSpc>
                <a:spcPct val="100000"/>
              </a:lnSpc>
              <a:spcBef>
                <a:spcPts val="96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plano</a:t>
            </a:r>
            <a:r>
              <a:rPr dirty="0" sz="6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6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20" b="1">
                <a:solidFill>
                  <a:srgbClr val="FFFFFF"/>
                </a:solidFill>
                <a:latin typeface="Arial"/>
                <a:cs typeface="Arial"/>
              </a:rPr>
              <a:t>barras</a:t>
            </a:r>
            <a:r>
              <a:rPr dirty="0" sz="6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5" b="1">
                <a:solidFill>
                  <a:srgbClr val="FFFFFF"/>
                </a:solidFill>
                <a:latin typeface="Arial"/>
                <a:cs typeface="Arial"/>
              </a:rPr>
              <a:t>colectoras</a:t>
            </a:r>
            <a:endParaRPr sz="650">
              <a:latin typeface="Arial"/>
              <a:cs typeface="Arial"/>
            </a:endParaRPr>
          </a:p>
          <a:p>
            <a:pPr marL="72390" marR="539750">
              <a:lnSpc>
                <a:spcPct val="200000"/>
              </a:lnSpc>
              <a:spcBef>
                <a:spcPts val="75"/>
              </a:spcBef>
            </a:pPr>
            <a:r>
              <a:rPr dirty="0" sz="6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5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3D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600" spc="-15">
                <a:solidFill>
                  <a:srgbClr val="FFFFFF"/>
                </a:solidFill>
                <a:latin typeface="Lucida Sans Unicode"/>
                <a:cs typeface="Lucida Sans Unicode"/>
              </a:rPr>
              <a:t>canalizaciones</a:t>
            </a:r>
            <a:r>
              <a:rPr dirty="0" sz="6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eléctricas</a:t>
            </a:r>
            <a:r>
              <a:rPr dirty="0" sz="6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prefabricadas</a:t>
            </a:r>
            <a:endParaRPr sz="6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59180" y="4381500"/>
            <a:ext cx="10727690" cy="1786255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  <a:spcBef>
                <a:spcPts val="5"/>
              </a:spcBef>
            </a:pPr>
            <a:r>
              <a:rPr dirty="0" sz="1100" spc="-75" b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65" b="1">
                <a:solidFill>
                  <a:srgbClr val="FFFFFF"/>
                </a:solidFill>
                <a:latin typeface="Arial"/>
                <a:cs typeface="Arial"/>
              </a:rPr>
              <a:t>VENTAJAS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75" b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HERRAMIENTAS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FFFFFF"/>
                </a:solidFill>
                <a:latin typeface="Arial"/>
                <a:cs typeface="Arial"/>
              </a:rPr>
              <a:t>PLANIFICACIÓN</a:t>
            </a:r>
            <a:r>
              <a:rPr dirty="0" sz="11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SIMARIS</a:t>
            </a:r>
            <a:endParaRPr sz="1100">
              <a:latin typeface="Arial"/>
              <a:cs typeface="Arial"/>
            </a:endParaRPr>
          </a:p>
          <a:p>
            <a:pPr marL="298450" indent="-189865">
              <a:lnSpc>
                <a:spcPct val="100000"/>
              </a:lnSpc>
              <a:spcBef>
                <a:spcPts val="1045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</a:tabLst>
            </a:pP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Manejo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intuitivo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fácil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opciones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documentación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fáciles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usar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resultados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endParaRPr sz="1050">
              <a:latin typeface="Lucida Sans Unicode"/>
              <a:cs typeface="Lucida Sans Unicode"/>
            </a:endParaRPr>
          </a:p>
          <a:p>
            <a:pPr marL="298450" indent="-189865">
              <a:lnSpc>
                <a:spcPct val="100000"/>
              </a:lnSpc>
              <a:spcBef>
                <a:spcPts val="1019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</a:tabLst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integral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todos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dispositivos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desde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nivel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media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tensión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hasta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consumidor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</a:t>
            </a:r>
            <a:endParaRPr sz="1050">
              <a:latin typeface="Lucida Sans Unicode"/>
              <a:cs typeface="Lucida Sans Unicode"/>
            </a:endParaRPr>
          </a:p>
          <a:p>
            <a:pPr marL="298450" indent="-189865">
              <a:lnSpc>
                <a:spcPct val="100000"/>
              </a:lnSpc>
              <a:spcBef>
                <a:spcPts val="1019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</a:tabLst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Selección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componentes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coincidentes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tableros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endParaRPr sz="1050">
              <a:latin typeface="Lucida Sans Unicode"/>
              <a:cs typeface="Lucida Sans Unicode"/>
            </a:endParaRPr>
          </a:p>
          <a:p>
            <a:pPr marL="298450" indent="-189865">
              <a:lnSpc>
                <a:spcPct val="100000"/>
              </a:lnSpc>
              <a:spcBef>
                <a:spcPts val="1019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</a:tabLst>
            </a:pPr>
            <a:r>
              <a:rPr dirty="0" sz="1050" spc="-30">
                <a:solidFill>
                  <a:srgbClr val="FFFFFF"/>
                </a:solidFill>
                <a:latin typeface="Lucida Sans Unicode"/>
                <a:cs typeface="Lucida Sans Unicode"/>
              </a:rPr>
              <a:t>Alto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grado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confiabilidad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más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30">
                <a:solidFill>
                  <a:srgbClr val="FFFFFF"/>
                </a:solidFill>
                <a:latin typeface="Lucida Sans Unicode"/>
                <a:cs typeface="Lucida Sans Unicode"/>
              </a:rPr>
              <a:t>flexibilidad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proceso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implementación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46480" y="466597"/>
            <a:ext cx="1825625" cy="5645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</a:pPr>
            <a:r>
              <a:rPr dirty="0" sz="1700" spc="55" b="1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ts val="2240"/>
              </a:lnSpc>
            </a:pPr>
            <a:r>
              <a:rPr dirty="0" spc="-30">
                <a:latin typeface="Lucida Sans Unicode"/>
                <a:cs typeface="Lucida Sans Unicode"/>
              </a:rPr>
              <a:t>Diseño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2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2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8140" y="1545082"/>
            <a:ext cx="10109200" cy="56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100"/>
              </a:spcBef>
            </a:pPr>
            <a:r>
              <a:rPr dirty="0" sz="1500" spc="1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15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permite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dimensionar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redes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eléctricas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basadas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productos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reales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FFFFFF"/>
                </a:solidFill>
                <a:latin typeface="Arial"/>
                <a:cs typeface="Arial"/>
              </a:rPr>
              <a:t>que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FFFFFF"/>
                </a:solidFill>
                <a:latin typeface="Arial"/>
                <a:cs typeface="Arial"/>
              </a:rPr>
              <a:t>van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desde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FFFFFF"/>
                </a:solidFill>
                <a:latin typeface="Arial"/>
                <a:cs typeface="Arial"/>
              </a:rPr>
              <a:t>media </a:t>
            </a:r>
            <a:r>
              <a:rPr dirty="0" sz="1500" spc="-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tensión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nivel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carga,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incluida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selección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70" b="1">
                <a:solidFill>
                  <a:srgbClr val="FFFFFF"/>
                </a:solidFill>
                <a:latin typeface="Arial"/>
                <a:cs typeface="Arial"/>
              </a:rPr>
              <a:t>automática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equipos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adecuados.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6616" y="2171911"/>
            <a:ext cx="10498455" cy="27876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lr>
                <a:srgbClr val="F8AC00"/>
              </a:buClr>
              <a:buSzPct val="120000"/>
              <a:buChar char="•"/>
              <a:tabLst>
                <a:tab pos="193040" algn="l"/>
              </a:tabLst>
            </a:pP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equipo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dimensionado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acuerdo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reglas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aceptadas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buenas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prácticas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instalación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todos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estándares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aplicables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0">
                <a:solidFill>
                  <a:srgbClr val="FFFFFF"/>
                </a:solidFill>
                <a:latin typeface="Lucida Sans Unicode"/>
                <a:cs typeface="Lucida Sans Unicode"/>
              </a:rPr>
              <a:t>(VDE,</a:t>
            </a:r>
            <a:r>
              <a:rPr dirty="0" sz="1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IEC).</a:t>
            </a:r>
            <a:endParaRPr sz="1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90"/>
              </a:spcBef>
              <a:buClr>
                <a:srgbClr val="F8AC00"/>
              </a:buClr>
              <a:buSzPct val="160000"/>
              <a:buChar char="•"/>
              <a:tabLst>
                <a:tab pos="193040" algn="l"/>
              </a:tabLst>
            </a:pP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modos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funcionamiento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condiciones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conmutación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definir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según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desee.</a:t>
            </a:r>
            <a:endParaRPr sz="75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540"/>
              </a:spcBef>
              <a:buClr>
                <a:srgbClr val="F8AC00"/>
              </a:buClr>
              <a:buSzPct val="114285"/>
              <a:buChar char="•"/>
              <a:tabLst>
                <a:tab pos="193040" algn="l"/>
              </a:tabLst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Selección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equipos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adecuados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redes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radiales</a:t>
            </a:r>
            <a:endParaRPr sz="105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530"/>
              </a:spcBef>
              <a:buClr>
                <a:srgbClr val="F8AC00"/>
              </a:buClr>
              <a:buSzPct val="120000"/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Cálculo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corrientes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cortocircuito,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flujos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carga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simétricos,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caídas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tensión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balances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redes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radiales</a:t>
            </a:r>
            <a:endParaRPr sz="1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640"/>
              </a:spcBef>
              <a:buClr>
                <a:srgbClr val="F8AC00"/>
              </a:buClr>
              <a:buSzPct val="133333"/>
              <a:buChar char="•"/>
              <a:tabLst>
                <a:tab pos="193040" algn="l"/>
              </a:tabLst>
            </a:pP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Consideración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protección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personal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requerida,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cortocircuito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sobrecarga</a:t>
            </a:r>
            <a:endParaRPr sz="9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560"/>
              </a:spcBef>
              <a:buClr>
                <a:srgbClr val="F8AC00"/>
              </a:buClr>
              <a:buSzPct val="120000"/>
              <a:buChar char="•"/>
              <a:tabLst>
                <a:tab pos="193040" algn="l"/>
              </a:tabLst>
            </a:pP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Posible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consideración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resistencia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funcional,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así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protección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contra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rayos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sobretensiones</a:t>
            </a:r>
            <a:endParaRPr sz="1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95"/>
              </a:spcBef>
              <a:buClr>
                <a:srgbClr val="F8AC00"/>
              </a:buClr>
              <a:buSzPct val="160000"/>
              <a:buChar char="•"/>
              <a:tabLst>
                <a:tab pos="193040" algn="l"/>
              </a:tabLst>
            </a:pP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canalizaciones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eléctricas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prefabricadas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transmisión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también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integrarse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7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su</a:t>
            </a:r>
            <a:r>
              <a:rPr dirty="0" sz="7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5">
                <a:solidFill>
                  <a:srgbClr val="FFFFFF"/>
                </a:solidFill>
                <a:latin typeface="Lucida Sans Unicode"/>
                <a:cs typeface="Lucida Sans Unicode"/>
              </a:rPr>
              <a:t>planificación.</a:t>
            </a:r>
            <a:endParaRPr sz="75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540"/>
              </a:spcBef>
              <a:buClr>
                <a:srgbClr val="F8AC00"/>
              </a:buClr>
              <a:buSzPct val="114285"/>
              <a:buChar char="•"/>
              <a:tabLst>
                <a:tab pos="193040" algn="l"/>
              </a:tabLst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redes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aisladas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planificar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mostrar</a:t>
            </a:r>
            <a:endParaRPr sz="1050">
              <a:latin typeface="Lucida Sans Unicode"/>
              <a:cs typeface="Lucida Sans Unicode"/>
            </a:endParaRPr>
          </a:p>
          <a:p>
            <a:pPr marL="192405" marR="96520" indent="-180340">
              <a:lnSpc>
                <a:spcPct val="126299"/>
              </a:lnSpc>
              <a:spcBef>
                <a:spcPts val="280"/>
              </a:spcBef>
              <a:buClr>
                <a:srgbClr val="F8AC00"/>
              </a:buClr>
              <a:buSzPct val="126315"/>
              <a:buChar char="•"/>
              <a:tabLst>
                <a:tab pos="193040" algn="l"/>
              </a:tabLst>
            </a:pP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tableros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mapear</a:t>
            </a:r>
            <a:r>
              <a:rPr dirty="0" sz="9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impedancias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equivalentes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9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incorporar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5">
                <a:solidFill>
                  <a:srgbClr val="FFFFFF"/>
                </a:solidFill>
                <a:latin typeface="Lucida Sans Unicode"/>
                <a:cs typeface="Lucida Sans Unicode"/>
              </a:rPr>
              <a:t>cálculo,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actuando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9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sustitutos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partes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9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aún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no</a:t>
            </a:r>
            <a:r>
              <a:rPr dirty="0" sz="9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950" spc="-2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9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especificar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mayor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precisión.</a:t>
            </a:r>
            <a:endParaRPr sz="95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00"/>
              </a:spcBef>
              <a:buClr>
                <a:srgbClr val="F8AC00"/>
              </a:buClr>
              <a:buSzPct val="141176"/>
              <a:buChar char="•"/>
              <a:tabLst>
                <a:tab pos="193040" algn="l"/>
              </a:tabLst>
            </a:pPr>
            <a:r>
              <a:rPr dirty="0" sz="850" spc="15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documentar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resultados,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proporciona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amplia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variedad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opciones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20">
                <a:solidFill>
                  <a:srgbClr val="FFFFFF"/>
                </a:solidFill>
                <a:latin typeface="Lucida Sans Unicode"/>
                <a:cs typeface="Lucida Sans Unicode"/>
              </a:rPr>
              <a:t>salida,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ejemplo,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análisis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20">
                <a:solidFill>
                  <a:srgbClr val="FFFFFF"/>
                </a:solidFill>
                <a:latin typeface="Lucida Sans Unicode"/>
                <a:cs typeface="Lucida Sans Unicode"/>
              </a:rPr>
              <a:t>optimización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eficiencia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energética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8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planificada.</a:t>
            </a:r>
            <a:endParaRPr sz="850">
              <a:latin typeface="Lucida Sans Unicode"/>
              <a:cs typeface="Lucida Sans Unicode"/>
            </a:endParaRPr>
          </a:p>
          <a:p>
            <a:pPr marL="192405" marR="5080" indent="-180340">
              <a:lnSpc>
                <a:spcPct val="133300"/>
              </a:lnSpc>
              <a:spcBef>
                <a:spcPts val="310"/>
              </a:spcBef>
              <a:buClr>
                <a:srgbClr val="F8AC00"/>
              </a:buClr>
              <a:buSzPct val="133333"/>
              <a:buChar char="•"/>
              <a:tabLst>
                <a:tab pos="193040" algn="l"/>
              </a:tabLst>
            </a:pPr>
            <a:r>
              <a:rPr dirty="0" sz="900" spc="1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variante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salida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Lucida Sans Unicode"/>
                <a:cs typeface="Lucida Sans Unicode"/>
              </a:rPr>
              <a:t>útil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es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archivo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exportación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su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proyecto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su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posterior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procesamiento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1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900" spc="15" b="1">
                <a:solidFill>
                  <a:srgbClr val="4D99B2"/>
                </a:solidFill>
                <a:latin typeface="Arial"/>
                <a:cs typeface="Arial"/>
              </a:rPr>
              <a:t>proyecto</a:t>
            </a:r>
            <a:r>
              <a:rPr dirty="0" sz="900" spc="-15" b="1">
                <a:solidFill>
                  <a:srgbClr val="4D99B2"/>
                </a:solidFill>
                <a:latin typeface="Arial"/>
                <a:cs typeface="Arial"/>
              </a:rPr>
              <a:t> </a:t>
            </a:r>
            <a:r>
              <a:rPr dirty="0" sz="900" spc="-5" b="1">
                <a:solidFill>
                  <a:srgbClr val="4D99B2"/>
                </a:solidFill>
                <a:latin typeface="Arial"/>
                <a:cs typeface="Arial"/>
              </a:rPr>
              <a:t>SIMARIS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Esto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Lucida Sans Unicode"/>
                <a:cs typeface="Lucida Sans Unicode"/>
              </a:rPr>
              <a:t>facilita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determinación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requisitos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espacio</a:t>
            </a:r>
            <a:r>
              <a:rPr dirty="0" sz="9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5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dirty="0" sz="900" spc="-2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tableros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le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Lucida Sans Unicode"/>
                <a:cs typeface="Lucida Sans Unicode"/>
              </a:rPr>
              <a:t>facilita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creación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9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base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encontrar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presupuesto.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46480" y="450976"/>
            <a:ext cx="5507355" cy="575310"/>
          </a:xfrm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700" spc="55" b="1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-25">
                <a:latin typeface="Lucida Sans Unicode"/>
                <a:cs typeface="Lucida Sans Unicode"/>
              </a:rPr>
              <a:t>Funciones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adicionales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en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25">
                <a:latin typeface="Lucida Sans Unicode"/>
                <a:cs typeface="Lucida Sans Unicode"/>
              </a:rPr>
              <a:t>SIMARIS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design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professional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2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8140" y="1597405"/>
            <a:ext cx="67671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25" b="1">
                <a:solidFill>
                  <a:srgbClr val="FFFFFF"/>
                </a:solidFill>
                <a:latin typeface="Arial"/>
                <a:cs typeface="Arial"/>
              </a:rPr>
              <a:t>Además,</a:t>
            </a:r>
            <a:r>
              <a:rPr dirty="0" sz="1400" spc="25" b="1">
                <a:solidFill>
                  <a:srgbClr val="F8AC00"/>
                </a:solidFill>
                <a:latin typeface="Arial"/>
                <a:cs typeface="Arial"/>
              </a:rPr>
              <a:t>Profesional</a:t>
            </a:r>
            <a:r>
              <a:rPr dirty="0" sz="14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del</a:t>
            </a:r>
            <a:r>
              <a:rPr dirty="0" sz="14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14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2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r>
              <a:rPr dirty="0" sz="1400" spc="20" b="1">
                <a:solidFill>
                  <a:srgbClr val="FFFFFF"/>
                </a:solidFill>
                <a:latin typeface="Arial"/>
                <a:cs typeface="Arial"/>
              </a:rPr>
              <a:t>proporciona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" b="1">
                <a:solidFill>
                  <a:srgbClr val="FFFFFF"/>
                </a:solidFill>
                <a:latin typeface="Arial"/>
                <a:cs typeface="Arial"/>
              </a:rPr>
              <a:t>las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0" b="1">
                <a:solidFill>
                  <a:srgbClr val="FFFFFF"/>
                </a:solidFill>
                <a:latin typeface="Arial"/>
                <a:cs typeface="Arial"/>
              </a:rPr>
              <a:t>siguientes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opciones: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62990" marR="5080" indent="-180340">
              <a:lnSpc>
                <a:spcPct val="120000"/>
              </a:lnSpc>
              <a:spcBef>
                <a:spcPts val="100"/>
              </a:spcBef>
              <a:buClr>
                <a:srgbClr val="F8AC00"/>
              </a:buClr>
              <a:buSzPct val="120000"/>
              <a:buChar char="•"/>
              <a:tabLst>
                <a:tab pos="1063625" algn="l"/>
              </a:tabLst>
            </a:pPr>
            <a:r>
              <a:rPr dirty="0" spc="-10"/>
              <a:t>Gracias</a:t>
            </a:r>
            <a:r>
              <a:rPr dirty="0" spc="-50"/>
              <a:t> </a:t>
            </a:r>
            <a:r>
              <a:rPr dirty="0" spc="5"/>
              <a:t>a</a:t>
            </a:r>
            <a:r>
              <a:rPr dirty="0" spc="-50"/>
              <a:t> </a:t>
            </a:r>
            <a:r>
              <a:rPr dirty="0" spc="-15"/>
              <a:t>la</a:t>
            </a:r>
            <a:r>
              <a:rPr dirty="0" spc="-50"/>
              <a:t> </a:t>
            </a:r>
            <a:r>
              <a:rPr dirty="0" spc="-20"/>
              <a:t>opción</a:t>
            </a:r>
            <a:r>
              <a:rPr dirty="0" spc="-50"/>
              <a:t> </a:t>
            </a:r>
            <a:r>
              <a:rPr dirty="0" spc="-5"/>
              <a:t>de</a:t>
            </a:r>
            <a:r>
              <a:rPr dirty="0" spc="-45"/>
              <a:t> </a:t>
            </a:r>
            <a:r>
              <a:rPr dirty="0" spc="-25"/>
              <a:t>visualizar</a:t>
            </a:r>
            <a:r>
              <a:rPr dirty="0" spc="-50"/>
              <a:t> </a:t>
            </a:r>
            <a:r>
              <a:rPr dirty="0" spc="-15"/>
              <a:t>y</a:t>
            </a:r>
            <a:r>
              <a:rPr dirty="0" spc="-50"/>
              <a:t> </a:t>
            </a:r>
            <a:r>
              <a:rPr dirty="0" spc="-15"/>
              <a:t>calcular</a:t>
            </a:r>
            <a:r>
              <a:rPr dirty="0" spc="-50"/>
              <a:t> </a:t>
            </a:r>
            <a:r>
              <a:rPr dirty="0" spc="-15"/>
              <a:t>el</a:t>
            </a:r>
            <a:r>
              <a:rPr dirty="0" spc="-50"/>
              <a:t> </a:t>
            </a:r>
            <a:r>
              <a:rPr dirty="0" spc="-15"/>
              <a:t>funcionamiento</a:t>
            </a:r>
            <a:r>
              <a:rPr dirty="0" spc="-45"/>
              <a:t> </a:t>
            </a:r>
            <a:r>
              <a:rPr dirty="0" spc="-5"/>
              <a:t>de</a:t>
            </a:r>
            <a:r>
              <a:rPr dirty="0" spc="-50"/>
              <a:t> </a:t>
            </a:r>
            <a:r>
              <a:rPr dirty="0" spc="-15"/>
              <a:t>la</a:t>
            </a:r>
            <a:r>
              <a:rPr dirty="0" spc="-50"/>
              <a:t> </a:t>
            </a:r>
            <a:r>
              <a:rPr dirty="0" spc="-5"/>
              <a:t>red</a:t>
            </a:r>
            <a:r>
              <a:rPr dirty="0" spc="-50"/>
              <a:t> </a:t>
            </a:r>
            <a:r>
              <a:rPr dirty="0"/>
              <a:t>en</a:t>
            </a:r>
            <a:r>
              <a:rPr dirty="0" spc="-45"/>
              <a:t> </a:t>
            </a:r>
            <a:r>
              <a:rPr dirty="0" spc="-15"/>
              <a:t>paralelo,</a:t>
            </a:r>
            <a:r>
              <a:rPr dirty="0" spc="-50"/>
              <a:t> </a:t>
            </a:r>
            <a:r>
              <a:rPr dirty="0" spc="-15"/>
              <a:t>se</a:t>
            </a:r>
            <a:r>
              <a:rPr dirty="0" spc="-50"/>
              <a:t> </a:t>
            </a:r>
            <a:r>
              <a:rPr dirty="0" spc="-5"/>
              <a:t>pueden</a:t>
            </a:r>
            <a:r>
              <a:rPr dirty="0" spc="-50"/>
              <a:t> </a:t>
            </a:r>
            <a:r>
              <a:rPr dirty="0" spc="-5"/>
              <a:t>operar</a:t>
            </a:r>
            <a:r>
              <a:rPr dirty="0" spc="-50"/>
              <a:t> </a:t>
            </a:r>
            <a:r>
              <a:rPr dirty="0" spc="-10"/>
              <a:t>diferentes</a:t>
            </a:r>
            <a:r>
              <a:rPr dirty="0" spc="-45"/>
              <a:t> </a:t>
            </a:r>
            <a:r>
              <a:rPr dirty="0" spc="-10"/>
              <a:t>fuentes</a:t>
            </a:r>
            <a:r>
              <a:rPr dirty="0" spc="-50"/>
              <a:t> </a:t>
            </a:r>
            <a:r>
              <a:rPr dirty="0" spc="-5"/>
              <a:t>de</a:t>
            </a:r>
            <a:r>
              <a:rPr dirty="0" spc="-50"/>
              <a:t> </a:t>
            </a:r>
            <a:r>
              <a:rPr dirty="0" spc="-5"/>
              <a:t>energía</a:t>
            </a:r>
            <a:r>
              <a:rPr dirty="0" spc="-50"/>
              <a:t> </a:t>
            </a:r>
            <a:r>
              <a:rPr dirty="0" spc="-15"/>
              <a:t>como</a:t>
            </a:r>
            <a:r>
              <a:rPr dirty="0" spc="-45"/>
              <a:t> </a:t>
            </a:r>
            <a:r>
              <a:rPr dirty="0" spc="-10"/>
              <a:t>transformadores</a:t>
            </a:r>
            <a:r>
              <a:rPr dirty="0" spc="-50"/>
              <a:t> </a:t>
            </a:r>
            <a:r>
              <a:rPr dirty="0" spc="-15"/>
              <a:t>y</a:t>
            </a:r>
            <a:r>
              <a:rPr dirty="0" spc="-50"/>
              <a:t> </a:t>
            </a:r>
            <a:r>
              <a:rPr dirty="0" spc="-5"/>
              <a:t>generadores</a:t>
            </a:r>
            <a:r>
              <a:rPr dirty="0" spc="-50"/>
              <a:t> </a:t>
            </a:r>
            <a:r>
              <a:rPr dirty="0"/>
              <a:t>en</a:t>
            </a:r>
            <a:r>
              <a:rPr dirty="0" spc="-50"/>
              <a:t> </a:t>
            </a:r>
            <a:r>
              <a:rPr dirty="0" spc="-15"/>
              <a:t>la </a:t>
            </a:r>
            <a:r>
              <a:rPr dirty="0" spc="-300"/>
              <a:t> </a:t>
            </a:r>
            <a:r>
              <a:rPr dirty="0" spc="-15"/>
              <a:t>misma</a:t>
            </a:r>
            <a:r>
              <a:rPr dirty="0" spc="-65"/>
              <a:t> </a:t>
            </a:r>
            <a:r>
              <a:rPr dirty="0" spc="-15"/>
              <a:t>red.</a:t>
            </a:r>
          </a:p>
          <a:p>
            <a:pPr marL="1062990" marR="1150620" indent="-180340">
              <a:lnSpc>
                <a:spcPct val="126299"/>
              </a:lnSpc>
              <a:spcBef>
                <a:spcPts val="290"/>
              </a:spcBef>
              <a:buClr>
                <a:srgbClr val="F8AC00"/>
              </a:buClr>
              <a:buSzPct val="126315"/>
              <a:buChar char="•"/>
              <a:tabLst>
                <a:tab pos="1063625" algn="l"/>
              </a:tabLst>
            </a:pPr>
            <a:r>
              <a:rPr dirty="0" sz="950" spc="5"/>
              <a:t>En</a:t>
            </a:r>
            <a:r>
              <a:rPr dirty="0" sz="950" spc="-50"/>
              <a:t> </a:t>
            </a:r>
            <a:r>
              <a:rPr dirty="0" sz="950" spc="-15"/>
              <a:t>el</a:t>
            </a:r>
            <a:r>
              <a:rPr dirty="0" sz="950" spc="-50"/>
              <a:t> </a:t>
            </a:r>
            <a:r>
              <a:rPr dirty="0" sz="950" spc="-20"/>
              <a:t>contexto</a:t>
            </a:r>
            <a:r>
              <a:rPr dirty="0" sz="950" spc="-50"/>
              <a:t> </a:t>
            </a:r>
            <a:r>
              <a:rPr dirty="0" sz="950" spc="-5"/>
              <a:t>de</a:t>
            </a:r>
            <a:r>
              <a:rPr dirty="0" sz="950" spc="-45"/>
              <a:t> </a:t>
            </a:r>
            <a:r>
              <a:rPr dirty="0" sz="950" spc="-15"/>
              <a:t>la</a:t>
            </a:r>
            <a:r>
              <a:rPr dirty="0" sz="950" spc="-50"/>
              <a:t> </a:t>
            </a:r>
            <a:r>
              <a:rPr dirty="0" sz="950" spc="-10"/>
              <a:t>evaluación</a:t>
            </a:r>
            <a:r>
              <a:rPr dirty="0" sz="950" spc="-50"/>
              <a:t> </a:t>
            </a:r>
            <a:r>
              <a:rPr dirty="0" sz="950" spc="-5"/>
              <a:t>de</a:t>
            </a:r>
            <a:r>
              <a:rPr dirty="0" sz="950" spc="-45"/>
              <a:t> </a:t>
            </a:r>
            <a:r>
              <a:rPr dirty="0" sz="950" spc="-15"/>
              <a:t>selectividad</a:t>
            </a:r>
            <a:r>
              <a:rPr dirty="0" sz="950" spc="-50"/>
              <a:t> </a:t>
            </a:r>
            <a:r>
              <a:rPr dirty="0" sz="950" spc="-15"/>
              <a:t>automática,</a:t>
            </a:r>
            <a:r>
              <a:rPr dirty="0" sz="950" spc="-50"/>
              <a:t> </a:t>
            </a:r>
            <a:r>
              <a:rPr dirty="0" sz="950" spc="-25"/>
              <a:t>los</a:t>
            </a:r>
            <a:r>
              <a:rPr dirty="0" sz="950" spc="-45"/>
              <a:t> </a:t>
            </a:r>
            <a:r>
              <a:rPr dirty="0" sz="950" spc="-10"/>
              <a:t>umbrales</a:t>
            </a:r>
            <a:r>
              <a:rPr dirty="0" sz="950" spc="-50"/>
              <a:t> </a:t>
            </a:r>
            <a:r>
              <a:rPr dirty="0" sz="950" spc="-5"/>
              <a:t>de</a:t>
            </a:r>
            <a:r>
              <a:rPr dirty="0" sz="950" spc="-50"/>
              <a:t> </a:t>
            </a:r>
            <a:r>
              <a:rPr dirty="0" sz="950" spc="-15"/>
              <a:t>selectividad</a:t>
            </a:r>
            <a:r>
              <a:rPr dirty="0" sz="950" spc="-45"/>
              <a:t> </a:t>
            </a:r>
            <a:r>
              <a:rPr dirty="0" sz="950" spc="-15"/>
              <a:t>se</a:t>
            </a:r>
            <a:r>
              <a:rPr dirty="0" sz="950" spc="-50"/>
              <a:t> </a:t>
            </a:r>
            <a:r>
              <a:rPr dirty="0" sz="950" spc="-5"/>
              <a:t>muestran</a:t>
            </a:r>
            <a:r>
              <a:rPr dirty="0" sz="950" spc="-50"/>
              <a:t> </a:t>
            </a:r>
            <a:r>
              <a:rPr dirty="0" sz="950" spc="-5"/>
              <a:t>además</a:t>
            </a:r>
            <a:r>
              <a:rPr dirty="0" sz="950" spc="-45"/>
              <a:t> </a:t>
            </a:r>
            <a:r>
              <a:rPr dirty="0" sz="950" spc="-5"/>
              <a:t>de</a:t>
            </a:r>
            <a:r>
              <a:rPr dirty="0" sz="950" spc="-50"/>
              <a:t> </a:t>
            </a:r>
            <a:r>
              <a:rPr dirty="0" sz="950" spc="-15"/>
              <a:t>la</a:t>
            </a:r>
            <a:r>
              <a:rPr dirty="0" sz="950" spc="-50"/>
              <a:t> </a:t>
            </a:r>
            <a:r>
              <a:rPr dirty="0" sz="950" spc="-10"/>
              <a:t>curva</a:t>
            </a:r>
            <a:r>
              <a:rPr dirty="0" sz="950" spc="-45"/>
              <a:t> </a:t>
            </a:r>
            <a:r>
              <a:rPr dirty="0" sz="950" spc="-5"/>
              <a:t>de</a:t>
            </a:r>
            <a:r>
              <a:rPr dirty="0" sz="950" spc="-50"/>
              <a:t> </a:t>
            </a:r>
            <a:r>
              <a:rPr dirty="0" sz="950" spc="-10"/>
              <a:t>tiempo</a:t>
            </a:r>
            <a:r>
              <a:rPr dirty="0" sz="950" spc="-50"/>
              <a:t> </a:t>
            </a:r>
            <a:r>
              <a:rPr dirty="0" sz="950" spc="-10"/>
              <a:t>actual</a:t>
            </a:r>
            <a:r>
              <a:rPr dirty="0" sz="950" spc="-50"/>
              <a:t> </a:t>
            </a:r>
            <a:r>
              <a:rPr dirty="0" sz="950" spc="-15"/>
              <a:t>característica</a:t>
            </a:r>
            <a:r>
              <a:rPr dirty="0" sz="950" spc="-45"/>
              <a:t> </a:t>
            </a:r>
            <a:r>
              <a:rPr dirty="0" sz="950" spc="-15"/>
              <a:t>y</a:t>
            </a:r>
            <a:r>
              <a:rPr dirty="0" sz="950" spc="-50"/>
              <a:t> </a:t>
            </a:r>
            <a:r>
              <a:rPr dirty="0" sz="950" spc="-20"/>
              <a:t>las</a:t>
            </a:r>
            <a:r>
              <a:rPr dirty="0" sz="950" spc="-50"/>
              <a:t> </a:t>
            </a:r>
            <a:r>
              <a:rPr dirty="0" sz="950" spc="-10"/>
              <a:t>curvas </a:t>
            </a:r>
            <a:r>
              <a:rPr dirty="0" sz="950" spc="-285"/>
              <a:t> </a:t>
            </a:r>
            <a:r>
              <a:rPr dirty="0" sz="950" spc="-10"/>
              <a:t>envolventes</a:t>
            </a:r>
            <a:r>
              <a:rPr dirty="0" sz="950" spc="-60"/>
              <a:t> </a:t>
            </a:r>
            <a:r>
              <a:rPr dirty="0" sz="950" spc="-15"/>
              <a:t>correspondientes.</a:t>
            </a:r>
            <a:endParaRPr sz="950"/>
          </a:p>
          <a:p>
            <a:pPr marL="1062990" indent="-180340">
              <a:lnSpc>
                <a:spcPct val="100000"/>
              </a:lnSpc>
              <a:spcBef>
                <a:spcPts val="800"/>
              </a:spcBef>
              <a:buClr>
                <a:srgbClr val="F8AC00"/>
              </a:buClr>
              <a:buSzPct val="160000"/>
              <a:buChar char="•"/>
              <a:tabLst>
                <a:tab pos="1063625" algn="l"/>
              </a:tabLst>
            </a:pPr>
            <a:r>
              <a:rPr dirty="0" sz="750" spc="-5"/>
              <a:t>La</a:t>
            </a:r>
            <a:r>
              <a:rPr dirty="0" sz="750" spc="-40"/>
              <a:t> </a:t>
            </a:r>
            <a:r>
              <a:rPr dirty="0" sz="750" spc="-10"/>
              <a:t>configuración</a:t>
            </a:r>
            <a:r>
              <a:rPr dirty="0" sz="750" spc="-35"/>
              <a:t> </a:t>
            </a:r>
            <a:r>
              <a:rPr dirty="0" sz="750" spc="-5"/>
              <a:t>de</a:t>
            </a:r>
            <a:r>
              <a:rPr dirty="0" sz="750" spc="-40"/>
              <a:t> </a:t>
            </a:r>
            <a:r>
              <a:rPr dirty="0" sz="750"/>
              <a:t>una</a:t>
            </a:r>
            <a:r>
              <a:rPr dirty="0" sz="750" spc="-35"/>
              <a:t> </a:t>
            </a:r>
            <a:r>
              <a:rPr dirty="0" sz="750" spc="-15"/>
              <a:t>instalación</a:t>
            </a:r>
            <a:r>
              <a:rPr dirty="0" sz="750" spc="-40"/>
              <a:t> </a:t>
            </a:r>
            <a:r>
              <a:rPr dirty="0" sz="750" spc="-5"/>
              <a:t>de</a:t>
            </a:r>
            <a:r>
              <a:rPr dirty="0" sz="750" spc="-35"/>
              <a:t> </a:t>
            </a:r>
            <a:r>
              <a:rPr dirty="0" sz="750" spc="-10"/>
              <a:t>conmutación</a:t>
            </a:r>
            <a:r>
              <a:rPr dirty="0" sz="750" spc="-40"/>
              <a:t> </a:t>
            </a:r>
            <a:r>
              <a:rPr dirty="0" sz="750"/>
              <a:t>para</a:t>
            </a:r>
            <a:r>
              <a:rPr dirty="0" sz="750" spc="-35"/>
              <a:t> </a:t>
            </a:r>
            <a:r>
              <a:rPr dirty="0" sz="750" spc="-10"/>
              <a:t>el</a:t>
            </a:r>
            <a:r>
              <a:rPr dirty="0" sz="750" spc="-40"/>
              <a:t> </a:t>
            </a:r>
            <a:r>
              <a:rPr dirty="0" sz="750" spc="-15"/>
              <a:t>suministro</a:t>
            </a:r>
            <a:r>
              <a:rPr dirty="0" sz="750" spc="-35"/>
              <a:t> </a:t>
            </a:r>
            <a:r>
              <a:rPr dirty="0" sz="750" spc="-5"/>
              <a:t>de</a:t>
            </a:r>
            <a:r>
              <a:rPr dirty="0" sz="750" spc="-40"/>
              <a:t> </a:t>
            </a:r>
            <a:r>
              <a:rPr dirty="0" sz="750" spc="-5"/>
              <a:t>energía</a:t>
            </a:r>
            <a:r>
              <a:rPr dirty="0" sz="750" spc="-35"/>
              <a:t> </a:t>
            </a:r>
            <a:r>
              <a:rPr dirty="0" sz="750" spc="-5"/>
              <a:t>de</a:t>
            </a:r>
            <a:r>
              <a:rPr dirty="0" sz="750" spc="-40"/>
              <a:t> </a:t>
            </a:r>
            <a:r>
              <a:rPr dirty="0" sz="750" spc="-5"/>
              <a:t>emergencia</a:t>
            </a:r>
            <a:r>
              <a:rPr dirty="0" sz="750" spc="-35"/>
              <a:t> </a:t>
            </a:r>
            <a:r>
              <a:rPr dirty="0" sz="750" spc="-10"/>
              <a:t>es</a:t>
            </a:r>
            <a:r>
              <a:rPr dirty="0" sz="750" spc="-40"/>
              <a:t> </a:t>
            </a:r>
            <a:r>
              <a:rPr dirty="0" sz="750" spc="-15"/>
              <a:t>posible</a:t>
            </a:r>
            <a:r>
              <a:rPr dirty="0" sz="750" spc="-35"/>
              <a:t> </a:t>
            </a:r>
            <a:r>
              <a:rPr dirty="0" sz="750"/>
              <a:t>en</a:t>
            </a:r>
            <a:r>
              <a:rPr dirty="0" sz="750" spc="-40"/>
              <a:t> </a:t>
            </a:r>
            <a:r>
              <a:rPr dirty="0" sz="750" spc="-15"/>
              <a:t>las</a:t>
            </a:r>
            <a:r>
              <a:rPr dirty="0" sz="750" spc="-35"/>
              <a:t> </a:t>
            </a:r>
            <a:r>
              <a:rPr dirty="0" sz="750" spc="-15"/>
              <a:t>subdistribuciones</a:t>
            </a:r>
            <a:endParaRPr sz="750"/>
          </a:p>
          <a:p>
            <a:pPr marL="1062990" indent="-180340">
              <a:lnSpc>
                <a:spcPct val="100000"/>
              </a:lnSpc>
              <a:spcBef>
                <a:spcPts val="890"/>
              </a:spcBef>
              <a:buClr>
                <a:srgbClr val="F8AC00"/>
              </a:buClr>
              <a:buSzPct val="171428"/>
              <a:buChar char="•"/>
              <a:tabLst>
                <a:tab pos="1063625" algn="l"/>
              </a:tabLst>
            </a:pPr>
            <a:r>
              <a:rPr dirty="0" sz="700" spc="-15"/>
              <a:t>Alimentación</a:t>
            </a:r>
            <a:r>
              <a:rPr dirty="0" sz="700" spc="-30"/>
              <a:t> </a:t>
            </a:r>
            <a:r>
              <a:rPr dirty="0" sz="700"/>
              <a:t>en</a:t>
            </a:r>
            <a:r>
              <a:rPr dirty="0" sz="700" spc="-30"/>
              <a:t> </a:t>
            </a:r>
            <a:r>
              <a:rPr dirty="0" sz="700" spc="-15"/>
              <a:t>todos</a:t>
            </a:r>
            <a:r>
              <a:rPr dirty="0" sz="700" spc="-25"/>
              <a:t> </a:t>
            </a:r>
            <a:r>
              <a:rPr dirty="0" sz="700" spc="-20"/>
              <a:t>los</a:t>
            </a:r>
            <a:r>
              <a:rPr dirty="0" sz="700" spc="-30"/>
              <a:t> </a:t>
            </a:r>
            <a:r>
              <a:rPr dirty="0" sz="700" spc="-10"/>
              <a:t>niveles</a:t>
            </a:r>
            <a:r>
              <a:rPr dirty="0" sz="700" spc="-25"/>
              <a:t> </a:t>
            </a:r>
            <a:r>
              <a:rPr dirty="0" sz="700" spc="-5"/>
              <a:t>de</a:t>
            </a:r>
            <a:r>
              <a:rPr dirty="0" sz="700" spc="-30"/>
              <a:t> </a:t>
            </a:r>
            <a:r>
              <a:rPr dirty="0" sz="700" spc="-15"/>
              <a:t>distribución</a:t>
            </a:r>
            <a:r>
              <a:rPr dirty="0" sz="700" spc="-25"/>
              <a:t> </a:t>
            </a:r>
            <a:r>
              <a:rPr dirty="0" sz="700" spc="-10"/>
              <a:t>(por</a:t>
            </a:r>
            <a:r>
              <a:rPr dirty="0" sz="700" spc="-30"/>
              <a:t> </a:t>
            </a:r>
            <a:r>
              <a:rPr dirty="0" sz="700" spc="-15"/>
              <a:t>ejemplo,</a:t>
            </a:r>
            <a:r>
              <a:rPr dirty="0" sz="700" spc="-25"/>
              <a:t> </a:t>
            </a:r>
            <a:r>
              <a:rPr dirty="0" sz="700" spc="-10"/>
              <a:t>transformador,</a:t>
            </a:r>
            <a:r>
              <a:rPr dirty="0" sz="700" spc="-30"/>
              <a:t> </a:t>
            </a:r>
            <a:r>
              <a:rPr dirty="0" sz="700" spc="-5"/>
              <a:t>generador,</a:t>
            </a:r>
            <a:r>
              <a:rPr dirty="0" sz="700" spc="-25"/>
              <a:t> </a:t>
            </a:r>
            <a:r>
              <a:rPr dirty="0" sz="700" spc="-20"/>
              <a:t>etc.)</a:t>
            </a:r>
            <a:endParaRPr sz="700"/>
          </a:p>
          <a:p>
            <a:pPr marL="1062990" indent="-180340">
              <a:lnSpc>
                <a:spcPct val="100000"/>
              </a:lnSpc>
              <a:spcBef>
                <a:spcPts val="550"/>
              </a:spcBef>
              <a:buClr>
                <a:srgbClr val="F8AC00"/>
              </a:buClr>
              <a:buSzPct val="114285"/>
              <a:buChar char="•"/>
              <a:tabLst>
                <a:tab pos="1063625" algn="l"/>
              </a:tabLst>
            </a:pPr>
            <a:r>
              <a:rPr dirty="0" sz="1050" spc="-15"/>
              <a:t>Selección</a:t>
            </a:r>
            <a:r>
              <a:rPr dirty="0" sz="1050" spc="-55"/>
              <a:t> </a:t>
            </a:r>
            <a:r>
              <a:rPr dirty="0" sz="1050" spc="-10"/>
              <a:t>automática</a:t>
            </a:r>
            <a:r>
              <a:rPr dirty="0" sz="1050" spc="-55"/>
              <a:t> </a:t>
            </a:r>
            <a:r>
              <a:rPr dirty="0" sz="1050" spc="-5"/>
              <a:t>de</a:t>
            </a:r>
            <a:r>
              <a:rPr dirty="0" sz="1050" spc="-55"/>
              <a:t> </a:t>
            </a:r>
            <a:r>
              <a:rPr dirty="0" sz="1050" spc="-15"/>
              <a:t>equipos</a:t>
            </a:r>
            <a:r>
              <a:rPr dirty="0" sz="1050" spc="-55"/>
              <a:t> </a:t>
            </a:r>
            <a:r>
              <a:rPr dirty="0" sz="1050" spc="-10"/>
              <a:t>adecuados</a:t>
            </a:r>
            <a:r>
              <a:rPr dirty="0" sz="1050" spc="-55"/>
              <a:t> </a:t>
            </a:r>
            <a:r>
              <a:rPr dirty="0" sz="1050"/>
              <a:t>en</a:t>
            </a:r>
            <a:r>
              <a:rPr dirty="0" sz="1050" spc="-55"/>
              <a:t> </a:t>
            </a:r>
            <a:r>
              <a:rPr dirty="0" sz="1050" spc="-10"/>
              <a:t>redes</a:t>
            </a:r>
            <a:r>
              <a:rPr dirty="0" sz="1050" spc="-55"/>
              <a:t> </a:t>
            </a:r>
            <a:r>
              <a:rPr dirty="0" sz="1050" spc="-10"/>
              <a:t>anulares</a:t>
            </a:r>
            <a:r>
              <a:rPr dirty="0" sz="1050" spc="-55"/>
              <a:t> </a:t>
            </a:r>
            <a:r>
              <a:rPr dirty="0" sz="1050" spc="-15"/>
              <a:t>y</a:t>
            </a:r>
            <a:r>
              <a:rPr dirty="0" sz="1050" spc="-55"/>
              <a:t> </a:t>
            </a:r>
            <a:r>
              <a:rPr dirty="0" sz="1050" spc="-15"/>
              <a:t>malladas</a:t>
            </a:r>
            <a:endParaRPr sz="1050"/>
          </a:p>
          <a:p>
            <a:pPr marL="1062990" indent="-180340">
              <a:lnSpc>
                <a:spcPct val="100000"/>
              </a:lnSpc>
              <a:spcBef>
                <a:spcPts val="530"/>
              </a:spcBef>
              <a:buClr>
                <a:srgbClr val="F8AC00"/>
              </a:buClr>
              <a:buSzPct val="120000"/>
              <a:buChar char="•"/>
              <a:tabLst>
                <a:tab pos="1063625" algn="l"/>
              </a:tabLst>
            </a:pPr>
            <a:r>
              <a:rPr dirty="0" spc="-25"/>
              <a:t>Cálculo</a:t>
            </a:r>
            <a:r>
              <a:rPr dirty="0" spc="-55"/>
              <a:t> </a:t>
            </a:r>
            <a:r>
              <a:rPr dirty="0" spc="-5"/>
              <a:t>de</a:t>
            </a:r>
            <a:r>
              <a:rPr dirty="0" spc="-55"/>
              <a:t> </a:t>
            </a:r>
            <a:r>
              <a:rPr dirty="0" spc="-10"/>
              <a:t>corrientes</a:t>
            </a:r>
            <a:r>
              <a:rPr dirty="0" spc="-50"/>
              <a:t> </a:t>
            </a:r>
            <a:r>
              <a:rPr dirty="0" spc="-5"/>
              <a:t>de</a:t>
            </a:r>
            <a:r>
              <a:rPr dirty="0" spc="-55"/>
              <a:t> </a:t>
            </a:r>
            <a:r>
              <a:rPr dirty="0" spc="-20"/>
              <a:t>cortocircuito,</a:t>
            </a:r>
            <a:r>
              <a:rPr dirty="0" spc="-55"/>
              <a:t> </a:t>
            </a:r>
            <a:r>
              <a:rPr dirty="0" spc="-25"/>
              <a:t>flujos</a:t>
            </a:r>
            <a:r>
              <a:rPr dirty="0" spc="-50"/>
              <a:t> </a:t>
            </a:r>
            <a:r>
              <a:rPr dirty="0" spc="-5"/>
              <a:t>de</a:t>
            </a:r>
            <a:r>
              <a:rPr dirty="0" spc="-55"/>
              <a:t> </a:t>
            </a:r>
            <a:r>
              <a:rPr dirty="0" spc="-5"/>
              <a:t>carga</a:t>
            </a:r>
            <a:r>
              <a:rPr dirty="0" spc="-50"/>
              <a:t> </a:t>
            </a:r>
            <a:r>
              <a:rPr dirty="0" spc="-20"/>
              <a:t>asimétricos,</a:t>
            </a:r>
            <a:r>
              <a:rPr dirty="0" spc="-55"/>
              <a:t> </a:t>
            </a:r>
            <a:r>
              <a:rPr dirty="0" spc="-20"/>
              <a:t>caídas</a:t>
            </a:r>
            <a:r>
              <a:rPr dirty="0" spc="-55"/>
              <a:t> </a:t>
            </a:r>
            <a:r>
              <a:rPr dirty="0" spc="-5"/>
              <a:t>de</a:t>
            </a:r>
            <a:r>
              <a:rPr dirty="0" spc="-50"/>
              <a:t> </a:t>
            </a:r>
            <a:r>
              <a:rPr dirty="0" spc="-15"/>
              <a:t>tensión</a:t>
            </a:r>
            <a:r>
              <a:rPr dirty="0" spc="-55"/>
              <a:t> </a:t>
            </a:r>
            <a:r>
              <a:rPr dirty="0" spc="-15"/>
              <a:t>y</a:t>
            </a:r>
            <a:r>
              <a:rPr dirty="0" spc="-55"/>
              <a:t> </a:t>
            </a:r>
            <a:r>
              <a:rPr dirty="0" spc="-15"/>
              <a:t>balances</a:t>
            </a:r>
            <a:r>
              <a:rPr dirty="0" spc="-50"/>
              <a:t> </a:t>
            </a:r>
            <a:r>
              <a:rPr dirty="0" spc="-5"/>
              <a:t>de</a:t>
            </a:r>
            <a:r>
              <a:rPr dirty="0" spc="-55"/>
              <a:t> </a:t>
            </a:r>
            <a:r>
              <a:rPr dirty="0" spc="-5"/>
              <a:t>energía</a:t>
            </a:r>
            <a:r>
              <a:rPr dirty="0" spc="-50"/>
              <a:t> </a:t>
            </a:r>
            <a:r>
              <a:rPr dirty="0"/>
              <a:t>en</a:t>
            </a:r>
            <a:r>
              <a:rPr dirty="0" spc="-55"/>
              <a:t> </a:t>
            </a:r>
            <a:r>
              <a:rPr dirty="0" spc="-10"/>
              <a:t>redes</a:t>
            </a:r>
            <a:r>
              <a:rPr dirty="0" spc="-55"/>
              <a:t> </a:t>
            </a:r>
            <a:r>
              <a:rPr dirty="0" spc="-5"/>
              <a:t>anulares</a:t>
            </a:r>
            <a:r>
              <a:rPr dirty="0" spc="-50"/>
              <a:t> </a:t>
            </a:r>
            <a:r>
              <a:rPr dirty="0" spc="-15"/>
              <a:t>y</a:t>
            </a:r>
            <a:r>
              <a:rPr dirty="0" spc="-55"/>
              <a:t> </a:t>
            </a:r>
            <a:r>
              <a:rPr dirty="0" spc="-15"/>
              <a:t>malladas.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18944" y="2994660"/>
            <a:ext cx="2105025" cy="2481580"/>
            <a:chOff x="2218944" y="2994660"/>
            <a:chExt cx="2105025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8944" y="2994660"/>
              <a:ext cx="2104644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04288" y="3083052"/>
              <a:ext cx="1938655" cy="2308860"/>
            </a:xfrm>
            <a:custGeom>
              <a:avLst/>
              <a:gdLst/>
              <a:ahLst/>
              <a:cxnLst/>
              <a:rect l="l" t="t" r="r" b="b"/>
              <a:pathLst>
                <a:path w="1938654" h="2308860">
                  <a:moveTo>
                    <a:pt x="1667764" y="0"/>
                  </a:moveTo>
                  <a:lnTo>
                    <a:pt x="0" y="0"/>
                  </a:lnTo>
                  <a:lnTo>
                    <a:pt x="270763" y="1154430"/>
                  </a:lnTo>
                  <a:lnTo>
                    <a:pt x="0" y="2308860"/>
                  </a:lnTo>
                  <a:lnTo>
                    <a:pt x="1667764" y="2308860"/>
                  </a:lnTo>
                  <a:lnTo>
                    <a:pt x="1938527" y="1154430"/>
                  </a:lnTo>
                  <a:lnTo>
                    <a:pt x="1667764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5" b="1">
                <a:solidFill>
                  <a:srgbClr val="F8AC00"/>
                </a:solidFill>
                <a:latin typeface="Arial"/>
                <a:cs typeface="Arial"/>
              </a:rPr>
              <a:t>Tutorial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spc="3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2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3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1524380"/>
            <a:ext cx="4200525" cy="894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700" spc="95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  <a:endParaRPr sz="5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24073" y="3210940"/>
            <a:ext cx="1046480" cy="588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215" indent="-57150">
              <a:lnSpc>
                <a:spcPct val="100000"/>
              </a:lnSpc>
              <a:spcBef>
                <a:spcPts val="100"/>
              </a:spcBef>
              <a:buChar char="•"/>
              <a:tabLst>
                <a:tab pos="69850" algn="l"/>
              </a:tabLst>
            </a:pPr>
            <a:r>
              <a:rPr dirty="0" sz="700" spc="-1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Definición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del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proyecto</a:t>
            </a:r>
            <a:endParaRPr sz="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•"/>
            </a:pPr>
            <a:endParaRPr sz="750">
              <a:latin typeface="Lucida Sans Unicode"/>
              <a:cs typeface="Lucida Sans Unicode"/>
            </a:endParaRPr>
          </a:p>
          <a:p>
            <a:pPr marL="89535" marR="104775" indent="-89535">
              <a:lnSpc>
                <a:spcPct val="105300"/>
              </a:lnSpc>
              <a:buChar char="•"/>
              <a:tabLst>
                <a:tab pos="89535" algn="l"/>
              </a:tabLst>
            </a:pP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Introducción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a 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diseño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red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35" b="1">
                <a:solidFill>
                  <a:srgbClr val="66667E"/>
                </a:solidFill>
                <a:latin typeface="Arial"/>
                <a:cs typeface="Arial"/>
              </a:rPr>
              <a:t>Introducción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2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15" b="1">
                <a:solidFill>
                  <a:srgbClr val="66667E"/>
                </a:solidFill>
                <a:latin typeface="Arial"/>
                <a:cs typeface="Arial"/>
              </a:rPr>
              <a:t>Diseño</a:t>
            </a:r>
            <a:r>
              <a:rPr dirty="0" sz="1350" spc="-55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66667E"/>
                </a:solidFill>
                <a:latin typeface="Arial"/>
                <a:cs typeface="Arial"/>
              </a:rPr>
              <a:t>de</a:t>
            </a:r>
            <a:r>
              <a:rPr dirty="0" sz="1350" spc="-55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66667E"/>
                </a:solidFill>
                <a:latin typeface="Arial"/>
                <a:cs typeface="Arial"/>
              </a:rPr>
              <a:t>red</a:t>
            </a:r>
            <a:endParaRPr sz="13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30" b="1">
                <a:solidFill>
                  <a:srgbClr val="66667E"/>
                </a:solidFill>
                <a:latin typeface="Arial"/>
                <a:cs typeface="Arial"/>
              </a:rPr>
              <a:t>Dimensionamiento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spc="25" b="1">
                <a:solidFill>
                  <a:srgbClr val="66667E"/>
                </a:solidFill>
                <a:latin typeface="Arial"/>
                <a:cs typeface="Arial"/>
              </a:rPr>
              <a:t>resultado</a:t>
            </a:r>
            <a:r>
              <a:rPr dirty="0" sz="800" spc="-45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del</a:t>
            </a:r>
            <a:r>
              <a:rPr dirty="0" sz="800" spc="-5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40" b="1">
                <a:solidFill>
                  <a:srgbClr val="66667E"/>
                </a:solidFill>
                <a:latin typeface="Arial"/>
                <a:cs typeface="Arial"/>
              </a:rPr>
              <a:t>Más</a:t>
            </a:r>
            <a:r>
              <a:rPr dirty="0" sz="1350" spc="-9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66667E"/>
                </a:solidFill>
                <a:latin typeface="Arial"/>
                <a:cs typeface="Arial"/>
              </a:rPr>
              <a:t>sobre </a:t>
            </a:r>
            <a:r>
              <a:rPr dirty="0" sz="1350" spc="-36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66667E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6" name="object 6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84704" y="2795016"/>
            <a:ext cx="2512314" cy="236296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4173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8140" y="1610614"/>
            <a:ext cx="85477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Aprenda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aquí,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cómo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FFFFFF"/>
                </a:solidFill>
                <a:latin typeface="Arial"/>
                <a:cs typeface="Arial"/>
              </a:rPr>
              <a:t>crear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proyecto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0" b="1">
                <a:solidFill>
                  <a:srgbClr val="FFFFFF"/>
                </a:solidFill>
                <a:latin typeface="Arial"/>
                <a:cs typeface="Arial"/>
              </a:rPr>
              <a:t>familiarizarse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con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flujo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FFFFFF"/>
                </a:solidFill>
                <a:latin typeface="Arial"/>
                <a:cs typeface="Arial"/>
              </a:rPr>
              <a:t>trabajo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proyecto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91121" y="2569717"/>
            <a:ext cx="4100829" cy="140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8500"/>
              </a:lnSpc>
              <a:spcBef>
                <a:spcPts val="100"/>
              </a:spcBef>
            </a:pP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Después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0">
                <a:solidFill>
                  <a:srgbClr val="FFFFFF"/>
                </a:solidFill>
                <a:latin typeface="Lucida Sans Unicode"/>
                <a:cs typeface="Lucida Sans Unicode"/>
              </a:rPr>
              <a:t>inicio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programa,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tiene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siguientes </a:t>
            </a:r>
            <a:r>
              <a:rPr dirty="0" sz="1300" spc="-3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opciones:</a:t>
            </a:r>
            <a:endParaRPr sz="1300">
              <a:latin typeface="Lucida Sans Unicode"/>
              <a:cs typeface="Lucida Sans Unicode"/>
            </a:endParaRPr>
          </a:p>
          <a:p>
            <a:pPr marL="370840" indent="-356870">
              <a:lnSpc>
                <a:spcPct val="100000"/>
              </a:lnSpc>
              <a:spcBef>
                <a:spcPts val="550"/>
              </a:spcBef>
              <a:buClr>
                <a:srgbClr val="F8AC00"/>
              </a:buClr>
              <a:buSzPct val="133333"/>
              <a:buChar char="•"/>
              <a:tabLst>
                <a:tab pos="370205" algn="l"/>
                <a:tab pos="370840" algn="l"/>
              </a:tabLst>
            </a:pP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Crear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nuevo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proyecto</a:t>
            </a:r>
            <a:endParaRPr sz="1350">
              <a:latin typeface="Lucida Sans Unicode"/>
              <a:cs typeface="Lucida Sans Unicode"/>
            </a:endParaRPr>
          </a:p>
          <a:p>
            <a:pPr marL="370840" indent="-356870">
              <a:lnSpc>
                <a:spcPct val="100000"/>
              </a:lnSpc>
              <a:spcBef>
                <a:spcPts val="489"/>
              </a:spcBef>
              <a:buClr>
                <a:srgbClr val="F8AC00"/>
              </a:buClr>
              <a:buSzPct val="128571"/>
              <a:buChar char="•"/>
              <a:tabLst>
                <a:tab pos="370205" algn="l"/>
                <a:tab pos="370840" algn="l"/>
              </a:tabLst>
            </a:pP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Abrir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proyecto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existente</a:t>
            </a:r>
            <a:endParaRPr sz="1400">
              <a:latin typeface="Lucida Sans Unicode"/>
              <a:cs typeface="Lucida Sans Unicode"/>
            </a:endParaRPr>
          </a:p>
          <a:p>
            <a:pPr marL="370840" indent="-356870">
              <a:lnSpc>
                <a:spcPct val="100000"/>
              </a:lnSpc>
              <a:spcBef>
                <a:spcPts val="780"/>
              </a:spcBef>
              <a:buClr>
                <a:srgbClr val="F8AC00"/>
              </a:buClr>
              <a:buSzPct val="163636"/>
              <a:buChar char="•"/>
              <a:tabLst>
                <a:tab pos="370205" algn="l"/>
                <a:tab pos="370840" algn="l"/>
              </a:tabLst>
            </a:pP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Abra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proyecto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demostración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1121" y="4491482"/>
            <a:ext cx="45116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cuando</a:t>
            </a:r>
            <a:r>
              <a:rPr dirty="0" sz="13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seleccionas</a:t>
            </a:r>
            <a:r>
              <a:rPr dirty="0" sz="1350" spc="-5" b="1">
                <a:solidFill>
                  <a:srgbClr val="F8AC00"/>
                </a:solidFill>
                <a:latin typeface="Arial"/>
                <a:cs typeface="Arial"/>
              </a:rPr>
              <a:t>"Crear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40" b="1">
                <a:solidFill>
                  <a:srgbClr val="F8AC00"/>
                </a:solidFill>
                <a:latin typeface="Arial"/>
                <a:cs typeface="Arial"/>
              </a:rPr>
              <a:t>nuevo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25" b="1">
                <a:solidFill>
                  <a:srgbClr val="F8AC00"/>
                </a:solidFill>
                <a:latin typeface="Arial"/>
                <a:cs typeface="Arial"/>
              </a:rPr>
              <a:t>proyecto"</a:t>
            </a:r>
            <a:r>
              <a:rPr dirty="0" sz="1350" spc="2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haga</a:t>
            </a:r>
            <a:r>
              <a:rPr dirty="0" sz="13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" </a:t>
            </a:r>
            <a:r>
              <a:rPr dirty="0" sz="1350" spc="-36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5" b="1">
                <a:solidFill>
                  <a:srgbClr val="F8AC00"/>
                </a:solidFill>
                <a:latin typeface="Arial"/>
                <a:cs typeface="Arial"/>
              </a:rPr>
              <a:t>Próximo"</a:t>
            </a:r>
            <a:r>
              <a:rPr dirty="0" sz="1350" spc="5">
                <a:solidFill>
                  <a:srgbClr val="FFFFFF"/>
                </a:solidFill>
                <a:latin typeface="Lucida Sans Unicode"/>
                <a:cs typeface="Lucida Sans Unicode"/>
              </a:rPr>
              <a:t>entonces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Lucida Sans Unicode"/>
                <a:cs typeface="Lucida Sans Unicode"/>
              </a:rPr>
              <a:t>puedes…</a:t>
            </a:r>
            <a:endParaRPr sz="1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6" name="object 6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584704" y="2795016"/>
            <a:ext cx="2512695" cy="2363470"/>
            <a:chOff x="2584704" y="2795016"/>
            <a:chExt cx="2512695" cy="236347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7480" y="2857500"/>
              <a:ext cx="2334768" cy="21960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4704" y="2795016"/>
              <a:ext cx="2512314" cy="2362962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4173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8140" y="1636014"/>
            <a:ext cx="39306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90" b="1">
                <a:solidFill>
                  <a:srgbClr val="FFFFFF"/>
                </a:solidFill>
                <a:latin typeface="Arial"/>
                <a:cs typeface="Arial"/>
              </a:rPr>
              <a:t>…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45" b="1">
                <a:solidFill>
                  <a:srgbClr val="FFFFFF"/>
                </a:solidFill>
                <a:latin typeface="Arial"/>
                <a:cs typeface="Arial"/>
              </a:rPr>
              <a:t>introducir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30" b="1">
                <a:solidFill>
                  <a:srgbClr val="FFFFFF"/>
                </a:solidFill>
                <a:latin typeface="Arial"/>
                <a:cs typeface="Arial"/>
              </a:rPr>
              <a:t>datos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35" b="1">
                <a:solidFill>
                  <a:srgbClr val="FFFFFF"/>
                </a:solidFill>
                <a:latin typeface="Arial"/>
                <a:cs typeface="Arial"/>
              </a:rPr>
              <a:t>maestros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55" b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40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3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30" b="1">
                <a:solidFill>
                  <a:srgbClr val="FFFFFF"/>
                </a:solidFill>
                <a:latin typeface="Arial"/>
                <a:cs typeface="Arial"/>
              </a:rPr>
              <a:t>proyecto</a:t>
            </a:r>
            <a:r>
              <a:rPr dirty="0" sz="13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90" b="1">
                <a:solidFill>
                  <a:srgbClr val="FFFFFF"/>
                </a:solidFill>
                <a:latin typeface="Arial"/>
                <a:cs typeface="Arial"/>
              </a:rPr>
              <a:t>…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6" name="object 6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84704" y="2795016"/>
            <a:ext cx="2512314" cy="221513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4173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8140" y="1610614"/>
            <a:ext cx="35667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20" b="1">
                <a:solidFill>
                  <a:srgbClr val="FFFFFF"/>
                </a:solidFill>
                <a:latin typeface="Arial"/>
                <a:cs typeface="Arial"/>
              </a:rPr>
              <a:t>…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seleccione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nivel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bajo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voltaje.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6" name="object 6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584704" y="2795016"/>
            <a:ext cx="2512695" cy="2236470"/>
            <a:chOff x="2584704" y="2795016"/>
            <a:chExt cx="2512695" cy="223647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4704" y="2795016"/>
              <a:ext cx="2512314" cy="22364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9852" y="4817389"/>
              <a:ext cx="474713" cy="17752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182618" y="4853177"/>
              <a:ext cx="411480" cy="108585"/>
            </a:xfrm>
            <a:custGeom>
              <a:avLst/>
              <a:gdLst/>
              <a:ahLst/>
              <a:cxnLst/>
              <a:rect l="l" t="t" r="r" b="b"/>
              <a:pathLst>
                <a:path w="411479" h="108585">
                  <a:moveTo>
                    <a:pt x="0" y="108204"/>
                  </a:moveTo>
                  <a:lnTo>
                    <a:pt x="411479" y="108204"/>
                  </a:lnTo>
                  <a:lnTo>
                    <a:pt x="411479" y="0"/>
                  </a:lnTo>
                  <a:lnTo>
                    <a:pt x="0" y="0"/>
                  </a:lnTo>
                  <a:lnTo>
                    <a:pt x="0" y="108204"/>
                  </a:lnTo>
                  <a:close/>
                </a:path>
              </a:pathLst>
            </a:custGeom>
            <a:ln w="19049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4173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98475" y="6496755"/>
            <a:ext cx="4502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Página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fld id="{81D60167-4931-47E6-BA6A-407CBD079E47}" type="slidenum"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65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8140" y="1610614"/>
            <a:ext cx="35667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20" b="1">
                <a:solidFill>
                  <a:srgbClr val="FFFFFF"/>
                </a:solidFill>
                <a:latin typeface="Arial"/>
                <a:cs typeface="Arial"/>
              </a:rPr>
              <a:t>…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seleccione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nivel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bajo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voltaje.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92645" y="2567177"/>
            <a:ext cx="487743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8AC00"/>
                </a:solidFill>
                <a:latin typeface="Arial"/>
                <a:cs typeface="Arial"/>
              </a:rPr>
              <a:t>Para</a:t>
            </a:r>
            <a:r>
              <a:rPr dirty="0" sz="12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45" b="1">
                <a:solidFill>
                  <a:srgbClr val="F8AC00"/>
                </a:solidFill>
                <a:latin typeface="Arial"/>
                <a:cs typeface="Arial"/>
              </a:rPr>
              <a:t>facilitar</a:t>
            </a:r>
            <a:r>
              <a:rPr dirty="0" sz="12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8AC00"/>
                </a:solidFill>
                <a:latin typeface="Arial"/>
                <a:cs typeface="Arial"/>
              </a:rPr>
              <a:t>su</a:t>
            </a:r>
            <a:r>
              <a:rPr dirty="0" sz="12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5" b="1">
                <a:solidFill>
                  <a:srgbClr val="F8AC00"/>
                </a:solidFill>
                <a:latin typeface="Arial"/>
                <a:cs typeface="Arial"/>
              </a:rPr>
              <a:t>elección</a:t>
            </a:r>
            <a:r>
              <a:rPr dirty="0" sz="1200" spc="5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algunos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campos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entrada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datos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han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preestablecido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valores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predeterminados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que,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sin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embargo, </a:t>
            </a:r>
            <a:r>
              <a:rPr dirty="0" sz="1200" spc="-3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pueden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cambiar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cualquier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momento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seleccionando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datos </a:t>
            </a:r>
            <a:r>
              <a:rPr dirty="0" sz="1200" spc="-3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apropiados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cuadros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desplegables.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92645" y="4223512"/>
            <a:ext cx="477075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dirty="0" sz="1600" spc="-70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Lucida Sans Unicode"/>
                <a:cs typeface="Lucida Sans Unicode"/>
              </a:rPr>
              <a:t>hacer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55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dirty="0" sz="16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3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600" spc="30" b="1">
                <a:solidFill>
                  <a:srgbClr val="F8AC00"/>
                </a:solidFill>
                <a:latin typeface="Arial"/>
                <a:cs typeface="Arial"/>
              </a:rPr>
              <a:t>"botón</a:t>
            </a:r>
            <a:r>
              <a:rPr dirty="0" sz="16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F8AC00"/>
                </a:solidFill>
                <a:latin typeface="Arial"/>
                <a:cs typeface="Arial"/>
              </a:rPr>
              <a:t>Finalizar"</a:t>
            </a:r>
            <a:r>
              <a:rPr dirty="0" sz="1600" spc="2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6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Lucida Sans Unicode"/>
                <a:cs typeface="Lucida Sans Unicode"/>
              </a:rPr>
              <a:t>llegas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Lucida Sans Unicode"/>
                <a:cs typeface="Lucida Sans Unicode"/>
              </a:rPr>
              <a:t>paso </a:t>
            </a:r>
            <a:r>
              <a:rPr dirty="0" sz="1600" spc="-4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Lucida Sans Unicode"/>
                <a:cs typeface="Lucida Sans Unicode"/>
              </a:rPr>
              <a:t>del </a:t>
            </a:r>
            <a:r>
              <a:rPr dirty="0" sz="1600" spc="10">
                <a:solidFill>
                  <a:srgbClr val="FFFFFF"/>
                </a:solidFill>
                <a:latin typeface="Lucida Sans Unicode"/>
                <a:cs typeface="Lucida Sans Unicode"/>
              </a:rPr>
              <a:t>programa</a:t>
            </a:r>
            <a:r>
              <a:rPr dirty="0" sz="1600" spc="10">
                <a:solidFill>
                  <a:srgbClr val="F8AC00"/>
                </a:solidFill>
                <a:latin typeface="Lucida Sans Unicode"/>
                <a:cs typeface="Lucida Sans Unicode"/>
              </a:rPr>
              <a:t>"</a:t>
            </a:r>
            <a:r>
              <a:rPr dirty="0" u="sng" sz="1600" spc="1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Diseño </a:t>
            </a:r>
            <a:r>
              <a:rPr dirty="0" u="sng" sz="1600" spc="4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 </a:t>
            </a:r>
            <a:r>
              <a:rPr dirty="0" u="sng" sz="1600" spc="6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r>
              <a:rPr dirty="0" sz="1600" spc="6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600" spc="15">
                <a:solidFill>
                  <a:srgbClr val="F8AC00"/>
                </a:solidFill>
                <a:latin typeface="Lucida Sans Unicode"/>
                <a:cs typeface="Lucida Sans Unicode"/>
              </a:rPr>
              <a:t>"</a:t>
            </a:r>
            <a:r>
              <a:rPr dirty="0" sz="1600" spc="1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600" spc="-10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600" spc="-30">
                <a:solidFill>
                  <a:srgbClr val="FFFFFF"/>
                </a:solidFill>
                <a:latin typeface="Lucida Sans Unicode"/>
                <a:cs typeface="Lucida Sans Unicode"/>
              </a:rPr>
              <a:t>comenzar </a:t>
            </a:r>
            <a:r>
              <a:rPr dirty="0" sz="1600" spc="-4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6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Lucida Sans Unicode"/>
                <a:cs typeface="Lucida Sans Unicode"/>
              </a:rPr>
              <a:t>planificar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75360" y="1182649"/>
            <a:ext cx="11219815" cy="5126355"/>
            <a:chOff x="975360" y="1182649"/>
            <a:chExt cx="11219815" cy="5126355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360" y="1182649"/>
              <a:ext cx="7066026" cy="5125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1557528"/>
              <a:ext cx="6362700" cy="440131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1524000" y="1719072"/>
            <a:ext cx="5984875" cy="3451860"/>
            <a:chOff x="1524000" y="1719072"/>
            <a:chExt cx="5984875" cy="3451860"/>
          </a:xfrm>
        </p:grpSpPr>
        <p:sp>
          <p:nvSpPr>
            <p:cNvPr id="13" name="object 13"/>
            <p:cNvSpPr/>
            <p:nvPr/>
          </p:nvSpPr>
          <p:spPr>
            <a:xfrm>
              <a:off x="1524000" y="1719072"/>
              <a:ext cx="5984875" cy="3451860"/>
            </a:xfrm>
            <a:custGeom>
              <a:avLst/>
              <a:gdLst/>
              <a:ahLst/>
              <a:cxnLst/>
              <a:rect l="l" t="t" r="r" b="b"/>
              <a:pathLst>
                <a:path w="5984875" h="3451860">
                  <a:moveTo>
                    <a:pt x="5984748" y="0"/>
                  </a:moveTo>
                  <a:lnTo>
                    <a:pt x="0" y="0"/>
                  </a:lnTo>
                  <a:lnTo>
                    <a:pt x="0" y="3451859"/>
                  </a:lnTo>
                  <a:lnTo>
                    <a:pt x="5984748" y="3451859"/>
                  </a:lnTo>
                  <a:lnTo>
                    <a:pt x="5984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719072"/>
              <a:ext cx="5984748" cy="32186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1408" y="3046488"/>
              <a:ext cx="5285232" cy="6461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6376" y="3127247"/>
              <a:ext cx="5039868" cy="48920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41676" y="3122422"/>
              <a:ext cx="5049520" cy="499109"/>
            </a:xfrm>
            <a:custGeom>
              <a:avLst/>
              <a:gdLst/>
              <a:ahLst/>
              <a:cxnLst/>
              <a:rect l="l" t="t" r="r" b="b"/>
              <a:pathLst>
                <a:path w="5049520" h="499110">
                  <a:moveTo>
                    <a:pt x="0" y="498728"/>
                  </a:moveTo>
                  <a:lnTo>
                    <a:pt x="5049392" y="498728"/>
                  </a:lnTo>
                  <a:lnTo>
                    <a:pt x="5049392" y="0"/>
                  </a:lnTo>
                  <a:lnTo>
                    <a:pt x="0" y="0"/>
                  </a:lnTo>
                  <a:lnTo>
                    <a:pt x="0" y="498728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47900" y="1973580"/>
              <a:ext cx="5036820" cy="114300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4173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98475" y="6496755"/>
            <a:ext cx="424815" cy="13843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650" spc="15" b="1">
                <a:solidFill>
                  <a:srgbClr val="FFFFFF"/>
                </a:solidFill>
                <a:latin typeface="Arial"/>
                <a:cs typeface="Arial"/>
              </a:rPr>
              <a:t>Pagina</a:t>
            </a:r>
            <a:r>
              <a:rPr dirty="0" sz="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50" spc="10" b="1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65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5">
                <a:latin typeface="Lucida Sans Unicode"/>
                <a:cs typeface="Lucida Sans Unicode"/>
              </a:rPr>
              <a:t>Sin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restricciones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©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Siemens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40">
                <a:latin typeface="Lucida Sans Unicode"/>
                <a:cs typeface="Lucida Sans Unicode"/>
              </a:rPr>
              <a:t>2022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105">
                <a:latin typeface="Lucida Sans Unicode"/>
                <a:cs typeface="Lucida Sans Unicode"/>
              </a:rPr>
              <a:t>|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Herramientas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de</a:t>
            </a:r>
            <a:r>
              <a:rPr dirty="0" spc="-25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planificación</a:t>
            </a:r>
            <a:r>
              <a:rPr dirty="0" spc="-30">
                <a:latin typeface="Lucida Sans Unicode"/>
                <a:cs typeface="Lucida Sans Unicode"/>
              </a:rPr>
              <a:t> </a:t>
            </a:r>
            <a:r>
              <a:rPr dirty="0" spc="5">
                <a:latin typeface="Lucida Sans Unicode"/>
                <a:cs typeface="Lucida Sans Unicode"/>
              </a:rPr>
              <a:t>SIMARIS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32242" y="3096037"/>
            <a:ext cx="345821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6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8AC00"/>
                </a:solidFill>
                <a:latin typeface="Arial"/>
                <a:cs typeface="Arial"/>
              </a:rPr>
              <a:t>Al</a:t>
            </a:r>
            <a:r>
              <a:rPr dirty="0" sz="14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F8AC00"/>
                </a:solidFill>
                <a:latin typeface="Arial"/>
                <a:cs typeface="Arial"/>
              </a:rPr>
              <a:t>hacer</a:t>
            </a:r>
            <a:r>
              <a:rPr dirty="0" sz="14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8AC00"/>
                </a:solidFill>
                <a:latin typeface="Arial"/>
                <a:cs typeface="Arial"/>
              </a:rPr>
              <a:t>clic</a:t>
            </a:r>
            <a:r>
              <a:rPr dirty="0" sz="14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8AC00"/>
                </a:solidFill>
                <a:latin typeface="Arial"/>
                <a:cs typeface="Arial"/>
              </a:rPr>
              <a:t>en</a:t>
            </a:r>
            <a:r>
              <a:rPr dirty="0" sz="14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8AC00"/>
                </a:solidFill>
                <a:latin typeface="Arial"/>
                <a:cs typeface="Arial"/>
              </a:rPr>
              <a:t>los</a:t>
            </a:r>
            <a:r>
              <a:rPr dirty="0" sz="14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8AC00"/>
                </a:solidFill>
                <a:latin typeface="Arial"/>
                <a:cs typeface="Arial"/>
              </a:rPr>
              <a:t>pasos</a:t>
            </a:r>
            <a:r>
              <a:rPr dirty="0" sz="14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del</a:t>
            </a:r>
            <a:r>
              <a:rPr dirty="0" sz="14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F8AC00"/>
                </a:solidFill>
                <a:latin typeface="Arial"/>
                <a:cs typeface="Arial"/>
              </a:rPr>
              <a:t>programa </a:t>
            </a:r>
            <a:r>
              <a:rPr dirty="0" sz="1400" spc="-38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8AC00"/>
                </a:solidFill>
                <a:latin typeface="Arial"/>
                <a:cs typeface="Arial"/>
              </a:rPr>
              <a:t>en </a:t>
            </a:r>
            <a:r>
              <a:rPr dirty="0" sz="1400" spc="50" b="1">
                <a:solidFill>
                  <a:srgbClr val="F8AC00"/>
                </a:solidFill>
                <a:latin typeface="Arial"/>
                <a:cs typeface="Arial"/>
              </a:rPr>
              <a:t>la </a:t>
            </a:r>
            <a:r>
              <a:rPr dirty="0" sz="1400" spc="25" b="1">
                <a:solidFill>
                  <a:srgbClr val="F8AC00"/>
                </a:solidFill>
                <a:latin typeface="Arial"/>
                <a:cs typeface="Arial"/>
              </a:rPr>
              <a:t>navegación</a:t>
            </a:r>
            <a:r>
              <a:rPr dirty="0" sz="1400" spc="25">
                <a:solidFill>
                  <a:srgbClr val="FFFFFF"/>
                </a:solidFill>
                <a:latin typeface="Lucida Sans Unicode"/>
                <a:cs typeface="Lucida Sans Unicode"/>
              </a:rPr>
              <a:t>le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permite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ir </a:t>
            </a:r>
            <a:r>
              <a:rPr dirty="0" sz="1400" spc="10">
                <a:solidFill>
                  <a:srgbClr val="FFFFFF"/>
                </a:solidFill>
                <a:latin typeface="Lucida Sans Unicode"/>
                <a:cs typeface="Lucida Sans Unicode"/>
              </a:rPr>
              <a:t>a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otro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paso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cualquier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momento que </a:t>
            </a:r>
            <a:r>
              <a:rPr dirty="0" sz="1400" spc="-35">
                <a:solidFill>
                  <a:srgbClr val="FFFFFF"/>
                </a:solidFill>
                <a:latin typeface="Lucida Sans Unicode"/>
                <a:cs typeface="Lucida Sans Unicode"/>
              </a:rPr>
              <a:t>elija,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mientras</a:t>
            </a: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editando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proyecto.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75360" y="1182649"/>
            <a:ext cx="11219815" cy="5126355"/>
            <a:chOff x="975360" y="1182649"/>
            <a:chExt cx="11219815" cy="5126355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360" y="1182649"/>
              <a:ext cx="7066026" cy="5125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1557528"/>
              <a:ext cx="6362700" cy="44013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24000" y="1719072"/>
              <a:ext cx="5984875" cy="3451860"/>
            </a:xfrm>
            <a:custGeom>
              <a:avLst/>
              <a:gdLst/>
              <a:ahLst/>
              <a:cxnLst/>
              <a:rect l="l" t="t" r="r" b="b"/>
              <a:pathLst>
                <a:path w="5984875" h="3451860">
                  <a:moveTo>
                    <a:pt x="5984748" y="0"/>
                  </a:moveTo>
                  <a:lnTo>
                    <a:pt x="0" y="0"/>
                  </a:lnTo>
                  <a:lnTo>
                    <a:pt x="0" y="3451859"/>
                  </a:lnTo>
                  <a:lnTo>
                    <a:pt x="5984748" y="3451859"/>
                  </a:lnTo>
                  <a:lnTo>
                    <a:pt x="5984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306133" y="1719072"/>
            <a:ext cx="7202805" cy="3218815"/>
            <a:chOff x="306133" y="1719072"/>
            <a:chExt cx="7202805" cy="321881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999" y="1719072"/>
              <a:ext cx="5984748" cy="32186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0895" y="2139695"/>
              <a:ext cx="1262380" cy="330835"/>
            </a:xfrm>
            <a:custGeom>
              <a:avLst/>
              <a:gdLst/>
              <a:ahLst/>
              <a:cxnLst/>
              <a:rect l="l" t="t" r="r" b="b"/>
              <a:pathLst>
                <a:path w="1262380" h="330835">
                  <a:moveTo>
                    <a:pt x="1261872" y="0"/>
                  </a:moveTo>
                  <a:lnTo>
                    <a:pt x="0" y="0"/>
                  </a:lnTo>
                  <a:lnTo>
                    <a:pt x="0" y="330708"/>
                  </a:lnTo>
                  <a:lnTo>
                    <a:pt x="1261872" y="330708"/>
                  </a:lnTo>
                  <a:lnTo>
                    <a:pt x="126187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10895" y="2139695"/>
              <a:ext cx="1262380" cy="330835"/>
            </a:xfrm>
            <a:custGeom>
              <a:avLst/>
              <a:gdLst/>
              <a:ahLst/>
              <a:cxnLst/>
              <a:rect l="l" t="t" r="r" b="b"/>
              <a:pathLst>
                <a:path w="1262380" h="330835">
                  <a:moveTo>
                    <a:pt x="0" y="330708"/>
                  </a:moveTo>
                  <a:lnTo>
                    <a:pt x="1261872" y="330708"/>
                  </a:lnTo>
                  <a:lnTo>
                    <a:pt x="1261872" y="0"/>
                  </a:lnTo>
                  <a:lnTo>
                    <a:pt x="0" y="0"/>
                  </a:lnTo>
                  <a:lnTo>
                    <a:pt x="0" y="330708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72768" y="2266188"/>
              <a:ext cx="875665" cy="76200"/>
            </a:xfrm>
            <a:custGeom>
              <a:avLst/>
              <a:gdLst/>
              <a:ahLst/>
              <a:cxnLst/>
              <a:rect l="l" t="t" r="r" b="b"/>
              <a:pathLst>
                <a:path w="875664" h="76200">
                  <a:moveTo>
                    <a:pt x="837311" y="0"/>
                  </a:moveTo>
                  <a:lnTo>
                    <a:pt x="822463" y="2988"/>
                  </a:lnTo>
                  <a:lnTo>
                    <a:pt x="810355" y="11144"/>
                  </a:lnTo>
                  <a:lnTo>
                    <a:pt x="802199" y="23252"/>
                  </a:lnTo>
                  <a:lnTo>
                    <a:pt x="799211" y="38100"/>
                  </a:lnTo>
                  <a:lnTo>
                    <a:pt x="802199" y="52947"/>
                  </a:lnTo>
                  <a:lnTo>
                    <a:pt x="810355" y="65055"/>
                  </a:lnTo>
                  <a:lnTo>
                    <a:pt x="822463" y="73211"/>
                  </a:lnTo>
                  <a:lnTo>
                    <a:pt x="837311" y="76200"/>
                  </a:lnTo>
                  <a:lnTo>
                    <a:pt x="852158" y="73211"/>
                  </a:lnTo>
                  <a:lnTo>
                    <a:pt x="864266" y="65055"/>
                  </a:lnTo>
                  <a:lnTo>
                    <a:pt x="872422" y="52947"/>
                  </a:lnTo>
                  <a:lnTo>
                    <a:pt x="874132" y="44450"/>
                  </a:lnTo>
                  <a:lnTo>
                    <a:pt x="837311" y="44450"/>
                  </a:lnTo>
                  <a:lnTo>
                    <a:pt x="837311" y="31750"/>
                  </a:lnTo>
                  <a:lnTo>
                    <a:pt x="874132" y="31750"/>
                  </a:lnTo>
                  <a:lnTo>
                    <a:pt x="872422" y="23252"/>
                  </a:lnTo>
                  <a:lnTo>
                    <a:pt x="864266" y="11144"/>
                  </a:lnTo>
                  <a:lnTo>
                    <a:pt x="852158" y="2988"/>
                  </a:lnTo>
                  <a:lnTo>
                    <a:pt x="837311" y="0"/>
                  </a:lnTo>
                  <a:close/>
                </a:path>
                <a:path w="875664" h="76200">
                  <a:moveTo>
                    <a:pt x="800489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800489" y="44450"/>
                  </a:lnTo>
                  <a:lnTo>
                    <a:pt x="799211" y="38100"/>
                  </a:lnTo>
                  <a:lnTo>
                    <a:pt x="800489" y="31750"/>
                  </a:lnTo>
                  <a:close/>
                </a:path>
                <a:path w="875664" h="76200">
                  <a:moveTo>
                    <a:pt x="874132" y="31750"/>
                  </a:moveTo>
                  <a:lnTo>
                    <a:pt x="837311" y="31750"/>
                  </a:lnTo>
                  <a:lnTo>
                    <a:pt x="837311" y="44450"/>
                  </a:lnTo>
                  <a:lnTo>
                    <a:pt x="874132" y="44450"/>
                  </a:lnTo>
                  <a:lnTo>
                    <a:pt x="875411" y="38100"/>
                  </a:lnTo>
                  <a:lnTo>
                    <a:pt x="874132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0" y="2180844"/>
              <a:ext cx="248412" cy="24841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91512" y="2788919"/>
              <a:ext cx="648970" cy="76200"/>
            </a:xfrm>
            <a:custGeom>
              <a:avLst/>
              <a:gdLst/>
              <a:ahLst/>
              <a:cxnLst/>
              <a:rect l="l" t="t" r="r" b="b"/>
              <a:pathLst>
                <a:path w="64896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648969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648969" h="76200">
                  <a:moveTo>
                    <a:pt x="648588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648588" y="44450"/>
                  </a:lnTo>
                  <a:lnTo>
                    <a:pt x="648588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4644" y="2702052"/>
              <a:ext cx="248412" cy="2484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449068" y="3134868"/>
              <a:ext cx="76200" cy="648970"/>
            </a:xfrm>
            <a:custGeom>
              <a:avLst/>
              <a:gdLst/>
              <a:ahLst/>
              <a:cxnLst/>
              <a:rect l="l" t="t" r="r" b="b"/>
              <a:pathLst>
                <a:path w="76200" h="648970">
                  <a:moveTo>
                    <a:pt x="31750" y="74921"/>
                  </a:moveTo>
                  <a:lnTo>
                    <a:pt x="31750" y="648589"/>
                  </a:lnTo>
                  <a:lnTo>
                    <a:pt x="44450" y="648589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76200" h="648970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50" y="74921"/>
                  </a:lnTo>
                  <a:lnTo>
                    <a:pt x="44450" y="38100"/>
                  </a:lnTo>
                  <a:close/>
                </a:path>
                <a:path w="76200" h="648970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76200" h="64897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648970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63723" y="3049524"/>
              <a:ext cx="248412" cy="2484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202680" y="2421636"/>
              <a:ext cx="76200" cy="648970"/>
            </a:xfrm>
            <a:custGeom>
              <a:avLst/>
              <a:gdLst/>
              <a:ahLst/>
              <a:cxnLst/>
              <a:rect l="l" t="t" r="r" b="b"/>
              <a:pathLst>
                <a:path w="76200" h="648969">
                  <a:moveTo>
                    <a:pt x="31750" y="74921"/>
                  </a:moveTo>
                  <a:lnTo>
                    <a:pt x="31750" y="648588"/>
                  </a:lnTo>
                  <a:lnTo>
                    <a:pt x="44450" y="648588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76200" h="648969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50" y="74921"/>
                  </a:lnTo>
                  <a:lnTo>
                    <a:pt x="44450" y="38100"/>
                  </a:lnTo>
                  <a:close/>
                </a:path>
                <a:path w="76200" h="648969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76200" h="648969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648969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5811" y="2334768"/>
              <a:ext cx="248412" cy="2484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302251" y="1793748"/>
              <a:ext cx="143510" cy="277495"/>
            </a:xfrm>
            <a:custGeom>
              <a:avLst/>
              <a:gdLst/>
              <a:ahLst/>
              <a:cxnLst/>
              <a:rect l="l" t="t" r="r" b="b"/>
              <a:pathLst>
                <a:path w="143510" h="277494">
                  <a:moveTo>
                    <a:pt x="143256" y="0"/>
                  </a:moveTo>
                  <a:lnTo>
                    <a:pt x="0" y="138684"/>
                  </a:lnTo>
                  <a:lnTo>
                    <a:pt x="143256" y="277367"/>
                  </a:lnTo>
                  <a:lnTo>
                    <a:pt x="143256" y="0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800087" y="3997451"/>
              <a:ext cx="76200" cy="648970"/>
            </a:xfrm>
            <a:custGeom>
              <a:avLst/>
              <a:gdLst/>
              <a:ahLst/>
              <a:cxnLst/>
              <a:rect l="l" t="t" r="r" b="b"/>
              <a:pathLst>
                <a:path w="76200" h="648970">
                  <a:moveTo>
                    <a:pt x="31750" y="74921"/>
                  </a:moveTo>
                  <a:lnTo>
                    <a:pt x="31750" y="648589"/>
                  </a:lnTo>
                  <a:lnTo>
                    <a:pt x="44450" y="648589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76200" h="648970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50" y="74921"/>
                  </a:lnTo>
                  <a:lnTo>
                    <a:pt x="44450" y="38100"/>
                  </a:lnTo>
                  <a:close/>
                </a:path>
                <a:path w="76200" h="648970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76200" h="64897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648970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4743" y="3910583"/>
              <a:ext cx="248411" cy="248412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41732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</p:txBody>
      </p:sp>
      <p:sp>
        <p:nvSpPr>
          <p:cNvPr id="38" name="object 3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9" name="object 3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45508" y="1719072"/>
            <a:ext cx="3063240" cy="428625"/>
          </a:xfrm>
          <a:prstGeom prst="rect">
            <a:avLst/>
          </a:prstGeom>
          <a:solidFill>
            <a:srgbClr val="000028"/>
          </a:solidFill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58750">
              <a:lnSpc>
                <a:spcPct val="100000"/>
              </a:lnSpc>
            </a:pPr>
            <a:r>
              <a:rPr dirty="0" sz="800" spc="25" b="1">
                <a:solidFill>
                  <a:srgbClr val="F8AC00"/>
                </a:solidFill>
                <a:latin typeface="Arial"/>
                <a:cs typeface="Arial"/>
              </a:rPr>
              <a:t>VISIÓN</a:t>
            </a:r>
            <a:r>
              <a:rPr dirty="0" sz="8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-40" b="1">
                <a:solidFill>
                  <a:srgbClr val="F8AC00"/>
                </a:solidFill>
                <a:latin typeface="Arial"/>
                <a:cs typeface="Arial"/>
              </a:rPr>
              <a:t>GENERAL</a:t>
            </a:r>
            <a:r>
              <a:rPr dirty="0" sz="8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-4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800" spc="-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F8AC00"/>
                </a:solidFill>
                <a:latin typeface="Arial"/>
                <a:cs typeface="Arial"/>
              </a:rPr>
              <a:t>LA</a:t>
            </a:r>
            <a:r>
              <a:rPr dirty="0" sz="8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F8AC00"/>
                </a:solidFill>
                <a:latin typeface="Arial"/>
                <a:cs typeface="Arial"/>
              </a:rPr>
              <a:t>DEFINICIÓN</a:t>
            </a:r>
            <a:r>
              <a:rPr dirty="0" sz="800" spc="-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-40" b="1">
                <a:solidFill>
                  <a:srgbClr val="F8AC00"/>
                </a:solidFill>
                <a:latin typeface="Arial"/>
                <a:cs typeface="Arial"/>
              </a:rPr>
              <a:t>DEL</a:t>
            </a:r>
            <a:r>
              <a:rPr dirty="0" sz="8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F8AC00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6069" y="2247646"/>
            <a:ext cx="82169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15" b="1">
                <a:solidFill>
                  <a:srgbClr val="000027"/>
                </a:solidFill>
                <a:latin typeface="Arial"/>
                <a:cs typeface="Arial"/>
              </a:rPr>
              <a:t>Datos</a:t>
            </a:r>
            <a:r>
              <a:rPr dirty="0" sz="800" spc="-5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maestros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34449" y="2657665"/>
            <a:ext cx="1271905" cy="339090"/>
          </a:xfrm>
          <a:prstGeom prst="rect">
            <a:avLst/>
          </a:prstGeom>
          <a:solidFill>
            <a:srgbClr val="F8AC00"/>
          </a:solidFill>
        </p:spPr>
        <p:txBody>
          <a:bodyPr wrap="square" lIns="0" tIns="124460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980"/>
              </a:spcBef>
            </a:pPr>
            <a:r>
              <a:rPr dirty="0" sz="800" spc="15" b="1">
                <a:solidFill>
                  <a:srgbClr val="000027"/>
                </a:solidFill>
                <a:latin typeface="Arial"/>
                <a:cs typeface="Arial"/>
              </a:rPr>
              <a:t>Datos</a:t>
            </a:r>
            <a:r>
              <a:rPr dirty="0" sz="800" spc="-3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de</a:t>
            </a:r>
            <a:r>
              <a:rPr dirty="0" sz="800" spc="-2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0027"/>
                </a:solidFill>
                <a:latin typeface="Arial"/>
                <a:cs typeface="Arial"/>
              </a:rPr>
              <a:t>los</a:t>
            </a:r>
            <a:r>
              <a:rPr dirty="0" sz="800" spc="-2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15" b="1">
                <a:solidFill>
                  <a:srgbClr val="000027"/>
                </a:solidFill>
                <a:latin typeface="Arial"/>
                <a:cs typeface="Arial"/>
              </a:rPr>
              <a:t>clientes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81053" y="2778061"/>
            <a:ext cx="1718310" cy="52514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72390" rIns="0" bIns="0" rtlCol="0" vert="horz">
            <a:spAutoFit/>
          </a:bodyPr>
          <a:lstStyle/>
          <a:p>
            <a:pPr marL="156845" marR="199390" indent="177800">
              <a:lnSpc>
                <a:spcPct val="109100"/>
              </a:lnSpc>
              <a:spcBef>
                <a:spcPts val="570"/>
              </a:spcBef>
            </a:pPr>
            <a:r>
              <a:rPr dirty="0" sz="1100" spc="25" b="1">
                <a:solidFill>
                  <a:srgbClr val="000027"/>
                </a:solidFill>
                <a:latin typeface="Arial"/>
                <a:cs typeface="Arial"/>
              </a:rPr>
              <a:t>Datos </a:t>
            </a:r>
            <a:r>
              <a:rPr dirty="0" sz="1100" spc="10" b="1">
                <a:solidFill>
                  <a:srgbClr val="000027"/>
                </a:solidFill>
                <a:latin typeface="Arial"/>
                <a:cs typeface="Arial"/>
              </a:rPr>
              <a:t>técnicos </a:t>
            </a:r>
            <a:r>
              <a:rPr dirty="0" sz="1100" spc="1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100" spc="50" b="1">
                <a:solidFill>
                  <a:srgbClr val="000027"/>
                </a:solidFill>
                <a:latin typeface="Arial"/>
                <a:cs typeface="Arial"/>
              </a:rPr>
              <a:t>para</a:t>
            </a:r>
            <a:r>
              <a:rPr dirty="0" sz="1100" spc="-5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100" spc="45" b="1">
                <a:solidFill>
                  <a:srgbClr val="000027"/>
                </a:solidFill>
                <a:latin typeface="Arial"/>
                <a:cs typeface="Arial"/>
              </a:rPr>
              <a:t>media</a:t>
            </a:r>
            <a:r>
              <a:rPr dirty="0" sz="1100" spc="-5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100" spc="30" b="1">
                <a:solidFill>
                  <a:srgbClr val="000027"/>
                </a:solidFill>
                <a:latin typeface="Arial"/>
                <a:cs typeface="Arial"/>
              </a:rPr>
              <a:t>tensión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32242" y="3098482"/>
            <a:ext cx="3237230" cy="139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</a:pP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Esto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FFFFFF"/>
                </a:solidFill>
                <a:latin typeface="Lucida Sans Unicode"/>
                <a:cs typeface="Lucida Sans Unicode"/>
              </a:rPr>
              <a:t>significa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luego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ver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y 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modificar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las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entradas que </a:t>
            </a:r>
            <a:r>
              <a:rPr dirty="0" sz="1500" spc="-35">
                <a:solidFill>
                  <a:srgbClr val="FFFFFF"/>
                </a:solidFill>
                <a:latin typeface="Lucida Sans Unicode"/>
                <a:cs typeface="Lucida Sans Unicode"/>
              </a:rPr>
              <a:t>realizó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asistente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FFFFFF"/>
                </a:solidFill>
                <a:latin typeface="Lucida Sans Unicode"/>
                <a:cs typeface="Lucida Sans Unicode"/>
              </a:rPr>
              <a:t>inicio,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cuando</a:t>
            </a: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estas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paso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400" spc="30" b="1">
                <a:solidFill>
                  <a:srgbClr val="F8AC00"/>
                </a:solidFill>
                <a:latin typeface="Arial"/>
                <a:cs typeface="Arial"/>
              </a:rPr>
              <a:t>"Definición</a:t>
            </a:r>
            <a:r>
              <a:rPr dirty="0" sz="1400" spc="-5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del</a:t>
            </a:r>
            <a:r>
              <a:rPr dirty="0" sz="1400" spc="-5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0" b="1">
                <a:solidFill>
                  <a:srgbClr val="F8AC00"/>
                </a:solidFill>
                <a:latin typeface="Arial"/>
                <a:cs typeface="Arial"/>
              </a:rPr>
              <a:t>proyecto".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51469" y="3738181"/>
            <a:ext cx="1271905" cy="340360"/>
          </a:xfrm>
          <a:prstGeom prst="rect">
            <a:avLst/>
          </a:prstGeom>
          <a:solidFill>
            <a:srgbClr val="F8AC00"/>
          </a:solidFill>
        </p:spPr>
        <p:txBody>
          <a:bodyPr wrap="square" lIns="0" tIns="80645" rIns="0" bIns="0" rtlCol="0" vert="horz">
            <a:spAutoFit/>
          </a:bodyPr>
          <a:lstStyle/>
          <a:p>
            <a:pPr marL="393065">
              <a:lnSpc>
                <a:spcPct val="100000"/>
              </a:lnSpc>
              <a:spcBef>
                <a:spcPts val="635"/>
              </a:spcBef>
            </a:pPr>
            <a:r>
              <a:rPr dirty="0" sz="1150" spc="30" b="1">
                <a:solidFill>
                  <a:srgbClr val="000027"/>
                </a:solidFill>
                <a:latin typeface="Arial"/>
                <a:cs typeface="Arial"/>
              </a:rPr>
              <a:t>Lugar</a:t>
            </a:r>
            <a:endParaRPr sz="11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62765" y="4580953"/>
            <a:ext cx="1718310" cy="52514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88900" rIns="0" bIns="0" rtlCol="0" vert="horz">
            <a:spAutoFit/>
          </a:bodyPr>
          <a:lstStyle/>
          <a:p>
            <a:pPr marL="335280">
              <a:lnSpc>
                <a:spcPct val="100000"/>
              </a:lnSpc>
              <a:spcBef>
                <a:spcPts val="700"/>
              </a:spcBef>
            </a:pPr>
            <a:r>
              <a:rPr dirty="0" sz="1100" spc="25" b="1">
                <a:solidFill>
                  <a:srgbClr val="000027"/>
                </a:solidFill>
                <a:latin typeface="Arial"/>
                <a:cs typeface="Arial"/>
              </a:rPr>
              <a:t>Datos</a:t>
            </a:r>
            <a:r>
              <a:rPr dirty="0" sz="1100" spc="-6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100" spc="10" b="1">
                <a:solidFill>
                  <a:srgbClr val="000027"/>
                </a:solidFill>
                <a:latin typeface="Arial"/>
                <a:cs typeface="Arial"/>
              </a:rPr>
              <a:t>técnicos</a:t>
            </a:r>
            <a:endParaRPr sz="1100">
              <a:latin typeface="Arial"/>
              <a:cs typeface="Arial"/>
            </a:endParaRPr>
          </a:p>
          <a:p>
            <a:pPr marL="321310">
              <a:lnSpc>
                <a:spcPct val="100000"/>
              </a:lnSpc>
              <a:spcBef>
                <a:spcPts val="320"/>
              </a:spcBef>
            </a:pPr>
            <a:r>
              <a:rPr dirty="0" sz="900" spc="40" b="1">
                <a:solidFill>
                  <a:srgbClr val="000027"/>
                </a:solidFill>
                <a:latin typeface="Arial"/>
                <a:cs typeface="Arial"/>
              </a:rPr>
              <a:t>para</a:t>
            </a:r>
            <a:r>
              <a:rPr dirty="0" sz="900" spc="-4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900" spc="30" b="1">
                <a:solidFill>
                  <a:srgbClr val="000027"/>
                </a:solidFill>
                <a:latin typeface="Arial"/>
                <a:cs typeface="Arial"/>
              </a:rPr>
              <a:t>baja</a:t>
            </a:r>
            <a:r>
              <a:rPr dirty="0" sz="900" spc="-4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900" spc="25" b="1">
                <a:solidFill>
                  <a:srgbClr val="000027"/>
                </a:solidFill>
                <a:latin typeface="Arial"/>
                <a:cs typeface="Arial"/>
              </a:rPr>
              <a:t>tensión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5188" y="1801367"/>
            <a:ext cx="83819" cy="25298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304586" y="1624583"/>
            <a:ext cx="721360" cy="721360"/>
            <a:chOff x="1304586" y="1624583"/>
            <a:chExt cx="721360" cy="721360"/>
          </a:xfrm>
        </p:grpSpPr>
        <p:sp>
          <p:nvSpPr>
            <p:cNvPr id="11" name="object 11"/>
            <p:cNvSpPr/>
            <p:nvPr/>
          </p:nvSpPr>
          <p:spPr>
            <a:xfrm>
              <a:off x="1580388" y="1914143"/>
              <a:ext cx="169545" cy="280670"/>
            </a:xfrm>
            <a:custGeom>
              <a:avLst/>
              <a:gdLst/>
              <a:ahLst/>
              <a:cxnLst/>
              <a:rect l="l" t="t" r="r" b="b"/>
              <a:pathLst>
                <a:path w="169544" h="280669">
                  <a:moveTo>
                    <a:pt x="134619" y="0"/>
                  </a:moveTo>
                  <a:lnTo>
                    <a:pt x="6350" y="0"/>
                  </a:lnTo>
                  <a:lnTo>
                    <a:pt x="0" y="6350"/>
                  </a:lnTo>
                  <a:lnTo>
                    <a:pt x="0" y="77850"/>
                  </a:lnTo>
                  <a:lnTo>
                    <a:pt x="6350" y="84073"/>
                  </a:lnTo>
                  <a:lnTo>
                    <a:pt x="28193" y="84073"/>
                  </a:lnTo>
                  <a:lnTo>
                    <a:pt x="28193" y="196341"/>
                  </a:lnTo>
                  <a:lnTo>
                    <a:pt x="6350" y="196341"/>
                  </a:lnTo>
                  <a:lnTo>
                    <a:pt x="0" y="202564"/>
                  </a:lnTo>
                  <a:lnTo>
                    <a:pt x="0" y="274065"/>
                  </a:lnTo>
                  <a:lnTo>
                    <a:pt x="6350" y="280415"/>
                  </a:lnTo>
                  <a:lnTo>
                    <a:pt x="162813" y="280415"/>
                  </a:lnTo>
                  <a:lnTo>
                    <a:pt x="169163" y="274065"/>
                  </a:lnTo>
                  <a:lnTo>
                    <a:pt x="169163" y="252348"/>
                  </a:lnTo>
                  <a:lnTo>
                    <a:pt x="28193" y="252348"/>
                  </a:lnTo>
                  <a:lnTo>
                    <a:pt x="28193" y="224281"/>
                  </a:lnTo>
                  <a:lnTo>
                    <a:pt x="50037" y="224281"/>
                  </a:lnTo>
                  <a:lnTo>
                    <a:pt x="56387" y="218058"/>
                  </a:lnTo>
                  <a:lnTo>
                    <a:pt x="56387" y="62356"/>
                  </a:lnTo>
                  <a:lnTo>
                    <a:pt x="50037" y="56133"/>
                  </a:lnTo>
                  <a:lnTo>
                    <a:pt x="28193" y="56133"/>
                  </a:lnTo>
                  <a:lnTo>
                    <a:pt x="28193" y="28066"/>
                  </a:lnTo>
                  <a:lnTo>
                    <a:pt x="140969" y="28066"/>
                  </a:lnTo>
                  <a:lnTo>
                    <a:pt x="140969" y="6350"/>
                  </a:lnTo>
                  <a:lnTo>
                    <a:pt x="134619" y="0"/>
                  </a:lnTo>
                  <a:close/>
                </a:path>
                <a:path w="169544" h="280669">
                  <a:moveTo>
                    <a:pt x="140969" y="28066"/>
                  </a:moveTo>
                  <a:lnTo>
                    <a:pt x="112775" y="28066"/>
                  </a:lnTo>
                  <a:lnTo>
                    <a:pt x="112775" y="218058"/>
                  </a:lnTo>
                  <a:lnTo>
                    <a:pt x="119125" y="224281"/>
                  </a:lnTo>
                  <a:lnTo>
                    <a:pt x="140969" y="224281"/>
                  </a:lnTo>
                  <a:lnTo>
                    <a:pt x="140969" y="252348"/>
                  </a:lnTo>
                  <a:lnTo>
                    <a:pt x="169163" y="252348"/>
                  </a:lnTo>
                  <a:lnTo>
                    <a:pt x="169163" y="202564"/>
                  </a:lnTo>
                  <a:lnTo>
                    <a:pt x="162813" y="196341"/>
                  </a:lnTo>
                  <a:lnTo>
                    <a:pt x="140969" y="196341"/>
                  </a:lnTo>
                  <a:lnTo>
                    <a:pt x="140969" y="28066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44" y="1773935"/>
              <a:ext cx="112775" cy="1127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04586" y="1624583"/>
              <a:ext cx="721360" cy="721360"/>
            </a:xfrm>
            <a:custGeom>
              <a:avLst/>
              <a:gdLst/>
              <a:ahLst/>
              <a:cxnLst/>
              <a:rect l="l" t="t" r="r" b="b"/>
              <a:pathLst>
                <a:path w="721360" h="721360">
                  <a:moveTo>
                    <a:pt x="360891" y="0"/>
                  </a:moveTo>
                  <a:lnTo>
                    <a:pt x="313037" y="3375"/>
                  </a:lnTo>
                  <a:lnTo>
                    <a:pt x="266820" y="13184"/>
                  </a:lnTo>
                  <a:lnTo>
                    <a:pt x="222840" y="28894"/>
                  </a:lnTo>
                  <a:lnTo>
                    <a:pt x="181389" y="50103"/>
                  </a:lnTo>
                  <a:lnTo>
                    <a:pt x="143018" y="76312"/>
                  </a:lnTo>
                  <a:lnTo>
                    <a:pt x="108209" y="107045"/>
                  </a:lnTo>
                  <a:lnTo>
                    <a:pt x="77440" y="141828"/>
                  </a:lnTo>
                  <a:lnTo>
                    <a:pt x="51190" y="180189"/>
                  </a:lnTo>
                  <a:lnTo>
                    <a:pt x="29939" y="221652"/>
                  </a:lnTo>
                  <a:lnTo>
                    <a:pt x="14167" y="265744"/>
                  </a:lnTo>
                  <a:lnTo>
                    <a:pt x="4346" y="312071"/>
                  </a:lnTo>
                  <a:lnTo>
                    <a:pt x="973" y="359917"/>
                  </a:lnTo>
                  <a:lnTo>
                    <a:pt x="4450" y="410186"/>
                  </a:lnTo>
                  <a:lnTo>
                    <a:pt x="14499" y="460025"/>
                  </a:lnTo>
                  <a:lnTo>
                    <a:pt x="30549" y="507436"/>
                  </a:lnTo>
                  <a:lnTo>
                    <a:pt x="52027" y="550417"/>
                  </a:lnTo>
                  <a:lnTo>
                    <a:pt x="21" y="706310"/>
                  </a:lnTo>
                  <a:lnTo>
                    <a:pt x="0" y="706669"/>
                  </a:lnTo>
                  <a:lnTo>
                    <a:pt x="1354" y="712088"/>
                  </a:lnTo>
                  <a:lnTo>
                    <a:pt x="5291" y="715517"/>
                  </a:lnTo>
                  <a:lnTo>
                    <a:pt x="8720" y="719454"/>
                  </a:lnTo>
                  <a:lnTo>
                    <a:pt x="14308" y="720851"/>
                  </a:lnTo>
                  <a:lnTo>
                    <a:pt x="125851" y="683640"/>
                  </a:lnTo>
                  <a:lnTo>
                    <a:pt x="37168" y="683640"/>
                  </a:lnTo>
                  <a:lnTo>
                    <a:pt x="80856" y="552830"/>
                  </a:lnTo>
                  <a:lnTo>
                    <a:pt x="82253" y="549020"/>
                  </a:lnTo>
                  <a:lnTo>
                    <a:pt x="81491" y="544449"/>
                  </a:lnTo>
                  <a:lnTo>
                    <a:pt x="79332" y="540892"/>
                  </a:lnTo>
                  <a:lnTo>
                    <a:pt x="58153" y="500667"/>
                  </a:lnTo>
                  <a:lnTo>
                    <a:pt x="42391" y="455691"/>
                  </a:lnTo>
                  <a:lnTo>
                    <a:pt x="32586" y="408205"/>
                  </a:lnTo>
                  <a:lnTo>
                    <a:pt x="32541" y="407818"/>
                  </a:lnTo>
                  <a:lnTo>
                    <a:pt x="29167" y="359917"/>
                  </a:lnTo>
                  <a:lnTo>
                    <a:pt x="32837" y="311627"/>
                  </a:lnTo>
                  <a:lnTo>
                    <a:pt x="43476" y="265286"/>
                  </a:lnTo>
                  <a:lnTo>
                    <a:pt x="60526" y="221453"/>
                  </a:lnTo>
                  <a:lnTo>
                    <a:pt x="83430" y="180687"/>
                  </a:lnTo>
                  <a:lnTo>
                    <a:pt x="111632" y="143545"/>
                  </a:lnTo>
                  <a:lnTo>
                    <a:pt x="144574" y="110585"/>
                  </a:lnTo>
                  <a:lnTo>
                    <a:pt x="181699" y="82367"/>
                  </a:lnTo>
                  <a:lnTo>
                    <a:pt x="222450" y="59448"/>
                  </a:lnTo>
                  <a:lnTo>
                    <a:pt x="266271" y="42386"/>
                  </a:lnTo>
                  <a:lnTo>
                    <a:pt x="312604" y="31739"/>
                  </a:lnTo>
                  <a:lnTo>
                    <a:pt x="360891" y="28066"/>
                  </a:lnTo>
                  <a:lnTo>
                    <a:pt x="496692" y="28066"/>
                  </a:lnTo>
                  <a:lnTo>
                    <a:pt x="455065" y="13184"/>
                  </a:lnTo>
                  <a:lnTo>
                    <a:pt x="408818" y="3375"/>
                  </a:lnTo>
                  <a:lnTo>
                    <a:pt x="360891" y="0"/>
                  </a:lnTo>
                  <a:close/>
                </a:path>
                <a:path w="721360" h="721360">
                  <a:moveTo>
                    <a:pt x="237621" y="668781"/>
                  </a:moveTo>
                  <a:lnTo>
                    <a:pt x="170391" y="668781"/>
                  </a:lnTo>
                  <a:lnTo>
                    <a:pt x="213373" y="690260"/>
                  </a:lnTo>
                  <a:lnTo>
                    <a:pt x="260784" y="706310"/>
                  </a:lnTo>
                  <a:lnTo>
                    <a:pt x="310623" y="716359"/>
                  </a:lnTo>
                  <a:lnTo>
                    <a:pt x="360891" y="719836"/>
                  </a:lnTo>
                  <a:lnTo>
                    <a:pt x="408738" y="716465"/>
                  </a:lnTo>
                  <a:lnTo>
                    <a:pt x="454933" y="706669"/>
                  </a:lnTo>
                  <a:lnTo>
                    <a:pt x="496986" y="691641"/>
                  </a:lnTo>
                  <a:lnTo>
                    <a:pt x="360891" y="691641"/>
                  </a:lnTo>
                  <a:lnTo>
                    <a:pt x="312737" y="688250"/>
                  </a:lnTo>
                  <a:lnTo>
                    <a:pt x="265118" y="678418"/>
                  </a:lnTo>
                  <a:lnTo>
                    <a:pt x="237621" y="668781"/>
                  </a:lnTo>
                  <a:close/>
                </a:path>
                <a:path w="721360" h="721360">
                  <a:moveTo>
                    <a:pt x="496692" y="28066"/>
                  </a:moveTo>
                  <a:lnTo>
                    <a:pt x="360891" y="28066"/>
                  </a:lnTo>
                  <a:lnTo>
                    <a:pt x="409182" y="31739"/>
                  </a:lnTo>
                  <a:lnTo>
                    <a:pt x="455523" y="42386"/>
                  </a:lnTo>
                  <a:lnTo>
                    <a:pt x="499356" y="59448"/>
                  </a:lnTo>
                  <a:lnTo>
                    <a:pt x="540122" y="82367"/>
                  </a:lnTo>
                  <a:lnTo>
                    <a:pt x="577264" y="110585"/>
                  </a:lnTo>
                  <a:lnTo>
                    <a:pt x="610223" y="143545"/>
                  </a:lnTo>
                  <a:lnTo>
                    <a:pt x="638442" y="180687"/>
                  </a:lnTo>
                  <a:lnTo>
                    <a:pt x="661361" y="221453"/>
                  </a:lnTo>
                  <a:lnTo>
                    <a:pt x="678423" y="265286"/>
                  </a:lnTo>
                  <a:lnTo>
                    <a:pt x="689070" y="311627"/>
                  </a:lnTo>
                  <a:lnTo>
                    <a:pt x="692742" y="359917"/>
                  </a:lnTo>
                  <a:lnTo>
                    <a:pt x="689070" y="408205"/>
                  </a:lnTo>
                  <a:lnTo>
                    <a:pt x="678423" y="454538"/>
                  </a:lnTo>
                  <a:lnTo>
                    <a:pt x="661361" y="498359"/>
                  </a:lnTo>
                  <a:lnTo>
                    <a:pt x="638442" y="539110"/>
                  </a:lnTo>
                  <a:lnTo>
                    <a:pt x="610223" y="576235"/>
                  </a:lnTo>
                  <a:lnTo>
                    <a:pt x="577264" y="609177"/>
                  </a:lnTo>
                  <a:lnTo>
                    <a:pt x="540122" y="637379"/>
                  </a:lnTo>
                  <a:lnTo>
                    <a:pt x="499356" y="660283"/>
                  </a:lnTo>
                  <a:lnTo>
                    <a:pt x="455523" y="677333"/>
                  </a:lnTo>
                  <a:lnTo>
                    <a:pt x="409182" y="687972"/>
                  </a:lnTo>
                  <a:lnTo>
                    <a:pt x="360891" y="691641"/>
                  </a:lnTo>
                  <a:lnTo>
                    <a:pt x="496986" y="691641"/>
                  </a:lnTo>
                  <a:lnTo>
                    <a:pt x="540451" y="669703"/>
                  </a:lnTo>
                  <a:lnTo>
                    <a:pt x="578818" y="643485"/>
                  </a:lnTo>
                  <a:lnTo>
                    <a:pt x="613621" y="612743"/>
                  </a:lnTo>
                  <a:lnTo>
                    <a:pt x="644382" y="577953"/>
                  </a:lnTo>
                  <a:lnTo>
                    <a:pt x="670621" y="539590"/>
                  </a:lnTo>
                  <a:lnTo>
                    <a:pt x="691861" y="498129"/>
                  </a:lnTo>
                  <a:lnTo>
                    <a:pt x="707625" y="454047"/>
                  </a:lnTo>
                  <a:lnTo>
                    <a:pt x="717434" y="407818"/>
                  </a:lnTo>
                  <a:lnTo>
                    <a:pt x="720809" y="359917"/>
                  </a:lnTo>
                  <a:lnTo>
                    <a:pt x="717441" y="312071"/>
                  </a:lnTo>
                  <a:lnTo>
                    <a:pt x="707651" y="265876"/>
                  </a:lnTo>
                  <a:lnTo>
                    <a:pt x="691915" y="221813"/>
                  </a:lnTo>
                  <a:lnTo>
                    <a:pt x="670706" y="180358"/>
                  </a:lnTo>
                  <a:lnTo>
                    <a:pt x="644497" y="141990"/>
                  </a:lnTo>
                  <a:lnTo>
                    <a:pt x="613764" y="107188"/>
                  </a:lnTo>
                  <a:lnTo>
                    <a:pt x="578981" y="76427"/>
                  </a:lnTo>
                  <a:lnTo>
                    <a:pt x="540620" y="50188"/>
                  </a:lnTo>
                  <a:lnTo>
                    <a:pt x="499157" y="28948"/>
                  </a:lnTo>
                  <a:lnTo>
                    <a:pt x="496692" y="28066"/>
                  </a:lnTo>
                  <a:close/>
                </a:path>
                <a:path w="721360" h="721360">
                  <a:moveTo>
                    <a:pt x="171788" y="638555"/>
                  </a:moveTo>
                  <a:lnTo>
                    <a:pt x="167978" y="639952"/>
                  </a:lnTo>
                  <a:lnTo>
                    <a:pt x="37168" y="683640"/>
                  </a:lnTo>
                  <a:lnTo>
                    <a:pt x="125851" y="683640"/>
                  </a:lnTo>
                  <a:lnTo>
                    <a:pt x="170391" y="668781"/>
                  </a:lnTo>
                  <a:lnTo>
                    <a:pt x="237621" y="668781"/>
                  </a:lnTo>
                  <a:lnTo>
                    <a:pt x="220142" y="662656"/>
                  </a:lnTo>
                  <a:lnTo>
                    <a:pt x="179916" y="641476"/>
                  </a:lnTo>
                  <a:lnTo>
                    <a:pt x="176360" y="639317"/>
                  </a:lnTo>
                  <a:lnTo>
                    <a:pt x="171788" y="638555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66597"/>
            <a:ext cx="1418590" cy="284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55" b="1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46480" y="792098"/>
            <a:ext cx="181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solidFill>
                  <a:srgbClr val="F8AC00"/>
                </a:solidFill>
                <a:latin typeface="Lucida Sans Unicode"/>
                <a:cs typeface="Lucida Sans Unicode"/>
              </a:rPr>
              <a:t>Definición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8AC00"/>
                </a:solidFill>
                <a:latin typeface="Lucida Sans Unicode"/>
                <a:cs typeface="Lucida Sans Unicode"/>
              </a:rPr>
              <a:t>del</a:t>
            </a:r>
            <a:r>
              <a:rPr dirty="0" sz="1300" spc="-7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8AC00"/>
                </a:solidFill>
                <a:latin typeface="Lucida Sans Unicode"/>
                <a:cs typeface="Lucida Sans Unicode"/>
              </a:rPr>
              <a:t>proyecto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4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8140" y="2612263"/>
            <a:ext cx="10290810" cy="2370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7715">
              <a:lnSpc>
                <a:spcPct val="120000"/>
              </a:lnSpc>
              <a:spcBef>
                <a:spcPts val="100"/>
              </a:spcBef>
            </a:pPr>
            <a:r>
              <a:rPr dirty="0" sz="1500" spc="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este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FFFFFF"/>
                </a:solidFill>
                <a:latin typeface="Lucida Sans Unicode"/>
                <a:cs typeface="Lucida Sans Unicode"/>
              </a:rPr>
              <a:t>contexto,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tenga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cuenta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editada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debe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redimensionarse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después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cada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cambio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500" spc="-4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configuración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técnica.</a:t>
            </a:r>
            <a:endParaRPr sz="1500">
              <a:latin typeface="Lucida Sans Unicode"/>
              <a:cs typeface="Lucida Sans Unicode"/>
            </a:endParaRPr>
          </a:p>
          <a:p>
            <a:pPr marL="12700" marR="5080">
              <a:lnSpc>
                <a:spcPct val="128600"/>
              </a:lnSpc>
              <a:spcBef>
                <a:spcPts val="580"/>
              </a:spcBef>
            </a:pP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Además,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"localizar" la configuración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regional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realizada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el paso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definición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del proyecto, es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decir,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elegir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cartera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productos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específica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país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relevante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su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seleccionando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país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idioma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coincida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con </a:t>
            </a:r>
            <a:r>
              <a:rPr dirty="0" sz="1400" spc="-4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este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FFFFFF"/>
                </a:solidFill>
                <a:latin typeface="Lucida Sans Unicode"/>
                <a:cs typeface="Lucida Sans Unicode"/>
              </a:rPr>
              <a:t>país,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inglés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idioma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proyecto.</a:t>
            </a:r>
            <a:endParaRPr sz="1400">
              <a:latin typeface="Lucida Sans Unicode"/>
              <a:cs typeface="Lucida Sans Unicode"/>
            </a:endParaRPr>
          </a:p>
          <a:p>
            <a:pPr algn="just" marL="12700" marR="588645">
              <a:lnSpc>
                <a:spcPct val="128600"/>
              </a:lnSpc>
              <a:spcBef>
                <a:spcPts val="600"/>
              </a:spcBef>
            </a:pPr>
            <a:r>
              <a:rPr dirty="0" sz="1400" spc="-35">
                <a:solidFill>
                  <a:srgbClr val="FFFFFF"/>
                </a:solidFill>
                <a:latin typeface="Lucida Sans Unicode"/>
                <a:cs typeface="Lucida Sans Unicode"/>
              </a:rPr>
              <a:t>Todas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configuraciones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definidas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este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paso,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incluyen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datos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técnicos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configuraciones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país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FFFFFF"/>
                </a:solidFill>
                <a:latin typeface="Lucida Sans Unicode"/>
                <a:cs typeface="Lucida Sans Unicode"/>
              </a:rPr>
              <a:t>e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idioma,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400" spc="-4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guardarán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automáticamente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proyectos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futuros,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pero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volver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cambiar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FFFFFF"/>
                </a:solidFill>
                <a:latin typeface="Lucida Sans Unicode"/>
                <a:cs typeface="Lucida Sans Unicode"/>
              </a:rPr>
              <a:t>si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es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necesario,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lo</a:t>
            </a:r>
            <a:r>
              <a:rPr dirty="0" sz="14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4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facilita </a:t>
            </a:r>
            <a:r>
              <a:rPr dirty="0" sz="1400" spc="-4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enormemente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trabajo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colaboración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proyectos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internacionales.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56005" y="1182649"/>
            <a:ext cx="11139170" cy="5126355"/>
            <a:chOff x="1056005" y="1182649"/>
            <a:chExt cx="11139170" cy="5126355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9691" y="1182649"/>
              <a:ext cx="7066026" cy="5125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3928" y="1557528"/>
              <a:ext cx="6362700" cy="44013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18331" y="1719072"/>
              <a:ext cx="5984875" cy="3451860"/>
            </a:xfrm>
            <a:custGeom>
              <a:avLst/>
              <a:gdLst/>
              <a:ahLst/>
              <a:cxnLst/>
              <a:rect l="l" t="t" r="r" b="b"/>
              <a:pathLst>
                <a:path w="5984875" h="3451860">
                  <a:moveTo>
                    <a:pt x="5984748" y="0"/>
                  </a:moveTo>
                  <a:lnTo>
                    <a:pt x="0" y="0"/>
                  </a:lnTo>
                  <a:lnTo>
                    <a:pt x="0" y="3451859"/>
                  </a:lnTo>
                  <a:lnTo>
                    <a:pt x="5984748" y="3451859"/>
                  </a:lnTo>
                  <a:lnTo>
                    <a:pt x="59847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3418332" y="1719072"/>
            <a:ext cx="5984875" cy="3218815"/>
            <a:chOff x="3418332" y="1719072"/>
            <a:chExt cx="5984875" cy="321881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8332" y="1719072"/>
              <a:ext cx="5984748" cy="32186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688835" y="1793748"/>
              <a:ext cx="143510" cy="277495"/>
            </a:xfrm>
            <a:custGeom>
              <a:avLst/>
              <a:gdLst/>
              <a:ahLst/>
              <a:cxnLst/>
              <a:rect l="l" t="t" r="r" b="b"/>
              <a:pathLst>
                <a:path w="143509" h="277494">
                  <a:moveTo>
                    <a:pt x="143256" y="0"/>
                  </a:moveTo>
                  <a:lnTo>
                    <a:pt x="0" y="138684"/>
                  </a:lnTo>
                  <a:lnTo>
                    <a:pt x="143256" y="277367"/>
                  </a:lnTo>
                  <a:lnTo>
                    <a:pt x="143256" y="0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1563433" y="3515677"/>
            <a:ext cx="1454785" cy="274955"/>
            <a:chOff x="1563433" y="3515677"/>
            <a:chExt cx="1454785" cy="274955"/>
          </a:xfrm>
        </p:grpSpPr>
        <p:sp>
          <p:nvSpPr>
            <p:cNvPr id="17" name="object 17"/>
            <p:cNvSpPr/>
            <p:nvPr/>
          </p:nvSpPr>
          <p:spPr>
            <a:xfrm>
              <a:off x="1568196" y="3520440"/>
              <a:ext cx="1445260" cy="265430"/>
            </a:xfrm>
            <a:custGeom>
              <a:avLst/>
              <a:gdLst/>
              <a:ahLst/>
              <a:cxnLst/>
              <a:rect l="l" t="t" r="r" b="b"/>
              <a:pathLst>
                <a:path w="1445260" h="265429">
                  <a:moveTo>
                    <a:pt x="1444752" y="0"/>
                  </a:moveTo>
                  <a:lnTo>
                    <a:pt x="0" y="0"/>
                  </a:lnTo>
                  <a:lnTo>
                    <a:pt x="0" y="265176"/>
                  </a:lnTo>
                  <a:lnTo>
                    <a:pt x="1444752" y="265176"/>
                  </a:lnTo>
                  <a:lnTo>
                    <a:pt x="144475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568196" y="3520440"/>
              <a:ext cx="1445260" cy="265430"/>
            </a:xfrm>
            <a:custGeom>
              <a:avLst/>
              <a:gdLst/>
              <a:ahLst/>
              <a:cxnLst/>
              <a:rect l="l" t="t" r="r" b="b"/>
              <a:pathLst>
                <a:path w="1445260" h="265429">
                  <a:moveTo>
                    <a:pt x="0" y="265176"/>
                  </a:moveTo>
                  <a:lnTo>
                    <a:pt x="1444752" y="265176"/>
                  </a:lnTo>
                  <a:lnTo>
                    <a:pt x="1444752" y="0"/>
                  </a:lnTo>
                  <a:lnTo>
                    <a:pt x="0" y="0"/>
                  </a:lnTo>
                  <a:lnTo>
                    <a:pt x="0" y="265176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2767393" y="4648009"/>
            <a:ext cx="2084070" cy="274955"/>
            <a:chOff x="2767393" y="4648009"/>
            <a:chExt cx="2084070" cy="274955"/>
          </a:xfrm>
        </p:grpSpPr>
        <p:sp>
          <p:nvSpPr>
            <p:cNvPr id="20" name="object 20"/>
            <p:cNvSpPr/>
            <p:nvPr/>
          </p:nvSpPr>
          <p:spPr>
            <a:xfrm>
              <a:off x="2772155" y="4652771"/>
              <a:ext cx="2074545" cy="265430"/>
            </a:xfrm>
            <a:custGeom>
              <a:avLst/>
              <a:gdLst/>
              <a:ahLst/>
              <a:cxnLst/>
              <a:rect l="l" t="t" r="r" b="b"/>
              <a:pathLst>
                <a:path w="2074545" h="265429">
                  <a:moveTo>
                    <a:pt x="2074164" y="0"/>
                  </a:moveTo>
                  <a:lnTo>
                    <a:pt x="0" y="0"/>
                  </a:lnTo>
                  <a:lnTo>
                    <a:pt x="0" y="265175"/>
                  </a:lnTo>
                  <a:lnTo>
                    <a:pt x="2074164" y="265175"/>
                  </a:lnTo>
                  <a:lnTo>
                    <a:pt x="2074164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772155" y="4652771"/>
              <a:ext cx="2074545" cy="265430"/>
            </a:xfrm>
            <a:custGeom>
              <a:avLst/>
              <a:gdLst/>
              <a:ahLst/>
              <a:cxnLst/>
              <a:rect l="l" t="t" r="r" b="b"/>
              <a:pathLst>
                <a:path w="2074545" h="265429">
                  <a:moveTo>
                    <a:pt x="0" y="265175"/>
                  </a:moveTo>
                  <a:lnTo>
                    <a:pt x="2074164" y="265175"/>
                  </a:lnTo>
                  <a:lnTo>
                    <a:pt x="2074164" y="0"/>
                  </a:lnTo>
                  <a:lnTo>
                    <a:pt x="0" y="0"/>
                  </a:lnTo>
                  <a:lnTo>
                    <a:pt x="0" y="265175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516123" y="2727960"/>
            <a:ext cx="962025" cy="248920"/>
            <a:chOff x="2516123" y="2727960"/>
            <a:chExt cx="962025" cy="248920"/>
          </a:xfrm>
        </p:grpSpPr>
        <p:sp>
          <p:nvSpPr>
            <p:cNvPr id="23" name="object 23"/>
            <p:cNvSpPr/>
            <p:nvPr/>
          </p:nvSpPr>
          <p:spPr>
            <a:xfrm>
              <a:off x="2516123" y="2813304"/>
              <a:ext cx="875665" cy="76200"/>
            </a:xfrm>
            <a:custGeom>
              <a:avLst/>
              <a:gdLst/>
              <a:ahLst/>
              <a:cxnLst/>
              <a:rect l="l" t="t" r="r" b="b"/>
              <a:pathLst>
                <a:path w="875664" h="76200">
                  <a:moveTo>
                    <a:pt x="837311" y="0"/>
                  </a:moveTo>
                  <a:lnTo>
                    <a:pt x="822463" y="2988"/>
                  </a:lnTo>
                  <a:lnTo>
                    <a:pt x="810355" y="11144"/>
                  </a:lnTo>
                  <a:lnTo>
                    <a:pt x="802199" y="23252"/>
                  </a:lnTo>
                  <a:lnTo>
                    <a:pt x="799211" y="38100"/>
                  </a:lnTo>
                  <a:lnTo>
                    <a:pt x="802199" y="52947"/>
                  </a:lnTo>
                  <a:lnTo>
                    <a:pt x="810355" y="65055"/>
                  </a:lnTo>
                  <a:lnTo>
                    <a:pt x="822463" y="73211"/>
                  </a:lnTo>
                  <a:lnTo>
                    <a:pt x="837311" y="76200"/>
                  </a:lnTo>
                  <a:lnTo>
                    <a:pt x="852158" y="73211"/>
                  </a:lnTo>
                  <a:lnTo>
                    <a:pt x="864266" y="65055"/>
                  </a:lnTo>
                  <a:lnTo>
                    <a:pt x="872422" y="52947"/>
                  </a:lnTo>
                  <a:lnTo>
                    <a:pt x="874132" y="44450"/>
                  </a:lnTo>
                  <a:lnTo>
                    <a:pt x="837311" y="44450"/>
                  </a:lnTo>
                  <a:lnTo>
                    <a:pt x="837311" y="31750"/>
                  </a:lnTo>
                  <a:lnTo>
                    <a:pt x="874132" y="31750"/>
                  </a:lnTo>
                  <a:lnTo>
                    <a:pt x="872422" y="23252"/>
                  </a:lnTo>
                  <a:lnTo>
                    <a:pt x="864266" y="11144"/>
                  </a:lnTo>
                  <a:lnTo>
                    <a:pt x="852158" y="2988"/>
                  </a:lnTo>
                  <a:lnTo>
                    <a:pt x="837311" y="0"/>
                  </a:lnTo>
                  <a:close/>
                </a:path>
                <a:path w="875664" h="76200">
                  <a:moveTo>
                    <a:pt x="800489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800489" y="44450"/>
                  </a:lnTo>
                  <a:lnTo>
                    <a:pt x="799211" y="38100"/>
                  </a:lnTo>
                  <a:lnTo>
                    <a:pt x="800489" y="31750"/>
                  </a:lnTo>
                  <a:close/>
                </a:path>
                <a:path w="875664" h="76200">
                  <a:moveTo>
                    <a:pt x="874132" y="31750"/>
                  </a:moveTo>
                  <a:lnTo>
                    <a:pt x="837311" y="31750"/>
                  </a:lnTo>
                  <a:lnTo>
                    <a:pt x="837311" y="44450"/>
                  </a:lnTo>
                  <a:lnTo>
                    <a:pt x="874132" y="44450"/>
                  </a:lnTo>
                  <a:lnTo>
                    <a:pt x="875411" y="38100"/>
                  </a:lnTo>
                  <a:lnTo>
                    <a:pt x="874132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9355" y="2727960"/>
              <a:ext cx="248411" cy="248412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4034028" y="2892551"/>
            <a:ext cx="962660" cy="248920"/>
            <a:chOff x="4034028" y="2892551"/>
            <a:chExt cx="962660" cy="248920"/>
          </a:xfrm>
        </p:grpSpPr>
        <p:sp>
          <p:nvSpPr>
            <p:cNvPr id="26" name="object 26"/>
            <p:cNvSpPr/>
            <p:nvPr/>
          </p:nvSpPr>
          <p:spPr>
            <a:xfrm>
              <a:off x="4120896" y="2979419"/>
              <a:ext cx="875665" cy="76200"/>
            </a:xfrm>
            <a:custGeom>
              <a:avLst/>
              <a:gdLst/>
              <a:ahLst/>
              <a:cxnLst/>
              <a:rect l="l" t="t" r="r" b="b"/>
              <a:pathLst>
                <a:path w="87566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87566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875664" h="76200">
                  <a:moveTo>
                    <a:pt x="875411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875411" y="44450"/>
                  </a:lnTo>
                  <a:lnTo>
                    <a:pt x="875411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4028" y="2892551"/>
              <a:ext cx="248412" cy="248412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3685032" y="4305300"/>
            <a:ext cx="248920" cy="367030"/>
            <a:chOff x="3685032" y="4305300"/>
            <a:chExt cx="248920" cy="367030"/>
          </a:xfrm>
        </p:grpSpPr>
        <p:sp>
          <p:nvSpPr>
            <p:cNvPr id="29" name="object 29"/>
            <p:cNvSpPr/>
            <p:nvPr/>
          </p:nvSpPr>
          <p:spPr>
            <a:xfrm>
              <a:off x="3770376" y="4390643"/>
              <a:ext cx="76200" cy="281305"/>
            </a:xfrm>
            <a:custGeom>
              <a:avLst/>
              <a:gdLst/>
              <a:ahLst/>
              <a:cxnLst/>
              <a:rect l="l" t="t" r="r" b="b"/>
              <a:pathLst>
                <a:path w="76200" h="281304">
                  <a:moveTo>
                    <a:pt x="31750" y="74921"/>
                  </a:moveTo>
                  <a:lnTo>
                    <a:pt x="31750" y="281304"/>
                  </a:lnTo>
                  <a:lnTo>
                    <a:pt x="44450" y="281304"/>
                  </a:lnTo>
                  <a:lnTo>
                    <a:pt x="44450" y="76199"/>
                  </a:lnTo>
                  <a:lnTo>
                    <a:pt x="38100" y="76199"/>
                  </a:lnTo>
                  <a:lnTo>
                    <a:pt x="31750" y="74921"/>
                  </a:lnTo>
                  <a:close/>
                </a:path>
                <a:path w="76200" h="281304">
                  <a:moveTo>
                    <a:pt x="44450" y="38099"/>
                  </a:moveTo>
                  <a:lnTo>
                    <a:pt x="31750" y="38099"/>
                  </a:lnTo>
                  <a:lnTo>
                    <a:pt x="31750" y="74921"/>
                  </a:lnTo>
                  <a:lnTo>
                    <a:pt x="38100" y="76199"/>
                  </a:lnTo>
                  <a:lnTo>
                    <a:pt x="44450" y="74921"/>
                  </a:lnTo>
                  <a:lnTo>
                    <a:pt x="44450" y="38099"/>
                  </a:lnTo>
                  <a:close/>
                </a:path>
                <a:path w="76200" h="281304">
                  <a:moveTo>
                    <a:pt x="44450" y="74921"/>
                  </a:moveTo>
                  <a:lnTo>
                    <a:pt x="38100" y="76199"/>
                  </a:lnTo>
                  <a:lnTo>
                    <a:pt x="44450" y="76199"/>
                  </a:lnTo>
                  <a:lnTo>
                    <a:pt x="44450" y="74921"/>
                  </a:lnTo>
                  <a:close/>
                </a:path>
                <a:path w="76200" h="281304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099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099"/>
                  </a:lnTo>
                  <a:lnTo>
                    <a:pt x="76200" y="38099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281304">
                  <a:moveTo>
                    <a:pt x="76200" y="38099"/>
                  </a:moveTo>
                  <a:lnTo>
                    <a:pt x="44450" y="38099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09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5032" y="4305300"/>
              <a:ext cx="248412" cy="24841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2983992" y="3537203"/>
            <a:ext cx="962025" cy="248920"/>
            <a:chOff x="2983992" y="3537203"/>
            <a:chExt cx="962025" cy="248920"/>
          </a:xfrm>
        </p:grpSpPr>
        <p:sp>
          <p:nvSpPr>
            <p:cNvPr id="32" name="object 32"/>
            <p:cNvSpPr/>
            <p:nvPr/>
          </p:nvSpPr>
          <p:spPr>
            <a:xfrm>
              <a:off x="2983992" y="3622547"/>
              <a:ext cx="875665" cy="76200"/>
            </a:xfrm>
            <a:custGeom>
              <a:avLst/>
              <a:gdLst/>
              <a:ahLst/>
              <a:cxnLst/>
              <a:rect l="l" t="t" r="r" b="b"/>
              <a:pathLst>
                <a:path w="875664" h="76200">
                  <a:moveTo>
                    <a:pt x="837310" y="0"/>
                  </a:moveTo>
                  <a:lnTo>
                    <a:pt x="822463" y="2988"/>
                  </a:lnTo>
                  <a:lnTo>
                    <a:pt x="810355" y="11144"/>
                  </a:lnTo>
                  <a:lnTo>
                    <a:pt x="802199" y="23252"/>
                  </a:lnTo>
                  <a:lnTo>
                    <a:pt x="799210" y="38100"/>
                  </a:lnTo>
                  <a:lnTo>
                    <a:pt x="802199" y="52947"/>
                  </a:lnTo>
                  <a:lnTo>
                    <a:pt x="810355" y="65055"/>
                  </a:lnTo>
                  <a:lnTo>
                    <a:pt x="822463" y="73211"/>
                  </a:lnTo>
                  <a:lnTo>
                    <a:pt x="837310" y="76200"/>
                  </a:lnTo>
                  <a:lnTo>
                    <a:pt x="852158" y="73211"/>
                  </a:lnTo>
                  <a:lnTo>
                    <a:pt x="864266" y="65055"/>
                  </a:lnTo>
                  <a:lnTo>
                    <a:pt x="872422" y="52947"/>
                  </a:lnTo>
                  <a:lnTo>
                    <a:pt x="874132" y="44450"/>
                  </a:lnTo>
                  <a:lnTo>
                    <a:pt x="837310" y="44450"/>
                  </a:lnTo>
                  <a:lnTo>
                    <a:pt x="837310" y="31750"/>
                  </a:lnTo>
                  <a:lnTo>
                    <a:pt x="874132" y="31750"/>
                  </a:lnTo>
                  <a:lnTo>
                    <a:pt x="872422" y="23252"/>
                  </a:lnTo>
                  <a:lnTo>
                    <a:pt x="864266" y="11144"/>
                  </a:lnTo>
                  <a:lnTo>
                    <a:pt x="852158" y="2988"/>
                  </a:lnTo>
                  <a:lnTo>
                    <a:pt x="837310" y="0"/>
                  </a:lnTo>
                  <a:close/>
                </a:path>
                <a:path w="875664" h="76200">
                  <a:moveTo>
                    <a:pt x="800489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800489" y="44450"/>
                  </a:lnTo>
                  <a:lnTo>
                    <a:pt x="799210" y="38100"/>
                  </a:lnTo>
                  <a:lnTo>
                    <a:pt x="800489" y="31750"/>
                  </a:lnTo>
                  <a:close/>
                </a:path>
                <a:path w="875664" h="76200">
                  <a:moveTo>
                    <a:pt x="874132" y="31750"/>
                  </a:moveTo>
                  <a:lnTo>
                    <a:pt x="837310" y="31750"/>
                  </a:lnTo>
                  <a:lnTo>
                    <a:pt x="837310" y="44450"/>
                  </a:lnTo>
                  <a:lnTo>
                    <a:pt x="874132" y="44450"/>
                  </a:lnTo>
                  <a:lnTo>
                    <a:pt x="875410" y="38100"/>
                  </a:lnTo>
                  <a:lnTo>
                    <a:pt x="874132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7224" y="3537203"/>
              <a:ext cx="248412" cy="248412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3643884" y="2563114"/>
            <a:ext cx="1013460" cy="486409"/>
            <a:chOff x="3643884" y="2563114"/>
            <a:chExt cx="1013460" cy="486409"/>
          </a:xfrm>
        </p:grpSpPr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43884" y="2801112"/>
              <a:ext cx="248412" cy="24841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727704" y="2563114"/>
              <a:ext cx="929640" cy="400050"/>
            </a:xfrm>
            <a:custGeom>
              <a:avLst/>
              <a:gdLst/>
              <a:ahLst/>
              <a:cxnLst/>
              <a:rect l="l" t="t" r="r" b="b"/>
              <a:pathLst>
                <a:path w="929639" h="400050">
                  <a:moveTo>
                    <a:pt x="31750" y="324620"/>
                  </a:moveTo>
                  <a:lnTo>
                    <a:pt x="23252" y="326330"/>
                  </a:lnTo>
                  <a:lnTo>
                    <a:pt x="11144" y="334486"/>
                  </a:lnTo>
                  <a:lnTo>
                    <a:pt x="2988" y="346594"/>
                  </a:lnTo>
                  <a:lnTo>
                    <a:pt x="0" y="361441"/>
                  </a:lnTo>
                  <a:lnTo>
                    <a:pt x="2988" y="376289"/>
                  </a:lnTo>
                  <a:lnTo>
                    <a:pt x="11144" y="388397"/>
                  </a:lnTo>
                  <a:lnTo>
                    <a:pt x="23252" y="396553"/>
                  </a:lnTo>
                  <a:lnTo>
                    <a:pt x="38100" y="399541"/>
                  </a:lnTo>
                  <a:lnTo>
                    <a:pt x="52947" y="396553"/>
                  </a:lnTo>
                  <a:lnTo>
                    <a:pt x="65055" y="388397"/>
                  </a:lnTo>
                  <a:lnTo>
                    <a:pt x="73211" y="376289"/>
                  </a:lnTo>
                  <a:lnTo>
                    <a:pt x="76200" y="361441"/>
                  </a:lnTo>
                  <a:lnTo>
                    <a:pt x="31750" y="361441"/>
                  </a:lnTo>
                  <a:lnTo>
                    <a:pt x="31750" y="324620"/>
                  </a:lnTo>
                  <a:close/>
                </a:path>
                <a:path w="929639" h="400050">
                  <a:moveTo>
                    <a:pt x="38100" y="323341"/>
                  </a:moveTo>
                  <a:lnTo>
                    <a:pt x="31750" y="324620"/>
                  </a:lnTo>
                  <a:lnTo>
                    <a:pt x="31750" y="361441"/>
                  </a:lnTo>
                  <a:lnTo>
                    <a:pt x="44450" y="361441"/>
                  </a:lnTo>
                  <a:lnTo>
                    <a:pt x="44450" y="324620"/>
                  </a:lnTo>
                  <a:lnTo>
                    <a:pt x="38100" y="323341"/>
                  </a:lnTo>
                  <a:close/>
                </a:path>
                <a:path w="929639" h="400050">
                  <a:moveTo>
                    <a:pt x="44450" y="324620"/>
                  </a:moveTo>
                  <a:lnTo>
                    <a:pt x="44450" y="361441"/>
                  </a:lnTo>
                  <a:lnTo>
                    <a:pt x="76200" y="361441"/>
                  </a:lnTo>
                  <a:lnTo>
                    <a:pt x="73211" y="346594"/>
                  </a:lnTo>
                  <a:lnTo>
                    <a:pt x="65055" y="334486"/>
                  </a:lnTo>
                  <a:lnTo>
                    <a:pt x="52947" y="326330"/>
                  </a:lnTo>
                  <a:lnTo>
                    <a:pt x="44450" y="324620"/>
                  </a:lnTo>
                  <a:close/>
                </a:path>
                <a:path w="929639" h="400050">
                  <a:moveTo>
                    <a:pt x="929640" y="0"/>
                  </a:moveTo>
                  <a:lnTo>
                    <a:pt x="31750" y="0"/>
                  </a:lnTo>
                  <a:lnTo>
                    <a:pt x="31750" y="324620"/>
                  </a:lnTo>
                  <a:lnTo>
                    <a:pt x="38100" y="323341"/>
                  </a:lnTo>
                  <a:lnTo>
                    <a:pt x="44450" y="323341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929640" y="6350"/>
                  </a:lnTo>
                  <a:lnTo>
                    <a:pt x="929640" y="0"/>
                  </a:lnTo>
                  <a:close/>
                </a:path>
                <a:path w="929639" h="400050">
                  <a:moveTo>
                    <a:pt x="44450" y="323341"/>
                  </a:moveTo>
                  <a:lnTo>
                    <a:pt x="38100" y="323341"/>
                  </a:lnTo>
                  <a:lnTo>
                    <a:pt x="44450" y="324620"/>
                  </a:lnTo>
                  <a:lnTo>
                    <a:pt x="44450" y="323341"/>
                  </a:lnTo>
                  <a:close/>
                </a:path>
                <a:path w="929639" h="400050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929639" h="400050">
                  <a:moveTo>
                    <a:pt x="929640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929640" y="12700"/>
                  </a:lnTo>
                  <a:lnTo>
                    <a:pt x="929640" y="63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6477000" y="1993392"/>
            <a:ext cx="248920" cy="930910"/>
            <a:chOff x="6477000" y="1993392"/>
            <a:chExt cx="248920" cy="930910"/>
          </a:xfrm>
        </p:grpSpPr>
        <p:sp>
          <p:nvSpPr>
            <p:cNvPr id="38" name="object 38"/>
            <p:cNvSpPr/>
            <p:nvPr/>
          </p:nvSpPr>
          <p:spPr>
            <a:xfrm>
              <a:off x="6563868" y="2078736"/>
              <a:ext cx="76200" cy="845185"/>
            </a:xfrm>
            <a:custGeom>
              <a:avLst/>
              <a:gdLst/>
              <a:ahLst/>
              <a:cxnLst/>
              <a:rect l="l" t="t" r="r" b="b"/>
              <a:pathLst>
                <a:path w="76200" h="845185">
                  <a:moveTo>
                    <a:pt x="31750" y="74921"/>
                  </a:moveTo>
                  <a:lnTo>
                    <a:pt x="31750" y="845058"/>
                  </a:lnTo>
                  <a:lnTo>
                    <a:pt x="44450" y="845058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76200" h="845185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50" y="74921"/>
                  </a:lnTo>
                  <a:lnTo>
                    <a:pt x="44450" y="38100"/>
                  </a:lnTo>
                  <a:close/>
                </a:path>
                <a:path w="76200" h="845185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76200" h="845185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845185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7000" y="1993392"/>
              <a:ext cx="248411" cy="248412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8506968" y="3537203"/>
            <a:ext cx="1286510" cy="248920"/>
            <a:chOff x="8506968" y="3537203"/>
            <a:chExt cx="1286510" cy="248920"/>
          </a:xfrm>
        </p:grpSpPr>
        <p:sp>
          <p:nvSpPr>
            <p:cNvPr id="41" name="object 41"/>
            <p:cNvSpPr/>
            <p:nvPr/>
          </p:nvSpPr>
          <p:spPr>
            <a:xfrm>
              <a:off x="8593836" y="3622547"/>
              <a:ext cx="1199515" cy="76200"/>
            </a:xfrm>
            <a:custGeom>
              <a:avLst/>
              <a:gdLst/>
              <a:ahLst/>
              <a:cxnLst/>
              <a:rect l="l" t="t" r="r" b="b"/>
              <a:pathLst>
                <a:path w="119951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19951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199515" h="76200">
                  <a:moveTo>
                    <a:pt x="1199515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199515" y="44450"/>
                  </a:lnTo>
                  <a:lnTo>
                    <a:pt x="1199515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06968" y="3537203"/>
              <a:ext cx="248411" cy="248412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2516123" y="1946148"/>
            <a:ext cx="962025" cy="248920"/>
            <a:chOff x="2516123" y="1946148"/>
            <a:chExt cx="962025" cy="248920"/>
          </a:xfrm>
        </p:grpSpPr>
        <p:sp>
          <p:nvSpPr>
            <p:cNvPr id="44" name="object 44"/>
            <p:cNvSpPr/>
            <p:nvPr/>
          </p:nvSpPr>
          <p:spPr>
            <a:xfrm>
              <a:off x="2516123" y="2033016"/>
              <a:ext cx="875665" cy="76200"/>
            </a:xfrm>
            <a:custGeom>
              <a:avLst/>
              <a:gdLst/>
              <a:ahLst/>
              <a:cxnLst/>
              <a:rect l="l" t="t" r="r" b="b"/>
              <a:pathLst>
                <a:path w="875664" h="76200">
                  <a:moveTo>
                    <a:pt x="837311" y="0"/>
                  </a:moveTo>
                  <a:lnTo>
                    <a:pt x="822463" y="2988"/>
                  </a:lnTo>
                  <a:lnTo>
                    <a:pt x="810355" y="11144"/>
                  </a:lnTo>
                  <a:lnTo>
                    <a:pt x="802199" y="23252"/>
                  </a:lnTo>
                  <a:lnTo>
                    <a:pt x="799211" y="38100"/>
                  </a:lnTo>
                  <a:lnTo>
                    <a:pt x="802199" y="52947"/>
                  </a:lnTo>
                  <a:lnTo>
                    <a:pt x="810355" y="65055"/>
                  </a:lnTo>
                  <a:lnTo>
                    <a:pt x="822463" y="73211"/>
                  </a:lnTo>
                  <a:lnTo>
                    <a:pt x="837311" y="76200"/>
                  </a:lnTo>
                  <a:lnTo>
                    <a:pt x="852158" y="73211"/>
                  </a:lnTo>
                  <a:lnTo>
                    <a:pt x="864266" y="65055"/>
                  </a:lnTo>
                  <a:lnTo>
                    <a:pt x="872422" y="52947"/>
                  </a:lnTo>
                  <a:lnTo>
                    <a:pt x="874132" y="44450"/>
                  </a:lnTo>
                  <a:lnTo>
                    <a:pt x="837311" y="44450"/>
                  </a:lnTo>
                  <a:lnTo>
                    <a:pt x="837311" y="31750"/>
                  </a:lnTo>
                  <a:lnTo>
                    <a:pt x="874132" y="31750"/>
                  </a:lnTo>
                  <a:lnTo>
                    <a:pt x="872422" y="23252"/>
                  </a:lnTo>
                  <a:lnTo>
                    <a:pt x="864266" y="11144"/>
                  </a:lnTo>
                  <a:lnTo>
                    <a:pt x="852158" y="2988"/>
                  </a:lnTo>
                  <a:lnTo>
                    <a:pt x="837311" y="0"/>
                  </a:lnTo>
                  <a:close/>
                </a:path>
                <a:path w="875664" h="76200">
                  <a:moveTo>
                    <a:pt x="800489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800489" y="44450"/>
                  </a:lnTo>
                  <a:lnTo>
                    <a:pt x="799211" y="38100"/>
                  </a:lnTo>
                  <a:lnTo>
                    <a:pt x="800489" y="31750"/>
                  </a:lnTo>
                  <a:close/>
                </a:path>
                <a:path w="875664" h="76200">
                  <a:moveTo>
                    <a:pt x="874132" y="31750"/>
                  </a:moveTo>
                  <a:lnTo>
                    <a:pt x="837311" y="31750"/>
                  </a:lnTo>
                  <a:lnTo>
                    <a:pt x="837311" y="44450"/>
                  </a:lnTo>
                  <a:lnTo>
                    <a:pt x="874132" y="44450"/>
                  </a:lnTo>
                  <a:lnTo>
                    <a:pt x="875411" y="38100"/>
                  </a:lnTo>
                  <a:lnTo>
                    <a:pt x="874132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9355" y="1946148"/>
              <a:ext cx="248411" cy="248412"/>
            </a:xfrm>
            <a:prstGeom prst="rect">
              <a:avLst/>
            </a:prstGeom>
          </p:spPr>
        </p:pic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322580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15">
                <a:latin typeface="Lucida Sans Unicode"/>
                <a:cs typeface="Lucida Sans Unicode"/>
              </a:rPr>
              <a:t>Introducción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al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diseño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redes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58" name="object 5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832092" y="1719072"/>
            <a:ext cx="2571115" cy="428625"/>
          </a:xfrm>
          <a:prstGeom prst="rect">
            <a:avLst/>
          </a:prstGeom>
          <a:solidFill>
            <a:srgbClr val="000028"/>
          </a:solidFill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</a:pPr>
            <a:r>
              <a:rPr dirty="0" sz="900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9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9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F8AC00"/>
                </a:solidFill>
                <a:latin typeface="Arial"/>
                <a:cs typeface="Arial"/>
              </a:rPr>
              <a:t>RED</a:t>
            </a:r>
            <a:r>
              <a:rPr dirty="0" sz="9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-55" b="1">
                <a:solidFill>
                  <a:srgbClr val="F8AC00"/>
                </a:solidFill>
                <a:latin typeface="Arial"/>
                <a:cs typeface="Arial"/>
              </a:rPr>
              <a:t>–</a:t>
            </a:r>
            <a:r>
              <a:rPr dirty="0" sz="9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-15" b="1">
                <a:solidFill>
                  <a:srgbClr val="F8AC00"/>
                </a:solidFill>
                <a:latin typeface="Arial"/>
                <a:cs typeface="Arial"/>
              </a:rPr>
              <a:t>DESCRIPCIÓN</a:t>
            </a:r>
            <a:r>
              <a:rPr dirty="0" sz="9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F8AC00"/>
                </a:solidFill>
                <a:latin typeface="Arial"/>
                <a:cs typeface="Arial"/>
              </a:rPr>
              <a:t>GENERAL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92617" y="1935289"/>
            <a:ext cx="1125220" cy="2749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92075" rIns="0" bIns="0" rtlCol="0" vert="horz">
            <a:spAutoFit/>
          </a:bodyPr>
          <a:lstStyle/>
          <a:p>
            <a:pPr marL="305435">
              <a:lnSpc>
                <a:spcPct val="100000"/>
              </a:lnSpc>
              <a:spcBef>
                <a:spcPts val="725"/>
              </a:spcBef>
            </a:pPr>
            <a:r>
              <a:rPr dirty="0" sz="800" spc="15" b="1">
                <a:solidFill>
                  <a:srgbClr val="000027"/>
                </a:solidFill>
                <a:latin typeface="Arial"/>
                <a:cs typeface="Arial"/>
              </a:rPr>
              <a:t>Biblioteca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64773" y="2407729"/>
            <a:ext cx="1454785" cy="2749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54610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430"/>
              </a:spcBef>
            </a:pPr>
            <a:r>
              <a:rPr dirty="0" sz="1100" spc="15" b="1">
                <a:solidFill>
                  <a:srgbClr val="000027"/>
                </a:solidFill>
                <a:latin typeface="Arial"/>
                <a:cs typeface="Arial"/>
              </a:rPr>
              <a:t>Gráfico/Símbolos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892617" y="2714053"/>
            <a:ext cx="1125220" cy="2749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48260" rIns="0" bIns="0" rtlCol="0" vert="horz">
            <a:spAutoFit/>
          </a:bodyPr>
          <a:lstStyle/>
          <a:p>
            <a:pPr marL="177800">
              <a:lnSpc>
                <a:spcPct val="100000"/>
              </a:lnSpc>
              <a:spcBef>
                <a:spcPts val="380"/>
              </a:spcBef>
            </a:pPr>
            <a:r>
              <a:rPr dirty="0" sz="1150" spc="15" b="1">
                <a:solidFill>
                  <a:srgbClr val="000027"/>
                </a:solidFill>
                <a:latin typeface="Arial"/>
                <a:cs typeface="Arial"/>
              </a:rPr>
              <a:t>Favoritos</a:t>
            </a:r>
            <a:endParaRPr sz="11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64773" y="2878645"/>
            <a:ext cx="610235" cy="2749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</a:pPr>
            <a:r>
              <a:rPr dirty="0" sz="500" b="1">
                <a:solidFill>
                  <a:srgbClr val="000027"/>
                </a:solidFill>
                <a:latin typeface="Arial"/>
                <a:cs typeface="Arial"/>
              </a:rPr>
              <a:t>Sugerencias</a:t>
            </a:r>
            <a:endParaRPr sz="5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91237" y="2892361"/>
            <a:ext cx="1020444" cy="2749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85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dirty="0" sz="500" spc="20" b="1">
                <a:solidFill>
                  <a:srgbClr val="000027"/>
                </a:solidFill>
                <a:latin typeface="Arial"/>
                <a:cs typeface="Arial"/>
              </a:rPr>
              <a:t>barra</a:t>
            </a:r>
            <a:r>
              <a:rPr dirty="0" sz="500" spc="-2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500" spc="10" b="1">
                <a:solidFill>
                  <a:srgbClr val="000027"/>
                </a:solidFill>
                <a:latin typeface="Arial"/>
                <a:cs typeface="Arial"/>
              </a:rPr>
              <a:t>de</a:t>
            </a:r>
            <a:r>
              <a:rPr dirty="0" sz="500" spc="-2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500" spc="20" b="1">
                <a:solidFill>
                  <a:srgbClr val="000027"/>
                </a:solidFill>
                <a:latin typeface="Arial"/>
                <a:cs typeface="Arial"/>
              </a:rPr>
              <a:t>herramientas</a:t>
            </a:r>
            <a:endParaRPr sz="5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563433" y="3515677"/>
            <a:ext cx="1454785" cy="27495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730"/>
              </a:spcBef>
            </a:pPr>
            <a:r>
              <a:rPr dirty="0" sz="800" spc="10" b="1">
                <a:solidFill>
                  <a:srgbClr val="000027"/>
                </a:solidFill>
                <a:latin typeface="Arial"/>
                <a:cs typeface="Arial"/>
              </a:rPr>
              <a:t>Circuito</a:t>
            </a:r>
            <a:r>
              <a:rPr dirty="0" sz="800" spc="-2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de</a:t>
            </a:r>
            <a:r>
              <a:rPr dirty="0" sz="800" spc="-2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15" b="1">
                <a:solidFill>
                  <a:srgbClr val="000027"/>
                </a:solidFill>
                <a:latin typeface="Arial"/>
                <a:cs typeface="Arial"/>
              </a:rPr>
              <a:t>propiedades</a:t>
            </a:r>
            <a:endParaRPr sz="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768649" y="3523297"/>
            <a:ext cx="1454785" cy="2749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7366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580"/>
              </a:spcBef>
            </a:pPr>
            <a:r>
              <a:rPr dirty="0" sz="950" spc="45" b="1">
                <a:solidFill>
                  <a:srgbClr val="000027"/>
                </a:solidFill>
                <a:latin typeface="Arial"/>
                <a:cs typeface="Arial"/>
              </a:rPr>
              <a:t>ventana</a:t>
            </a:r>
            <a:r>
              <a:rPr dirty="0" sz="950" spc="-4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950" spc="25" b="1">
                <a:solidFill>
                  <a:srgbClr val="000027"/>
                </a:solidFill>
                <a:latin typeface="Arial"/>
                <a:cs typeface="Arial"/>
              </a:rPr>
              <a:t>de</a:t>
            </a:r>
            <a:r>
              <a:rPr dirty="0" sz="950" spc="-3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950" spc="10" b="1">
                <a:solidFill>
                  <a:srgbClr val="000027"/>
                </a:solidFill>
                <a:latin typeface="Arial"/>
                <a:cs typeface="Arial"/>
              </a:rPr>
              <a:t>gráficos</a:t>
            </a:r>
            <a:endParaRPr sz="9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919476" y="4690617"/>
            <a:ext cx="1656714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5" b="1">
                <a:solidFill>
                  <a:srgbClr val="000027"/>
                </a:solidFill>
                <a:latin typeface="Arial"/>
                <a:cs typeface="Arial"/>
              </a:rPr>
              <a:t>Propiedades</a:t>
            </a:r>
            <a:r>
              <a:rPr dirty="0" sz="1100" spc="-3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100" spc="30" b="1">
                <a:solidFill>
                  <a:srgbClr val="000027"/>
                </a:solidFill>
                <a:latin typeface="Arial"/>
                <a:cs typeface="Arial"/>
              </a:rPr>
              <a:t>del</a:t>
            </a:r>
            <a:r>
              <a:rPr dirty="0" sz="1100" spc="-3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100" spc="25" b="1">
                <a:solidFill>
                  <a:srgbClr val="000027"/>
                </a:solidFill>
                <a:latin typeface="Arial"/>
                <a:cs typeface="Arial"/>
              </a:rPr>
              <a:t>equipo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56005" y="1403477"/>
            <a:ext cx="11139170" cy="4908550"/>
            <a:chOff x="1056005" y="1403477"/>
            <a:chExt cx="11139170" cy="4908550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4344" y="1778482"/>
              <a:ext cx="6209538" cy="45332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3152" y="2156460"/>
              <a:ext cx="5497067" cy="38023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1647" y="2293619"/>
              <a:ext cx="5172456" cy="298399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3496055" y="2314955"/>
            <a:ext cx="6135370" cy="2788285"/>
            <a:chOff x="3496055" y="2314955"/>
            <a:chExt cx="6135370" cy="278828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7000" y="3291839"/>
              <a:ext cx="2543555" cy="180136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472173" y="3287013"/>
              <a:ext cx="2553335" cy="1811020"/>
            </a:xfrm>
            <a:custGeom>
              <a:avLst/>
              <a:gdLst/>
              <a:ahLst/>
              <a:cxnLst/>
              <a:rect l="l" t="t" r="r" b="b"/>
              <a:pathLst>
                <a:path w="2553334" h="1811020">
                  <a:moveTo>
                    <a:pt x="0" y="1810893"/>
                  </a:moveTo>
                  <a:lnTo>
                    <a:pt x="2553080" y="1810893"/>
                  </a:lnTo>
                  <a:lnTo>
                    <a:pt x="2553080" y="0"/>
                  </a:lnTo>
                  <a:lnTo>
                    <a:pt x="0" y="0"/>
                  </a:lnTo>
                  <a:lnTo>
                    <a:pt x="0" y="1810893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5655" y="2337815"/>
              <a:ext cx="2345436" cy="142646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982455" y="3270503"/>
              <a:ext cx="648970" cy="76200"/>
            </a:xfrm>
            <a:custGeom>
              <a:avLst/>
              <a:gdLst/>
              <a:ahLst/>
              <a:cxnLst/>
              <a:rect l="l" t="t" r="r" b="b"/>
              <a:pathLst>
                <a:path w="64897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64897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648970" h="76200">
                  <a:moveTo>
                    <a:pt x="648589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648589" y="44450"/>
                  </a:lnTo>
                  <a:lnTo>
                    <a:pt x="648589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97111" y="3185159"/>
              <a:ext cx="248412" cy="24688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496055" y="2401823"/>
              <a:ext cx="648970" cy="76200"/>
            </a:xfrm>
            <a:custGeom>
              <a:avLst/>
              <a:gdLst/>
              <a:ahLst/>
              <a:cxnLst/>
              <a:rect l="l" t="t" r="r" b="b"/>
              <a:pathLst>
                <a:path w="648970" h="76200">
                  <a:moveTo>
                    <a:pt x="610489" y="0"/>
                  </a:moveTo>
                  <a:lnTo>
                    <a:pt x="595641" y="2988"/>
                  </a:lnTo>
                  <a:lnTo>
                    <a:pt x="583533" y="11144"/>
                  </a:lnTo>
                  <a:lnTo>
                    <a:pt x="575377" y="23252"/>
                  </a:lnTo>
                  <a:lnTo>
                    <a:pt x="572389" y="38100"/>
                  </a:lnTo>
                  <a:lnTo>
                    <a:pt x="575377" y="52947"/>
                  </a:lnTo>
                  <a:lnTo>
                    <a:pt x="583533" y="65055"/>
                  </a:lnTo>
                  <a:lnTo>
                    <a:pt x="595641" y="73211"/>
                  </a:lnTo>
                  <a:lnTo>
                    <a:pt x="610489" y="76200"/>
                  </a:lnTo>
                  <a:lnTo>
                    <a:pt x="625282" y="73211"/>
                  </a:lnTo>
                  <a:lnTo>
                    <a:pt x="637397" y="65055"/>
                  </a:lnTo>
                  <a:lnTo>
                    <a:pt x="645582" y="52947"/>
                  </a:lnTo>
                  <a:lnTo>
                    <a:pt x="647303" y="44450"/>
                  </a:lnTo>
                  <a:lnTo>
                    <a:pt x="610489" y="44450"/>
                  </a:lnTo>
                  <a:lnTo>
                    <a:pt x="610489" y="31750"/>
                  </a:lnTo>
                  <a:lnTo>
                    <a:pt x="647303" y="31750"/>
                  </a:lnTo>
                  <a:lnTo>
                    <a:pt x="645582" y="23252"/>
                  </a:lnTo>
                  <a:lnTo>
                    <a:pt x="637397" y="11144"/>
                  </a:lnTo>
                  <a:lnTo>
                    <a:pt x="625282" y="2988"/>
                  </a:lnTo>
                  <a:lnTo>
                    <a:pt x="610489" y="0"/>
                  </a:lnTo>
                  <a:close/>
                </a:path>
                <a:path w="648970" h="76200">
                  <a:moveTo>
                    <a:pt x="57366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573667" y="44450"/>
                  </a:lnTo>
                  <a:lnTo>
                    <a:pt x="572389" y="38100"/>
                  </a:lnTo>
                  <a:lnTo>
                    <a:pt x="573667" y="31750"/>
                  </a:lnTo>
                  <a:close/>
                </a:path>
                <a:path w="648970" h="76200">
                  <a:moveTo>
                    <a:pt x="647303" y="31750"/>
                  </a:moveTo>
                  <a:lnTo>
                    <a:pt x="610489" y="31750"/>
                  </a:lnTo>
                  <a:lnTo>
                    <a:pt x="610489" y="44450"/>
                  </a:lnTo>
                  <a:lnTo>
                    <a:pt x="647303" y="44450"/>
                  </a:lnTo>
                  <a:lnTo>
                    <a:pt x="648589" y="38100"/>
                  </a:lnTo>
                  <a:lnTo>
                    <a:pt x="647303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82211" y="2314955"/>
              <a:ext cx="248412" cy="248412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322580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15">
                <a:latin typeface="Lucida Sans Unicode"/>
                <a:cs typeface="Lucida Sans Unicode"/>
              </a:rPr>
              <a:t>Introducción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al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diseño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redes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9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26616" y="1585214"/>
            <a:ext cx="2091689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55" b="1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dirty="0" sz="1700" spc="2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700" spc="25" b="1">
                <a:solidFill>
                  <a:srgbClr val="F8AC00"/>
                </a:solidFill>
                <a:latin typeface="Arial"/>
                <a:cs typeface="Arial"/>
              </a:rPr>
              <a:t>"</a:t>
            </a:r>
            <a:r>
              <a:rPr dirty="0" u="sng" sz="1700" spc="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diseño</a:t>
            </a:r>
            <a:r>
              <a:rPr dirty="0" u="sng" sz="1700" spc="-5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4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700" spc="-5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6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endParaRPr sz="1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31747" y="2396363"/>
            <a:ext cx="1889125" cy="1652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34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800" b="1">
                <a:solidFill>
                  <a:srgbClr val="F8AC00"/>
                </a:solidFill>
                <a:latin typeface="Arial"/>
                <a:cs typeface="Arial"/>
              </a:rPr>
              <a:t>Biblioteca</a:t>
            </a:r>
            <a:r>
              <a:rPr dirty="0" sz="800">
                <a:solidFill>
                  <a:srgbClr val="FFFFFF"/>
                </a:solidFill>
                <a:latin typeface="Lucida Sans Unicode"/>
                <a:cs typeface="Lucida Sans Unicode"/>
              </a:rPr>
              <a:t>(arriba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8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Lucida Sans Unicode"/>
                <a:cs typeface="Lucida Sans Unicode"/>
              </a:rPr>
              <a:t>izquierda)</a:t>
            </a:r>
            <a:endParaRPr sz="800">
              <a:latin typeface="Lucida Sans Unicode"/>
              <a:cs typeface="Lucida Sans Unicode"/>
            </a:endParaRPr>
          </a:p>
          <a:p>
            <a:pPr marL="167640">
              <a:lnSpc>
                <a:spcPct val="100000"/>
              </a:lnSpc>
              <a:spcBef>
                <a:spcPts val="720"/>
              </a:spcBef>
            </a:pPr>
            <a:r>
              <a:rPr dirty="0" sz="800" spc="-10">
                <a:solidFill>
                  <a:srgbClr val="FFFFFF"/>
                </a:solidFill>
                <a:latin typeface="Lucida Sans Unicode"/>
                <a:cs typeface="Lucida Sans Unicode"/>
              </a:rPr>
              <a:t>proporciona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15">
                <a:solidFill>
                  <a:srgbClr val="FFFFFF"/>
                </a:solidFill>
                <a:latin typeface="Lucida Sans Unicode"/>
                <a:cs typeface="Lucida Sans Unicode"/>
              </a:rPr>
              <a:t>todos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</a:t>
            </a:r>
            <a:endParaRPr sz="800">
              <a:latin typeface="Lucida Sans Unicode"/>
              <a:cs typeface="Lucida Sans Unicode"/>
            </a:endParaRPr>
          </a:p>
          <a:p>
            <a:pPr marL="83820" marR="5080" indent="20955">
              <a:lnSpc>
                <a:spcPct val="116700"/>
              </a:lnSpc>
              <a:spcBef>
                <a:spcPts val="80"/>
              </a:spcBef>
            </a:pP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necesarios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crear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un 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Lucida Sans Unicode"/>
                <a:cs typeface="Lucida Sans Unicode"/>
              </a:rPr>
              <a:t>Tú</a:t>
            </a:r>
            <a:endParaRPr sz="1200">
              <a:latin typeface="Lucida Sans Unicode"/>
              <a:cs typeface="Lucida Sans Unicode"/>
            </a:endParaRPr>
          </a:p>
          <a:p>
            <a:pPr marL="12700" marR="37465" indent="466090">
              <a:lnSpc>
                <a:spcPct val="103699"/>
              </a:lnSpc>
              <a:spcBef>
                <a:spcPts val="30"/>
              </a:spcBef>
            </a:pP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confiar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 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Favoritos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integrar</a:t>
            </a:r>
            <a:endParaRPr sz="1350">
              <a:latin typeface="Lucida Sans Unicode"/>
              <a:cs typeface="Lucida Sans Unicode"/>
            </a:endParaRPr>
          </a:p>
          <a:p>
            <a:pPr marL="554990">
              <a:lnSpc>
                <a:spcPct val="100000"/>
              </a:lnSpc>
              <a:spcBef>
                <a:spcPts val="60"/>
              </a:spcBef>
            </a:pP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símbolos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endParaRPr sz="1350">
              <a:latin typeface="Lucida Sans Unicode"/>
              <a:cs typeface="Lucida Sans Unicode"/>
            </a:endParaRPr>
          </a:p>
          <a:p>
            <a:pPr marL="474345">
              <a:lnSpc>
                <a:spcPct val="100000"/>
              </a:lnSpc>
              <a:spcBef>
                <a:spcPts val="160"/>
              </a:spcBef>
            </a:pP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737217" y="3173247"/>
            <a:ext cx="1729739" cy="15335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9200"/>
              </a:lnSpc>
              <a:spcBef>
                <a:spcPts val="120"/>
              </a:spcBef>
            </a:pP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construye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60" b="1">
                <a:solidFill>
                  <a:srgbClr val="F8AC00"/>
                </a:solidFill>
                <a:latin typeface="Arial"/>
                <a:cs typeface="Arial"/>
              </a:rPr>
              <a:t>ventana</a:t>
            </a:r>
            <a:r>
              <a:rPr dirty="0" sz="1250" spc="-6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250" spc="-5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10" b="1">
                <a:solidFill>
                  <a:srgbClr val="F8AC00"/>
                </a:solidFill>
                <a:latin typeface="Arial"/>
                <a:cs typeface="Arial"/>
              </a:rPr>
              <a:t>gráficos</a:t>
            </a:r>
            <a:r>
              <a:rPr dirty="0" sz="1250" spc="10">
                <a:solidFill>
                  <a:srgbClr val="FFFFFF"/>
                </a:solidFill>
                <a:latin typeface="Lucida Sans Unicode"/>
                <a:cs typeface="Lucida Sans Unicode"/>
              </a:rPr>
              <a:t>(a </a:t>
            </a:r>
            <a:r>
              <a:rPr dirty="0" sz="1250" spc="-3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derecha de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pantalla)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Biblioteca 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 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y/o </a:t>
            </a:r>
            <a:r>
              <a:rPr dirty="0" sz="13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Favoritos.</a:t>
            </a:r>
            <a:endParaRPr sz="1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56005" y="1403477"/>
            <a:ext cx="11139170" cy="4908550"/>
            <a:chOff x="1056005" y="1403477"/>
            <a:chExt cx="11139170" cy="4908550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9096" y="1778482"/>
              <a:ext cx="6209538" cy="45332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7904" y="2156460"/>
              <a:ext cx="5497068" cy="38023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4876" y="2293619"/>
              <a:ext cx="5172456" cy="298399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654807" y="2388107"/>
            <a:ext cx="3450590" cy="641985"/>
            <a:chOff x="2654807" y="2388107"/>
            <a:chExt cx="3450590" cy="64198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4807" y="2388107"/>
              <a:ext cx="3450336" cy="3337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1883" y="2764535"/>
              <a:ext cx="2612136" cy="265175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59579" y="3162300"/>
            <a:ext cx="2279904" cy="199339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8235" y="3156204"/>
            <a:ext cx="2247900" cy="64008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364223" y="3133344"/>
            <a:ext cx="1122680" cy="248920"/>
            <a:chOff x="6364223" y="3133344"/>
            <a:chExt cx="1122680" cy="248920"/>
          </a:xfrm>
        </p:grpSpPr>
        <p:sp>
          <p:nvSpPr>
            <p:cNvPr id="19" name="object 19"/>
            <p:cNvSpPr/>
            <p:nvPr/>
          </p:nvSpPr>
          <p:spPr>
            <a:xfrm>
              <a:off x="6449567" y="3220212"/>
              <a:ext cx="1036955" cy="76200"/>
            </a:xfrm>
            <a:custGeom>
              <a:avLst/>
              <a:gdLst/>
              <a:ahLst/>
              <a:cxnLst/>
              <a:rect l="l" t="t" r="r" b="b"/>
              <a:pathLst>
                <a:path w="103695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03695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036954" h="76200">
                  <a:moveTo>
                    <a:pt x="1036955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036955" y="44450"/>
                  </a:lnTo>
                  <a:lnTo>
                    <a:pt x="1036955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4223" y="3133344"/>
              <a:ext cx="248411" cy="248411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4233671" y="1549908"/>
            <a:ext cx="248920" cy="1123315"/>
            <a:chOff x="4233671" y="1549908"/>
            <a:chExt cx="248920" cy="1123315"/>
          </a:xfrm>
        </p:grpSpPr>
        <p:sp>
          <p:nvSpPr>
            <p:cNvPr id="22" name="object 22"/>
            <p:cNvSpPr/>
            <p:nvPr/>
          </p:nvSpPr>
          <p:spPr>
            <a:xfrm>
              <a:off x="4319015" y="1549908"/>
              <a:ext cx="76200" cy="1036955"/>
            </a:xfrm>
            <a:custGeom>
              <a:avLst/>
              <a:gdLst/>
              <a:ahLst/>
              <a:cxnLst/>
              <a:rect l="l" t="t" r="r" b="b"/>
              <a:pathLst>
                <a:path w="76200" h="1036955">
                  <a:moveTo>
                    <a:pt x="31750" y="962033"/>
                  </a:moveTo>
                  <a:lnTo>
                    <a:pt x="23252" y="963743"/>
                  </a:lnTo>
                  <a:lnTo>
                    <a:pt x="11144" y="971899"/>
                  </a:lnTo>
                  <a:lnTo>
                    <a:pt x="2988" y="984007"/>
                  </a:lnTo>
                  <a:lnTo>
                    <a:pt x="0" y="998854"/>
                  </a:lnTo>
                  <a:lnTo>
                    <a:pt x="2988" y="1013648"/>
                  </a:lnTo>
                  <a:lnTo>
                    <a:pt x="11144" y="1025763"/>
                  </a:lnTo>
                  <a:lnTo>
                    <a:pt x="23252" y="1033948"/>
                  </a:lnTo>
                  <a:lnTo>
                    <a:pt x="38100" y="1036954"/>
                  </a:lnTo>
                  <a:lnTo>
                    <a:pt x="52947" y="1033948"/>
                  </a:lnTo>
                  <a:lnTo>
                    <a:pt x="65055" y="1025763"/>
                  </a:lnTo>
                  <a:lnTo>
                    <a:pt x="73211" y="1013648"/>
                  </a:lnTo>
                  <a:lnTo>
                    <a:pt x="76200" y="998854"/>
                  </a:lnTo>
                  <a:lnTo>
                    <a:pt x="31750" y="998854"/>
                  </a:lnTo>
                  <a:lnTo>
                    <a:pt x="31750" y="962033"/>
                  </a:lnTo>
                  <a:close/>
                </a:path>
                <a:path w="76200" h="1036955">
                  <a:moveTo>
                    <a:pt x="38100" y="960754"/>
                  </a:moveTo>
                  <a:lnTo>
                    <a:pt x="31750" y="962033"/>
                  </a:lnTo>
                  <a:lnTo>
                    <a:pt x="31750" y="998854"/>
                  </a:lnTo>
                  <a:lnTo>
                    <a:pt x="44450" y="998854"/>
                  </a:lnTo>
                  <a:lnTo>
                    <a:pt x="44450" y="962033"/>
                  </a:lnTo>
                  <a:lnTo>
                    <a:pt x="38100" y="960754"/>
                  </a:lnTo>
                  <a:close/>
                </a:path>
                <a:path w="76200" h="1036955">
                  <a:moveTo>
                    <a:pt x="44450" y="962033"/>
                  </a:moveTo>
                  <a:lnTo>
                    <a:pt x="44450" y="998854"/>
                  </a:lnTo>
                  <a:lnTo>
                    <a:pt x="76200" y="998854"/>
                  </a:lnTo>
                  <a:lnTo>
                    <a:pt x="73211" y="984007"/>
                  </a:lnTo>
                  <a:lnTo>
                    <a:pt x="65055" y="971899"/>
                  </a:lnTo>
                  <a:lnTo>
                    <a:pt x="52947" y="963743"/>
                  </a:lnTo>
                  <a:lnTo>
                    <a:pt x="44450" y="962033"/>
                  </a:lnTo>
                  <a:close/>
                </a:path>
                <a:path w="76200" h="1036955">
                  <a:moveTo>
                    <a:pt x="44450" y="0"/>
                  </a:moveTo>
                  <a:lnTo>
                    <a:pt x="31750" y="0"/>
                  </a:lnTo>
                  <a:lnTo>
                    <a:pt x="31750" y="962033"/>
                  </a:lnTo>
                  <a:lnTo>
                    <a:pt x="38100" y="960754"/>
                  </a:lnTo>
                  <a:lnTo>
                    <a:pt x="44450" y="960754"/>
                  </a:lnTo>
                  <a:lnTo>
                    <a:pt x="44450" y="0"/>
                  </a:lnTo>
                  <a:close/>
                </a:path>
                <a:path w="76200" h="1036955">
                  <a:moveTo>
                    <a:pt x="44450" y="960754"/>
                  </a:moveTo>
                  <a:lnTo>
                    <a:pt x="38100" y="960754"/>
                  </a:lnTo>
                  <a:lnTo>
                    <a:pt x="44450" y="962033"/>
                  </a:lnTo>
                  <a:lnTo>
                    <a:pt x="44450" y="960754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33671" y="2424683"/>
              <a:ext cx="248412" cy="248412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322580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15">
                <a:latin typeface="Lucida Sans Unicode"/>
                <a:cs typeface="Lucida Sans Unicode"/>
              </a:rPr>
              <a:t>Introducción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al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diseño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redes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22978" y="1478153"/>
            <a:ext cx="578231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herramientas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encima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ventana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gráfica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contiene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todas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funciones</a:t>
            </a:r>
            <a:r>
              <a:rPr dirty="0" sz="1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importantes </a:t>
            </a:r>
            <a:r>
              <a:rPr dirty="0" sz="1000" spc="-3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editar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62496" y="2392426"/>
            <a:ext cx="2209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65" b="1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74214" y="2746375"/>
            <a:ext cx="2209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65" b="1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99044" y="3125343"/>
            <a:ext cx="3547745" cy="1520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1050" spc="5" b="1">
                <a:solidFill>
                  <a:srgbClr val="F8AC00"/>
                </a:solidFill>
                <a:latin typeface="Arial"/>
                <a:cs typeface="Arial"/>
              </a:rPr>
              <a:t>Sugerencias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consejos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sobre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cómo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editar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 red, y el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15" b="1">
                <a:solidFill>
                  <a:srgbClr val="F8AC00"/>
                </a:solidFill>
                <a:latin typeface="Arial"/>
                <a:cs typeface="Arial"/>
              </a:rPr>
              <a:t>Propiedades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marcados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gráficos, 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es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decir, circuitos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equipos,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 encontrar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debajo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Biblioteca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izquierda.</a:t>
            </a:r>
            <a:endParaRPr sz="1050">
              <a:latin typeface="Lucida Sans Unicode"/>
              <a:cs typeface="Lucida Sans Unicode"/>
            </a:endParaRPr>
          </a:p>
          <a:p>
            <a:pPr marL="12700" marR="45085">
              <a:lnSpc>
                <a:spcPct val="127299"/>
              </a:lnSpc>
              <a:spcBef>
                <a:spcPts val="10"/>
              </a:spcBef>
            </a:pPr>
            <a:r>
              <a:rPr dirty="0" sz="1100" spc="15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lo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tanto,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ver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fácil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rápidamente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la 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información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más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importante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del 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editando.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56005" y="1403477"/>
            <a:ext cx="11139170" cy="4908550"/>
            <a:chOff x="1056005" y="1403477"/>
            <a:chExt cx="11139170" cy="4908550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0168" y="1778482"/>
              <a:ext cx="6209538" cy="45332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8975" y="2156460"/>
              <a:ext cx="5497068" cy="38023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5947" y="2293619"/>
              <a:ext cx="5172456" cy="298399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3570732" y="2442972"/>
            <a:ext cx="6304280" cy="1472565"/>
            <a:chOff x="3570732" y="2442972"/>
            <a:chExt cx="6304280" cy="147256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2816" y="2446020"/>
              <a:ext cx="4956047" cy="146913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837676" y="2528316"/>
              <a:ext cx="1036955" cy="76200"/>
            </a:xfrm>
            <a:custGeom>
              <a:avLst/>
              <a:gdLst/>
              <a:ahLst/>
              <a:cxnLst/>
              <a:rect l="l" t="t" r="r" b="b"/>
              <a:pathLst>
                <a:path w="103695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03695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036954" h="76200">
                  <a:moveTo>
                    <a:pt x="103695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036954" y="44450"/>
                  </a:lnTo>
                  <a:lnTo>
                    <a:pt x="103695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52332" y="2442972"/>
              <a:ext cx="248412" cy="248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70732" y="2528316"/>
              <a:ext cx="722630" cy="76200"/>
            </a:xfrm>
            <a:custGeom>
              <a:avLst/>
              <a:gdLst/>
              <a:ahLst/>
              <a:cxnLst/>
              <a:rect l="l" t="t" r="r" b="b"/>
              <a:pathLst>
                <a:path w="722629" h="76200">
                  <a:moveTo>
                    <a:pt x="684402" y="0"/>
                  </a:moveTo>
                  <a:lnTo>
                    <a:pt x="669609" y="2988"/>
                  </a:lnTo>
                  <a:lnTo>
                    <a:pt x="657494" y="11144"/>
                  </a:lnTo>
                  <a:lnTo>
                    <a:pt x="649309" y="23252"/>
                  </a:lnTo>
                  <a:lnTo>
                    <a:pt x="646302" y="38100"/>
                  </a:lnTo>
                  <a:lnTo>
                    <a:pt x="649309" y="52947"/>
                  </a:lnTo>
                  <a:lnTo>
                    <a:pt x="657494" y="65055"/>
                  </a:lnTo>
                  <a:lnTo>
                    <a:pt x="669609" y="73211"/>
                  </a:lnTo>
                  <a:lnTo>
                    <a:pt x="684402" y="76200"/>
                  </a:lnTo>
                  <a:lnTo>
                    <a:pt x="699250" y="73211"/>
                  </a:lnTo>
                  <a:lnTo>
                    <a:pt x="711358" y="65055"/>
                  </a:lnTo>
                  <a:lnTo>
                    <a:pt x="719514" y="52947"/>
                  </a:lnTo>
                  <a:lnTo>
                    <a:pt x="721224" y="44450"/>
                  </a:lnTo>
                  <a:lnTo>
                    <a:pt x="684402" y="44450"/>
                  </a:lnTo>
                  <a:lnTo>
                    <a:pt x="684402" y="31750"/>
                  </a:lnTo>
                  <a:lnTo>
                    <a:pt x="721224" y="31750"/>
                  </a:lnTo>
                  <a:lnTo>
                    <a:pt x="719514" y="23252"/>
                  </a:lnTo>
                  <a:lnTo>
                    <a:pt x="711358" y="11144"/>
                  </a:lnTo>
                  <a:lnTo>
                    <a:pt x="699250" y="2988"/>
                  </a:lnTo>
                  <a:lnTo>
                    <a:pt x="684402" y="0"/>
                  </a:lnTo>
                  <a:close/>
                </a:path>
                <a:path w="722629" h="76200">
                  <a:moveTo>
                    <a:pt x="647588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647588" y="44450"/>
                  </a:lnTo>
                  <a:lnTo>
                    <a:pt x="646302" y="38100"/>
                  </a:lnTo>
                  <a:lnTo>
                    <a:pt x="647588" y="31750"/>
                  </a:lnTo>
                  <a:close/>
                </a:path>
                <a:path w="722629" h="76200">
                  <a:moveTo>
                    <a:pt x="721224" y="31750"/>
                  </a:moveTo>
                  <a:lnTo>
                    <a:pt x="684402" y="31750"/>
                  </a:lnTo>
                  <a:lnTo>
                    <a:pt x="684402" y="44450"/>
                  </a:lnTo>
                  <a:lnTo>
                    <a:pt x="721224" y="44450"/>
                  </a:lnTo>
                  <a:lnTo>
                    <a:pt x="722502" y="38100"/>
                  </a:lnTo>
                  <a:lnTo>
                    <a:pt x="72122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31564" y="2442972"/>
              <a:ext cx="246887" cy="248412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322580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15">
                <a:latin typeface="Lucida Sans Unicode"/>
                <a:cs typeface="Lucida Sans Unicode"/>
              </a:rPr>
              <a:t>Introducción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al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diseño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redes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78407" y="2459990"/>
            <a:ext cx="2043430" cy="108521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40"/>
              </a:spcBef>
            </a:pPr>
            <a:r>
              <a:rPr dirty="0" sz="1350" spc="5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350" spc="1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10">
                <a:solidFill>
                  <a:srgbClr val="F8AC00"/>
                </a:solidFill>
                <a:latin typeface="Lucida Sans Unicode"/>
                <a:cs typeface="Lucida Sans Unicode"/>
              </a:rPr>
              <a:t>"</a:t>
            </a:r>
            <a:r>
              <a:rPr dirty="0" u="sng" sz="1350" spc="1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Diseño </a:t>
            </a:r>
            <a:r>
              <a:rPr dirty="0" u="sng" sz="1350" spc="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 </a:t>
            </a:r>
            <a:r>
              <a:rPr dirty="0" u="sng" sz="1350" spc="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r>
              <a:rPr dirty="0" sz="1350" spc="5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45">
                <a:solidFill>
                  <a:srgbClr val="F8AC00"/>
                </a:solidFill>
                <a:latin typeface="Lucida Sans Unicode"/>
                <a:cs typeface="Lucida Sans Unicode"/>
              </a:rPr>
              <a:t>" </a:t>
            </a:r>
            <a:r>
              <a:rPr dirty="0" sz="1350" spc="50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paso,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construye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red 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paso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paso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ayuda 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de elementos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del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5" b="1">
                <a:solidFill>
                  <a:srgbClr val="F8AC00"/>
                </a:solidFill>
                <a:latin typeface="Arial"/>
                <a:cs typeface="Arial"/>
              </a:rPr>
              <a:t>Biblioteca</a:t>
            </a:r>
            <a:r>
              <a:rPr dirty="0" sz="1350" spc="15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3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esto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significa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042906" y="2442527"/>
            <a:ext cx="1654810" cy="857885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30"/>
              </a:spcBef>
            </a:pP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 guardados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como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5" b="1">
                <a:solidFill>
                  <a:srgbClr val="F8AC00"/>
                </a:solidFill>
                <a:latin typeface="Arial"/>
                <a:cs typeface="Arial"/>
              </a:rPr>
              <a:t>Favoritos</a:t>
            </a:r>
            <a:r>
              <a:rPr dirty="0" sz="1000" spc="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30">
                <a:solidFill>
                  <a:srgbClr val="FFFFFF"/>
                </a:solidFill>
                <a:latin typeface="Lucida Sans Unicode"/>
                <a:cs typeface="Lucida Sans Unicode"/>
              </a:rPr>
              <a:t>utilizarse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construir 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78407" y="3638803"/>
            <a:ext cx="1640839" cy="106616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89230" indent="-177165">
              <a:lnSpc>
                <a:spcPct val="100000"/>
              </a:lnSpc>
              <a:spcBef>
                <a:spcPts val="470"/>
              </a:spcBef>
              <a:buClr>
                <a:srgbClr val="F8AC00"/>
              </a:buClr>
              <a:buSzPct val="200000"/>
              <a:buChar char="•"/>
              <a:tabLst>
                <a:tab pos="189865" algn="l"/>
              </a:tabLst>
            </a:pP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</a:rPr>
              <a:t>alimentaciones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7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10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endParaRPr sz="700">
              <a:latin typeface="Lucida Sans Unicode"/>
              <a:cs typeface="Lucida Sans Unicode"/>
            </a:endParaRPr>
          </a:p>
          <a:p>
            <a:pPr marL="189230" indent="-177165">
              <a:lnSpc>
                <a:spcPct val="100000"/>
              </a:lnSpc>
              <a:spcBef>
                <a:spcPts val="1290"/>
              </a:spcBef>
              <a:buClr>
                <a:srgbClr val="F8AC00"/>
              </a:buClr>
              <a:buSzPct val="164705"/>
              <a:buChar char="•"/>
              <a:tabLst>
                <a:tab pos="189865" algn="l"/>
              </a:tabLst>
            </a:pP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Acoplamientos</a:t>
            </a:r>
            <a:endParaRPr sz="850">
              <a:latin typeface="Lucida Sans Unicode"/>
              <a:cs typeface="Lucida Sans Unicode"/>
            </a:endParaRPr>
          </a:p>
          <a:p>
            <a:pPr marL="189230" indent="-177165">
              <a:lnSpc>
                <a:spcPct val="100000"/>
              </a:lnSpc>
              <a:spcBef>
                <a:spcPts val="1110"/>
              </a:spcBef>
              <a:buClr>
                <a:srgbClr val="F8AC00"/>
              </a:buClr>
              <a:buSzPct val="140000"/>
              <a:buChar char="•"/>
              <a:tabLst>
                <a:tab pos="189865" algn="l"/>
              </a:tabLst>
            </a:pP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Tableros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distribucion</a:t>
            </a:r>
            <a:endParaRPr sz="1000">
              <a:latin typeface="Lucida Sans Unicode"/>
              <a:cs typeface="Lucida Sans Unicode"/>
            </a:endParaRPr>
          </a:p>
          <a:p>
            <a:pPr marL="189230" indent="-177165">
              <a:lnSpc>
                <a:spcPct val="100000"/>
              </a:lnSpc>
              <a:spcBef>
                <a:spcPts val="880"/>
              </a:spcBef>
              <a:buClr>
                <a:srgbClr val="F8AC00"/>
              </a:buClr>
              <a:buSzPct val="116666"/>
              <a:buChar char="•"/>
              <a:tabLst>
                <a:tab pos="189865" algn="l"/>
              </a:tabLst>
            </a:pP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circuitos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finales.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56005" y="1403477"/>
            <a:ext cx="11139170" cy="4908550"/>
            <a:chOff x="1056005" y="1403477"/>
            <a:chExt cx="11139170" cy="4908550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0168" y="1778482"/>
              <a:ext cx="6209538" cy="45332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8975" y="2156460"/>
              <a:ext cx="5497068" cy="38023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5947" y="2293619"/>
              <a:ext cx="5172456" cy="298399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1079" y="3744467"/>
            <a:ext cx="3838955" cy="105308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61203" y="2424683"/>
            <a:ext cx="3599688" cy="34137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05044" y="2817876"/>
            <a:ext cx="3601211" cy="36576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467355" y="2412492"/>
            <a:ext cx="2463165" cy="248920"/>
            <a:chOff x="2467355" y="2412492"/>
            <a:chExt cx="2463165" cy="248920"/>
          </a:xfrm>
        </p:grpSpPr>
        <p:sp>
          <p:nvSpPr>
            <p:cNvPr id="17" name="object 17"/>
            <p:cNvSpPr/>
            <p:nvPr/>
          </p:nvSpPr>
          <p:spPr>
            <a:xfrm>
              <a:off x="2467355" y="2497836"/>
              <a:ext cx="2377440" cy="76200"/>
            </a:xfrm>
            <a:custGeom>
              <a:avLst/>
              <a:gdLst/>
              <a:ahLst/>
              <a:cxnLst/>
              <a:rect l="l" t="t" r="r" b="b"/>
              <a:pathLst>
                <a:path w="2377440" h="76200">
                  <a:moveTo>
                    <a:pt x="2338959" y="0"/>
                  </a:moveTo>
                  <a:lnTo>
                    <a:pt x="2324111" y="2988"/>
                  </a:lnTo>
                  <a:lnTo>
                    <a:pt x="2312003" y="11144"/>
                  </a:lnTo>
                  <a:lnTo>
                    <a:pt x="2303847" y="23252"/>
                  </a:lnTo>
                  <a:lnTo>
                    <a:pt x="2300859" y="38100"/>
                  </a:lnTo>
                  <a:lnTo>
                    <a:pt x="2303847" y="52947"/>
                  </a:lnTo>
                  <a:lnTo>
                    <a:pt x="2312003" y="65055"/>
                  </a:lnTo>
                  <a:lnTo>
                    <a:pt x="2324111" y="73211"/>
                  </a:lnTo>
                  <a:lnTo>
                    <a:pt x="2338959" y="76200"/>
                  </a:lnTo>
                  <a:lnTo>
                    <a:pt x="2353806" y="73211"/>
                  </a:lnTo>
                  <a:lnTo>
                    <a:pt x="2365914" y="65055"/>
                  </a:lnTo>
                  <a:lnTo>
                    <a:pt x="2374070" y="52947"/>
                  </a:lnTo>
                  <a:lnTo>
                    <a:pt x="2375780" y="44450"/>
                  </a:lnTo>
                  <a:lnTo>
                    <a:pt x="2338959" y="44450"/>
                  </a:lnTo>
                  <a:lnTo>
                    <a:pt x="2338959" y="31750"/>
                  </a:lnTo>
                  <a:lnTo>
                    <a:pt x="2375780" y="31750"/>
                  </a:lnTo>
                  <a:lnTo>
                    <a:pt x="2374070" y="23252"/>
                  </a:lnTo>
                  <a:lnTo>
                    <a:pt x="2365914" y="11144"/>
                  </a:lnTo>
                  <a:lnTo>
                    <a:pt x="2353806" y="2988"/>
                  </a:lnTo>
                  <a:lnTo>
                    <a:pt x="2338959" y="0"/>
                  </a:lnTo>
                  <a:close/>
                </a:path>
                <a:path w="2377440" h="76200">
                  <a:moveTo>
                    <a:pt x="2302137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302137" y="44450"/>
                  </a:lnTo>
                  <a:lnTo>
                    <a:pt x="2300859" y="38100"/>
                  </a:lnTo>
                  <a:lnTo>
                    <a:pt x="2302137" y="31750"/>
                  </a:lnTo>
                  <a:close/>
                </a:path>
                <a:path w="2377440" h="76200">
                  <a:moveTo>
                    <a:pt x="2375780" y="31750"/>
                  </a:moveTo>
                  <a:lnTo>
                    <a:pt x="2338959" y="31750"/>
                  </a:lnTo>
                  <a:lnTo>
                    <a:pt x="2338959" y="44450"/>
                  </a:lnTo>
                  <a:lnTo>
                    <a:pt x="2375780" y="44450"/>
                  </a:lnTo>
                  <a:lnTo>
                    <a:pt x="2377059" y="38100"/>
                  </a:lnTo>
                  <a:lnTo>
                    <a:pt x="2375780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81727" y="2412492"/>
              <a:ext cx="248412" cy="248412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8456676" y="3829811"/>
            <a:ext cx="1122680" cy="248920"/>
            <a:chOff x="8456676" y="3829811"/>
            <a:chExt cx="1122680" cy="248920"/>
          </a:xfrm>
        </p:grpSpPr>
        <p:sp>
          <p:nvSpPr>
            <p:cNvPr id="20" name="object 20"/>
            <p:cNvSpPr/>
            <p:nvPr/>
          </p:nvSpPr>
          <p:spPr>
            <a:xfrm>
              <a:off x="8542020" y="3916679"/>
              <a:ext cx="1036955" cy="76200"/>
            </a:xfrm>
            <a:custGeom>
              <a:avLst/>
              <a:gdLst/>
              <a:ahLst/>
              <a:cxnLst/>
              <a:rect l="l" t="t" r="r" b="b"/>
              <a:pathLst>
                <a:path w="103695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03695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036954" h="76200">
                  <a:moveTo>
                    <a:pt x="103695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036954" y="44450"/>
                  </a:lnTo>
                  <a:lnTo>
                    <a:pt x="103695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6676" y="3829811"/>
              <a:ext cx="248412" cy="248412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322580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30" b="1">
                <a:solidFill>
                  <a:srgbClr val="FFFFFF"/>
                </a:solidFill>
                <a:latin typeface="Arial"/>
                <a:cs typeface="Arial"/>
              </a:rPr>
              <a:t>Empezando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15">
                <a:latin typeface="Lucida Sans Unicode"/>
                <a:cs typeface="Lucida Sans Unicode"/>
              </a:rPr>
              <a:t>Introducción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al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diseño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redes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9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15567" y="2507615"/>
            <a:ext cx="816610" cy="109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25" b="1">
                <a:solidFill>
                  <a:srgbClr val="F8AC00"/>
                </a:solidFill>
                <a:latin typeface="Arial"/>
                <a:cs typeface="Arial"/>
              </a:rPr>
              <a:t>barra</a:t>
            </a:r>
            <a:r>
              <a:rPr dirty="0" sz="550" spc="-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550" spc="1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550" spc="-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550" spc="25" b="1">
                <a:solidFill>
                  <a:srgbClr val="F8AC00"/>
                </a:solidFill>
                <a:latin typeface="Arial"/>
                <a:cs typeface="Arial"/>
              </a:rPr>
              <a:t>herramientas</a:t>
            </a:r>
            <a:endParaRPr sz="5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96070" y="2431160"/>
            <a:ext cx="2209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65" b="1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15567" y="2684145"/>
            <a:ext cx="1923414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Varias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opciones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edición 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de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red,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2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llamar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20488" y="2785364"/>
            <a:ext cx="2209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65" b="1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84842" y="3779266"/>
            <a:ext cx="2133600" cy="1307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9690">
              <a:lnSpc>
                <a:spcPct val="125400"/>
              </a:lnSpc>
              <a:spcBef>
                <a:spcPts val="125"/>
              </a:spcBef>
            </a:pP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También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posible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agregar  </a:t>
            </a:r>
            <a:r>
              <a:rPr dirty="0" sz="1100" spc="35" b="1">
                <a:solidFill>
                  <a:srgbClr val="F8AC00"/>
                </a:solidFill>
                <a:latin typeface="Arial"/>
                <a:cs typeface="Arial"/>
              </a:rPr>
              <a:t>elementos  </a:t>
            </a:r>
            <a:r>
              <a:rPr dirty="0" sz="1100" spc="15" b="1">
                <a:solidFill>
                  <a:srgbClr val="F8AC00"/>
                </a:solidFill>
                <a:latin typeface="Arial"/>
                <a:cs typeface="Arial"/>
              </a:rPr>
              <a:t>gráficos, </a:t>
            </a:r>
            <a:r>
              <a:rPr dirty="0" sz="1100" spc="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5" b="1">
                <a:solidFill>
                  <a:srgbClr val="F8AC00"/>
                </a:solidFill>
                <a:latin typeface="Arial"/>
                <a:cs typeface="Arial"/>
              </a:rPr>
              <a:t>símbolos</a:t>
            </a:r>
            <a:r>
              <a:rPr dirty="0" sz="11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10" b="1">
                <a:solidFill>
                  <a:srgbClr val="F8AC00"/>
                </a:solidFill>
                <a:latin typeface="Arial"/>
                <a:cs typeface="Arial"/>
              </a:rPr>
              <a:t>y</a:t>
            </a:r>
            <a:r>
              <a:rPr dirty="0" sz="11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5" b="1">
                <a:solidFill>
                  <a:srgbClr val="F8AC00"/>
                </a:solidFill>
                <a:latin typeface="Arial"/>
                <a:cs typeface="Arial"/>
              </a:rPr>
              <a:t>anotaciones</a:t>
            </a:r>
            <a:r>
              <a:rPr dirty="0" sz="11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endParaRPr sz="1150">
              <a:latin typeface="Lucida Sans Unicode"/>
              <a:cs typeface="Lucida Sans Unicode"/>
            </a:endParaRPr>
          </a:p>
          <a:p>
            <a:pPr algn="just" marL="12700" marR="5080">
              <a:lnSpc>
                <a:spcPct val="121800"/>
              </a:lnSpc>
            </a:pP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estructurar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150" spc="-3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agregar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leyendas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etiquetas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adecuadas.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15567" y="3465576"/>
            <a:ext cx="1913255" cy="181927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25"/>
              </a:spcBef>
              <a:buClr>
                <a:srgbClr val="F8AC00"/>
              </a:buClr>
              <a:buSzPct val="233333"/>
              <a:buChar char="•"/>
              <a:tabLst>
                <a:tab pos="299085" algn="l"/>
                <a:tab pos="299720" algn="l"/>
              </a:tabLst>
            </a:pPr>
            <a:r>
              <a:rPr dirty="0" sz="600" spc="-15">
                <a:solidFill>
                  <a:srgbClr val="FFFFFF"/>
                </a:solidFill>
                <a:latin typeface="Lucida Sans Unicode"/>
                <a:cs typeface="Lucida Sans Unicode"/>
              </a:rPr>
              <a:t>utilizando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Lucida Sans Unicode"/>
                <a:cs typeface="Lucida Sans Unicode"/>
              </a:rPr>
              <a:t>herramientas,</a:t>
            </a:r>
            <a:endParaRPr sz="6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815"/>
              </a:spcBef>
              <a:buClr>
                <a:srgbClr val="F8AC00"/>
              </a:buClr>
              <a:buSzPct val="103703"/>
              <a:buChar char="•"/>
              <a:tabLst>
                <a:tab pos="299085" algn="l"/>
                <a:tab pos="299720" algn="l"/>
              </a:tabLst>
            </a:pP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menú,</a:t>
            </a:r>
            <a:endParaRPr sz="1350">
              <a:latin typeface="Lucida Sans Unicode"/>
              <a:cs typeface="Lucida Sans Unicode"/>
            </a:endParaRPr>
          </a:p>
          <a:p>
            <a:pPr marL="299085" marR="188595" indent="-287020">
              <a:lnSpc>
                <a:spcPct val="103699"/>
              </a:lnSpc>
              <a:spcBef>
                <a:spcPts val="600"/>
              </a:spcBef>
              <a:buClr>
                <a:srgbClr val="F8AC00"/>
              </a:buClr>
              <a:buSzPct val="103703"/>
              <a:buChar char="•"/>
              <a:tabLst>
                <a:tab pos="299085" algn="l"/>
                <a:tab pos="299720" algn="l"/>
              </a:tabLst>
            </a:pP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veces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menú 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contextual</a:t>
            </a:r>
            <a:endParaRPr sz="1350">
              <a:latin typeface="Lucida Sans Unicode"/>
              <a:cs typeface="Lucida Sans Unicode"/>
            </a:endParaRPr>
          </a:p>
          <a:p>
            <a:pPr marL="299085" marR="5080">
              <a:lnSpc>
                <a:spcPts val="1680"/>
              </a:lnSpc>
              <a:spcBef>
                <a:spcPts val="65"/>
              </a:spcBef>
            </a:pPr>
            <a:r>
              <a:rPr dirty="0" sz="1050" spc="-35">
                <a:solidFill>
                  <a:srgbClr val="FFFFFF"/>
                </a:solidFill>
                <a:latin typeface="Lucida Sans Unicode"/>
                <a:cs typeface="Lucida Sans Unicode"/>
              </a:rPr>
              <a:t>(clic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botón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derecho 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del mouse) también,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ayudará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crear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editar</a:t>
            </a:r>
            <a:endParaRPr sz="1050">
              <a:latin typeface="Lucida Sans Unicode"/>
              <a:cs typeface="Lucida Sans Unicode"/>
            </a:endParaRPr>
          </a:p>
          <a:p>
            <a:pPr marL="299085">
              <a:lnSpc>
                <a:spcPct val="100000"/>
              </a:lnSpc>
              <a:spcBef>
                <a:spcPts val="195"/>
              </a:spcBef>
            </a:pP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1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5188" y="1801367"/>
            <a:ext cx="83819" cy="25298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304586" y="1624583"/>
            <a:ext cx="721360" cy="721360"/>
            <a:chOff x="1304586" y="1624583"/>
            <a:chExt cx="721360" cy="721360"/>
          </a:xfrm>
        </p:grpSpPr>
        <p:sp>
          <p:nvSpPr>
            <p:cNvPr id="11" name="object 11"/>
            <p:cNvSpPr/>
            <p:nvPr/>
          </p:nvSpPr>
          <p:spPr>
            <a:xfrm>
              <a:off x="1580388" y="1914143"/>
              <a:ext cx="169545" cy="280670"/>
            </a:xfrm>
            <a:custGeom>
              <a:avLst/>
              <a:gdLst/>
              <a:ahLst/>
              <a:cxnLst/>
              <a:rect l="l" t="t" r="r" b="b"/>
              <a:pathLst>
                <a:path w="169544" h="280669">
                  <a:moveTo>
                    <a:pt x="134619" y="0"/>
                  </a:moveTo>
                  <a:lnTo>
                    <a:pt x="6350" y="0"/>
                  </a:lnTo>
                  <a:lnTo>
                    <a:pt x="0" y="6350"/>
                  </a:lnTo>
                  <a:lnTo>
                    <a:pt x="0" y="77850"/>
                  </a:lnTo>
                  <a:lnTo>
                    <a:pt x="6350" y="84073"/>
                  </a:lnTo>
                  <a:lnTo>
                    <a:pt x="28193" y="84073"/>
                  </a:lnTo>
                  <a:lnTo>
                    <a:pt x="28193" y="196341"/>
                  </a:lnTo>
                  <a:lnTo>
                    <a:pt x="6350" y="196341"/>
                  </a:lnTo>
                  <a:lnTo>
                    <a:pt x="0" y="202564"/>
                  </a:lnTo>
                  <a:lnTo>
                    <a:pt x="0" y="274065"/>
                  </a:lnTo>
                  <a:lnTo>
                    <a:pt x="6350" y="280415"/>
                  </a:lnTo>
                  <a:lnTo>
                    <a:pt x="162813" y="280415"/>
                  </a:lnTo>
                  <a:lnTo>
                    <a:pt x="169163" y="274065"/>
                  </a:lnTo>
                  <a:lnTo>
                    <a:pt x="169163" y="252348"/>
                  </a:lnTo>
                  <a:lnTo>
                    <a:pt x="28193" y="252348"/>
                  </a:lnTo>
                  <a:lnTo>
                    <a:pt x="28193" y="224281"/>
                  </a:lnTo>
                  <a:lnTo>
                    <a:pt x="50037" y="224281"/>
                  </a:lnTo>
                  <a:lnTo>
                    <a:pt x="56387" y="218058"/>
                  </a:lnTo>
                  <a:lnTo>
                    <a:pt x="56387" y="62356"/>
                  </a:lnTo>
                  <a:lnTo>
                    <a:pt x="50037" y="56133"/>
                  </a:lnTo>
                  <a:lnTo>
                    <a:pt x="28193" y="56133"/>
                  </a:lnTo>
                  <a:lnTo>
                    <a:pt x="28193" y="28066"/>
                  </a:lnTo>
                  <a:lnTo>
                    <a:pt x="140969" y="28066"/>
                  </a:lnTo>
                  <a:lnTo>
                    <a:pt x="140969" y="6350"/>
                  </a:lnTo>
                  <a:lnTo>
                    <a:pt x="134619" y="0"/>
                  </a:lnTo>
                  <a:close/>
                </a:path>
                <a:path w="169544" h="280669">
                  <a:moveTo>
                    <a:pt x="140969" y="28066"/>
                  </a:moveTo>
                  <a:lnTo>
                    <a:pt x="112775" y="28066"/>
                  </a:lnTo>
                  <a:lnTo>
                    <a:pt x="112775" y="218058"/>
                  </a:lnTo>
                  <a:lnTo>
                    <a:pt x="119125" y="224281"/>
                  </a:lnTo>
                  <a:lnTo>
                    <a:pt x="140969" y="224281"/>
                  </a:lnTo>
                  <a:lnTo>
                    <a:pt x="140969" y="252348"/>
                  </a:lnTo>
                  <a:lnTo>
                    <a:pt x="169163" y="252348"/>
                  </a:lnTo>
                  <a:lnTo>
                    <a:pt x="169163" y="202564"/>
                  </a:lnTo>
                  <a:lnTo>
                    <a:pt x="162813" y="196341"/>
                  </a:lnTo>
                  <a:lnTo>
                    <a:pt x="140969" y="196341"/>
                  </a:lnTo>
                  <a:lnTo>
                    <a:pt x="140969" y="28066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344" y="1773935"/>
              <a:ext cx="112775" cy="1127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04586" y="1624583"/>
              <a:ext cx="721360" cy="721360"/>
            </a:xfrm>
            <a:custGeom>
              <a:avLst/>
              <a:gdLst/>
              <a:ahLst/>
              <a:cxnLst/>
              <a:rect l="l" t="t" r="r" b="b"/>
              <a:pathLst>
                <a:path w="721360" h="721360">
                  <a:moveTo>
                    <a:pt x="360891" y="0"/>
                  </a:moveTo>
                  <a:lnTo>
                    <a:pt x="313037" y="3375"/>
                  </a:lnTo>
                  <a:lnTo>
                    <a:pt x="266820" y="13184"/>
                  </a:lnTo>
                  <a:lnTo>
                    <a:pt x="222840" y="28894"/>
                  </a:lnTo>
                  <a:lnTo>
                    <a:pt x="181389" y="50103"/>
                  </a:lnTo>
                  <a:lnTo>
                    <a:pt x="143018" y="76312"/>
                  </a:lnTo>
                  <a:lnTo>
                    <a:pt x="108209" y="107045"/>
                  </a:lnTo>
                  <a:lnTo>
                    <a:pt x="77440" y="141828"/>
                  </a:lnTo>
                  <a:lnTo>
                    <a:pt x="51190" y="180189"/>
                  </a:lnTo>
                  <a:lnTo>
                    <a:pt x="29939" y="221652"/>
                  </a:lnTo>
                  <a:lnTo>
                    <a:pt x="14167" y="265744"/>
                  </a:lnTo>
                  <a:lnTo>
                    <a:pt x="4346" y="312071"/>
                  </a:lnTo>
                  <a:lnTo>
                    <a:pt x="973" y="359917"/>
                  </a:lnTo>
                  <a:lnTo>
                    <a:pt x="4450" y="410186"/>
                  </a:lnTo>
                  <a:lnTo>
                    <a:pt x="14499" y="460025"/>
                  </a:lnTo>
                  <a:lnTo>
                    <a:pt x="30549" y="507436"/>
                  </a:lnTo>
                  <a:lnTo>
                    <a:pt x="52027" y="550417"/>
                  </a:lnTo>
                  <a:lnTo>
                    <a:pt x="21" y="706310"/>
                  </a:lnTo>
                  <a:lnTo>
                    <a:pt x="0" y="706669"/>
                  </a:lnTo>
                  <a:lnTo>
                    <a:pt x="1354" y="712088"/>
                  </a:lnTo>
                  <a:lnTo>
                    <a:pt x="5291" y="715517"/>
                  </a:lnTo>
                  <a:lnTo>
                    <a:pt x="8720" y="719454"/>
                  </a:lnTo>
                  <a:lnTo>
                    <a:pt x="14308" y="720851"/>
                  </a:lnTo>
                  <a:lnTo>
                    <a:pt x="125851" y="683640"/>
                  </a:lnTo>
                  <a:lnTo>
                    <a:pt x="37168" y="683640"/>
                  </a:lnTo>
                  <a:lnTo>
                    <a:pt x="80856" y="552830"/>
                  </a:lnTo>
                  <a:lnTo>
                    <a:pt x="82253" y="549020"/>
                  </a:lnTo>
                  <a:lnTo>
                    <a:pt x="81491" y="544449"/>
                  </a:lnTo>
                  <a:lnTo>
                    <a:pt x="79332" y="540892"/>
                  </a:lnTo>
                  <a:lnTo>
                    <a:pt x="58153" y="500667"/>
                  </a:lnTo>
                  <a:lnTo>
                    <a:pt x="42391" y="455691"/>
                  </a:lnTo>
                  <a:lnTo>
                    <a:pt x="32586" y="408205"/>
                  </a:lnTo>
                  <a:lnTo>
                    <a:pt x="32541" y="407818"/>
                  </a:lnTo>
                  <a:lnTo>
                    <a:pt x="29167" y="359917"/>
                  </a:lnTo>
                  <a:lnTo>
                    <a:pt x="32837" y="311627"/>
                  </a:lnTo>
                  <a:lnTo>
                    <a:pt x="43476" y="265286"/>
                  </a:lnTo>
                  <a:lnTo>
                    <a:pt x="60526" y="221453"/>
                  </a:lnTo>
                  <a:lnTo>
                    <a:pt x="83430" y="180687"/>
                  </a:lnTo>
                  <a:lnTo>
                    <a:pt x="111632" y="143545"/>
                  </a:lnTo>
                  <a:lnTo>
                    <a:pt x="144574" y="110585"/>
                  </a:lnTo>
                  <a:lnTo>
                    <a:pt x="181699" y="82367"/>
                  </a:lnTo>
                  <a:lnTo>
                    <a:pt x="222450" y="59448"/>
                  </a:lnTo>
                  <a:lnTo>
                    <a:pt x="266271" y="42386"/>
                  </a:lnTo>
                  <a:lnTo>
                    <a:pt x="312604" y="31739"/>
                  </a:lnTo>
                  <a:lnTo>
                    <a:pt x="360891" y="28066"/>
                  </a:lnTo>
                  <a:lnTo>
                    <a:pt x="496692" y="28066"/>
                  </a:lnTo>
                  <a:lnTo>
                    <a:pt x="455065" y="13184"/>
                  </a:lnTo>
                  <a:lnTo>
                    <a:pt x="408818" y="3375"/>
                  </a:lnTo>
                  <a:lnTo>
                    <a:pt x="360891" y="0"/>
                  </a:lnTo>
                  <a:close/>
                </a:path>
                <a:path w="721360" h="721360">
                  <a:moveTo>
                    <a:pt x="237621" y="668781"/>
                  </a:moveTo>
                  <a:lnTo>
                    <a:pt x="170391" y="668781"/>
                  </a:lnTo>
                  <a:lnTo>
                    <a:pt x="213373" y="690260"/>
                  </a:lnTo>
                  <a:lnTo>
                    <a:pt x="260784" y="706310"/>
                  </a:lnTo>
                  <a:lnTo>
                    <a:pt x="310623" y="716359"/>
                  </a:lnTo>
                  <a:lnTo>
                    <a:pt x="360891" y="719836"/>
                  </a:lnTo>
                  <a:lnTo>
                    <a:pt x="408738" y="716465"/>
                  </a:lnTo>
                  <a:lnTo>
                    <a:pt x="454933" y="706669"/>
                  </a:lnTo>
                  <a:lnTo>
                    <a:pt x="496986" y="691641"/>
                  </a:lnTo>
                  <a:lnTo>
                    <a:pt x="360891" y="691641"/>
                  </a:lnTo>
                  <a:lnTo>
                    <a:pt x="312737" y="688250"/>
                  </a:lnTo>
                  <a:lnTo>
                    <a:pt x="265118" y="678418"/>
                  </a:lnTo>
                  <a:lnTo>
                    <a:pt x="237621" y="668781"/>
                  </a:lnTo>
                  <a:close/>
                </a:path>
                <a:path w="721360" h="721360">
                  <a:moveTo>
                    <a:pt x="496692" y="28066"/>
                  </a:moveTo>
                  <a:lnTo>
                    <a:pt x="360891" y="28066"/>
                  </a:lnTo>
                  <a:lnTo>
                    <a:pt x="409182" y="31739"/>
                  </a:lnTo>
                  <a:lnTo>
                    <a:pt x="455523" y="42386"/>
                  </a:lnTo>
                  <a:lnTo>
                    <a:pt x="499356" y="59448"/>
                  </a:lnTo>
                  <a:lnTo>
                    <a:pt x="540122" y="82367"/>
                  </a:lnTo>
                  <a:lnTo>
                    <a:pt x="577264" y="110585"/>
                  </a:lnTo>
                  <a:lnTo>
                    <a:pt x="610223" y="143545"/>
                  </a:lnTo>
                  <a:lnTo>
                    <a:pt x="638442" y="180687"/>
                  </a:lnTo>
                  <a:lnTo>
                    <a:pt x="661361" y="221453"/>
                  </a:lnTo>
                  <a:lnTo>
                    <a:pt x="678423" y="265286"/>
                  </a:lnTo>
                  <a:lnTo>
                    <a:pt x="689070" y="311627"/>
                  </a:lnTo>
                  <a:lnTo>
                    <a:pt x="692742" y="359917"/>
                  </a:lnTo>
                  <a:lnTo>
                    <a:pt x="689070" y="408205"/>
                  </a:lnTo>
                  <a:lnTo>
                    <a:pt x="678423" y="454538"/>
                  </a:lnTo>
                  <a:lnTo>
                    <a:pt x="661361" y="498359"/>
                  </a:lnTo>
                  <a:lnTo>
                    <a:pt x="638442" y="539110"/>
                  </a:lnTo>
                  <a:lnTo>
                    <a:pt x="610223" y="576235"/>
                  </a:lnTo>
                  <a:lnTo>
                    <a:pt x="577264" y="609177"/>
                  </a:lnTo>
                  <a:lnTo>
                    <a:pt x="540122" y="637379"/>
                  </a:lnTo>
                  <a:lnTo>
                    <a:pt x="499356" y="660283"/>
                  </a:lnTo>
                  <a:lnTo>
                    <a:pt x="455523" y="677333"/>
                  </a:lnTo>
                  <a:lnTo>
                    <a:pt x="409182" y="687972"/>
                  </a:lnTo>
                  <a:lnTo>
                    <a:pt x="360891" y="691641"/>
                  </a:lnTo>
                  <a:lnTo>
                    <a:pt x="496986" y="691641"/>
                  </a:lnTo>
                  <a:lnTo>
                    <a:pt x="540451" y="669703"/>
                  </a:lnTo>
                  <a:lnTo>
                    <a:pt x="578818" y="643485"/>
                  </a:lnTo>
                  <a:lnTo>
                    <a:pt x="613621" y="612743"/>
                  </a:lnTo>
                  <a:lnTo>
                    <a:pt x="644382" y="577953"/>
                  </a:lnTo>
                  <a:lnTo>
                    <a:pt x="670621" y="539590"/>
                  </a:lnTo>
                  <a:lnTo>
                    <a:pt x="691861" y="498129"/>
                  </a:lnTo>
                  <a:lnTo>
                    <a:pt x="707625" y="454047"/>
                  </a:lnTo>
                  <a:lnTo>
                    <a:pt x="717434" y="407818"/>
                  </a:lnTo>
                  <a:lnTo>
                    <a:pt x="720809" y="359917"/>
                  </a:lnTo>
                  <a:lnTo>
                    <a:pt x="717441" y="312071"/>
                  </a:lnTo>
                  <a:lnTo>
                    <a:pt x="707651" y="265876"/>
                  </a:lnTo>
                  <a:lnTo>
                    <a:pt x="691915" y="221813"/>
                  </a:lnTo>
                  <a:lnTo>
                    <a:pt x="670706" y="180358"/>
                  </a:lnTo>
                  <a:lnTo>
                    <a:pt x="644497" y="141990"/>
                  </a:lnTo>
                  <a:lnTo>
                    <a:pt x="613764" y="107188"/>
                  </a:lnTo>
                  <a:lnTo>
                    <a:pt x="578981" y="76427"/>
                  </a:lnTo>
                  <a:lnTo>
                    <a:pt x="540620" y="50188"/>
                  </a:lnTo>
                  <a:lnTo>
                    <a:pt x="499157" y="28948"/>
                  </a:lnTo>
                  <a:lnTo>
                    <a:pt x="496692" y="28066"/>
                  </a:lnTo>
                  <a:close/>
                </a:path>
                <a:path w="721360" h="721360">
                  <a:moveTo>
                    <a:pt x="171788" y="638555"/>
                  </a:moveTo>
                  <a:lnTo>
                    <a:pt x="167978" y="639952"/>
                  </a:lnTo>
                  <a:lnTo>
                    <a:pt x="37168" y="683640"/>
                  </a:lnTo>
                  <a:lnTo>
                    <a:pt x="125851" y="683640"/>
                  </a:lnTo>
                  <a:lnTo>
                    <a:pt x="170391" y="668781"/>
                  </a:lnTo>
                  <a:lnTo>
                    <a:pt x="237621" y="668781"/>
                  </a:lnTo>
                  <a:lnTo>
                    <a:pt x="220142" y="662656"/>
                  </a:lnTo>
                  <a:lnTo>
                    <a:pt x="179916" y="641476"/>
                  </a:lnTo>
                  <a:lnTo>
                    <a:pt x="176360" y="639317"/>
                  </a:lnTo>
                  <a:lnTo>
                    <a:pt x="171788" y="638555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50976"/>
            <a:ext cx="3225800" cy="575310"/>
          </a:xfrm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700" spc="55" b="1">
                <a:solidFill>
                  <a:srgbClr val="FFFFFF"/>
                </a:solidFill>
                <a:latin typeface="Arial"/>
                <a:cs typeface="Arial"/>
              </a:rPr>
              <a:t>Introducción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 spc="-15">
                <a:latin typeface="Lucida Sans Unicode"/>
                <a:cs typeface="Lucida Sans Unicode"/>
              </a:rPr>
              <a:t>Introducción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al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diseño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redes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4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6616" y="2594482"/>
            <a:ext cx="9164320" cy="160591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700" spc="-35">
                <a:solidFill>
                  <a:srgbClr val="FFFFFF"/>
                </a:solidFill>
                <a:latin typeface="Lucida Sans Unicode"/>
                <a:cs typeface="Lucida Sans Unicode"/>
              </a:rPr>
              <a:t>Consulte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FFFFFF"/>
                </a:solidFill>
                <a:latin typeface="Lucida Sans Unicode"/>
                <a:cs typeface="Lucida Sans Unicode"/>
              </a:rPr>
              <a:t>también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FFFFFF"/>
                </a:solidFill>
                <a:latin typeface="Lucida Sans Unicode"/>
                <a:cs typeface="Lucida Sans Unicode"/>
              </a:rPr>
              <a:t>secciones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u="sng" sz="1700" spc="1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Cómo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5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crear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6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elementos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4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6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r>
              <a:rPr dirty="0" sz="17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700" spc="5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u="sng" sz="1700" spc="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Trabajando</a:t>
            </a:r>
            <a:r>
              <a:rPr dirty="0" u="sng" sz="170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6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en</a:t>
            </a:r>
            <a:r>
              <a:rPr dirty="0" u="sng" sz="170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el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7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diagrama</a:t>
            </a:r>
            <a:r>
              <a:rPr dirty="0" u="sng" sz="170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4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6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r>
              <a:rPr dirty="0" sz="17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700" spc="5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7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u="sng" sz="1700" spc="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Diseño</a:t>
            </a:r>
            <a:r>
              <a:rPr dirty="0" u="sng" sz="170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4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70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700" spc="6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r>
              <a:rPr dirty="0" sz="17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700" spc="-15">
                <a:solidFill>
                  <a:srgbClr val="FFFFFF"/>
                </a:solidFill>
                <a:latin typeface="Lucida Sans Unicode"/>
                <a:cs typeface="Lucida Sans Unicode"/>
              </a:rPr>
              <a:t>".</a:t>
            </a:r>
            <a:endParaRPr sz="1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12700" marR="5080">
              <a:lnSpc>
                <a:spcPct val="132000"/>
              </a:lnSpc>
            </a:pPr>
            <a:r>
              <a:rPr dirty="0" sz="1500" spc="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2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u="sng" sz="1500" spc="2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Diseño</a:t>
            </a:r>
            <a:r>
              <a:rPr dirty="0" u="sng" sz="1500" spc="-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500" spc="4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500" spc="-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500" spc="6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red</a:t>
            </a:r>
            <a:r>
              <a:rPr dirty="0" sz="15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500" spc="5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paso,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componentes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muestran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dimensionan </a:t>
            </a:r>
            <a:r>
              <a:rPr dirty="0" sz="1500" spc="-45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automática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manualmente.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Lucida Sans Unicode"/>
                <a:cs typeface="Lucida Sans Unicode"/>
              </a:rPr>
              <a:t>Más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esto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u="sng" sz="1500" spc="5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Dimensionamiento</a:t>
            </a:r>
            <a:r>
              <a:rPr dirty="0" sz="15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".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0415" y="2994660"/>
            <a:ext cx="2105025" cy="2481580"/>
            <a:chOff x="4090415" y="2994660"/>
            <a:chExt cx="2105025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0415" y="2994660"/>
              <a:ext cx="2104643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75759" y="3083052"/>
              <a:ext cx="1938655" cy="2308860"/>
            </a:xfrm>
            <a:custGeom>
              <a:avLst/>
              <a:gdLst/>
              <a:ahLst/>
              <a:cxnLst/>
              <a:rect l="l" t="t" r="r" b="b"/>
              <a:pathLst>
                <a:path w="1938654" h="2308860">
                  <a:moveTo>
                    <a:pt x="1667764" y="0"/>
                  </a:moveTo>
                  <a:lnTo>
                    <a:pt x="0" y="0"/>
                  </a:lnTo>
                  <a:lnTo>
                    <a:pt x="270763" y="1154430"/>
                  </a:lnTo>
                  <a:lnTo>
                    <a:pt x="0" y="2308860"/>
                  </a:lnTo>
                  <a:lnTo>
                    <a:pt x="1667764" y="2308860"/>
                  </a:lnTo>
                  <a:lnTo>
                    <a:pt x="1938527" y="1154430"/>
                  </a:lnTo>
                  <a:lnTo>
                    <a:pt x="1667764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5" b="1">
                <a:solidFill>
                  <a:srgbClr val="F8AC00"/>
                </a:solidFill>
                <a:latin typeface="Arial"/>
                <a:cs typeface="Arial"/>
              </a:rPr>
              <a:t>Tutorial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spc="3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29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3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1524380"/>
            <a:ext cx="4970780" cy="894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700" spc="7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57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700" spc="16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57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700" spc="229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5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11166" y="3206227"/>
            <a:ext cx="1112520" cy="96520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215"/>
              </a:spcBef>
              <a:buChar char="•"/>
              <a:tabLst>
                <a:tab pos="89535" algn="l"/>
              </a:tabLst>
            </a:pP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Como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crear</a:t>
            </a:r>
            <a:endParaRPr sz="950">
              <a:latin typeface="Lucida Sans Unicode"/>
              <a:cs typeface="Lucida Sans Unicode"/>
            </a:endParaRPr>
          </a:p>
          <a:p>
            <a:pPr marL="156845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elementos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de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  <a:hlinkClick r:id="rId4" action="ppaction://hlinksldjump"/>
              </a:rPr>
              <a:t>red</a:t>
            </a:r>
            <a:endParaRPr sz="900">
              <a:latin typeface="Lucida Sans Unicode"/>
              <a:cs typeface="Lucida Sans Unicode"/>
            </a:endParaRPr>
          </a:p>
          <a:p>
            <a:pPr marL="89535" marR="5080" indent="-89535">
              <a:lnSpc>
                <a:spcPct val="105300"/>
              </a:lnSpc>
              <a:spcBef>
                <a:spcPts val="705"/>
              </a:spcBef>
              <a:buChar char="•"/>
              <a:tabLst>
                <a:tab pos="89535" algn="l"/>
              </a:tabLst>
            </a:pP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Trabajar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en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el 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diagrama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  <a:hlinkClick r:id="rId5" action="ppaction://hlinksldjump"/>
              </a:rPr>
              <a:t>red</a:t>
            </a:r>
            <a:endParaRPr sz="950">
              <a:latin typeface="Lucida Sans Unicode"/>
              <a:cs typeface="Lucida Sans Unicode"/>
            </a:endParaRPr>
          </a:p>
          <a:p>
            <a:pPr marL="69215" indent="-57150">
              <a:lnSpc>
                <a:spcPct val="100000"/>
              </a:lnSpc>
              <a:spcBef>
                <a:spcPts val="1005"/>
              </a:spcBef>
              <a:buChar char="•"/>
              <a:tabLst>
                <a:tab pos="69850" algn="l"/>
              </a:tabLst>
            </a:pPr>
            <a:r>
              <a:rPr dirty="0" sz="700" spc="-15">
                <a:solidFill>
                  <a:srgbClr val="FFFFFF"/>
                </a:solidFill>
                <a:latin typeface="Lucida Sans Unicode"/>
                <a:cs typeface="Lucida Sans Unicode"/>
              </a:rPr>
              <a:t>Acoplamientos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35" b="1">
                <a:solidFill>
                  <a:srgbClr val="66667E"/>
                </a:solidFill>
                <a:latin typeface="Arial"/>
                <a:cs typeface="Arial"/>
              </a:rPr>
              <a:t>Introducción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20" b="1">
                <a:solidFill>
                  <a:srgbClr val="66667E"/>
                </a:solidFill>
                <a:latin typeface="Arial"/>
                <a:cs typeface="Arial"/>
              </a:rPr>
              <a:t>Empezando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15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13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30" b="1">
                <a:solidFill>
                  <a:srgbClr val="66667E"/>
                </a:solidFill>
                <a:latin typeface="Arial"/>
                <a:cs typeface="Arial"/>
              </a:rPr>
              <a:t>Dimensionamiento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spc="25" b="1">
                <a:solidFill>
                  <a:srgbClr val="66667E"/>
                </a:solidFill>
                <a:latin typeface="Arial"/>
                <a:cs typeface="Arial"/>
              </a:rPr>
              <a:t>resultado</a:t>
            </a:r>
            <a:r>
              <a:rPr dirty="0" sz="800" spc="-45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del</a:t>
            </a:r>
            <a:r>
              <a:rPr dirty="0" sz="800" spc="-5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40" b="1">
                <a:solidFill>
                  <a:srgbClr val="66667E"/>
                </a:solidFill>
                <a:latin typeface="Arial"/>
                <a:cs typeface="Arial"/>
              </a:rPr>
              <a:t>Más</a:t>
            </a:r>
            <a:r>
              <a:rPr dirty="0" sz="1350" spc="-9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66667E"/>
                </a:solidFill>
                <a:latin typeface="Arial"/>
                <a:cs typeface="Arial"/>
              </a:rPr>
              <a:t>sobre </a:t>
            </a:r>
            <a:r>
              <a:rPr dirty="0" sz="1350" spc="-36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66667E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0415" y="2994660"/>
            <a:ext cx="2105025" cy="2481580"/>
            <a:chOff x="4090415" y="2994660"/>
            <a:chExt cx="2105025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0415" y="2994660"/>
              <a:ext cx="2104643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75759" y="3083052"/>
              <a:ext cx="1938655" cy="2308860"/>
            </a:xfrm>
            <a:custGeom>
              <a:avLst/>
              <a:gdLst/>
              <a:ahLst/>
              <a:cxnLst/>
              <a:rect l="l" t="t" r="r" b="b"/>
              <a:pathLst>
                <a:path w="1938654" h="2308860">
                  <a:moveTo>
                    <a:pt x="1667764" y="0"/>
                  </a:moveTo>
                  <a:lnTo>
                    <a:pt x="0" y="0"/>
                  </a:lnTo>
                  <a:lnTo>
                    <a:pt x="270763" y="1154430"/>
                  </a:lnTo>
                  <a:lnTo>
                    <a:pt x="0" y="2308860"/>
                  </a:lnTo>
                  <a:lnTo>
                    <a:pt x="1667764" y="2308860"/>
                  </a:lnTo>
                  <a:lnTo>
                    <a:pt x="1938527" y="1154430"/>
                  </a:lnTo>
                  <a:lnTo>
                    <a:pt x="1667764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5925311" y="3080004"/>
            <a:ext cx="5203190" cy="699770"/>
          </a:xfrm>
          <a:custGeom>
            <a:avLst/>
            <a:gdLst/>
            <a:ahLst/>
            <a:cxnLst/>
            <a:rect l="l" t="t" r="r" b="b"/>
            <a:pathLst>
              <a:path w="5203190" h="699770">
                <a:moveTo>
                  <a:pt x="0" y="0"/>
                </a:moveTo>
                <a:lnTo>
                  <a:pt x="951357" y="0"/>
                </a:lnTo>
                <a:lnTo>
                  <a:pt x="1033271" y="349758"/>
                </a:lnTo>
                <a:lnTo>
                  <a:pt x="951357" y="699516"/>
                </a:lnTo>
                <a:lnTo>
                  <a:pt x="158623" y="699516"/>
                </a:lnTo>
                <a:lnTo>
                  <a:pt x="0" y="22098"/>
                </a:lnTo>
                <a:lnTo>
                  <a:pt x="0" y="0"/>
                </a:lnTo>
                <a:close/>
              </a:path>
              <a:path w="5203190" h="699770">
                <a:moveTo>
                  <a:pt x="1042415" y="0"/>
                </a:moveTo>
                <a:lnTo>
                  <a:pt x="1993645" y="0"/>
                </a:lnTo>
                <a:lnTo>
                  <a:pt x="2075688" y="349758"/>
                </a:lnTo>
                <a:lnTo>
                  <a:pt x="1993645" y="699516"/>
                </a:lnTo>
                <a:lnTo>
                  <a:pt x="1042415" y="699516"/>
                </a:lnTo>
                <a:lnTo>
                  <a:pt x="1124458" y="349758"/>
                </a:lnTo>
                <a:lnTo>
                  <a:pt x="1042415" y="0"/>
                </a:lnTo>
                <a:close/>
              </a:path>
              <a:path w="5203190" h="699770">
                <a:moveTo>
                  <a:pt x="2084832" y="0"/>
                </a:moveTo>
                <a:lnTo>
                  <a:pt x="3036062" y="0"/>
                </a:lnTo>
                <a:lnTo>
                  <a:pt x="3118104" y="349758"/>
                </a:lnTo>
                <a:lnTo>
                  <a:pt x="3036062" y="699516"/>
                </a:lnTo>
                <a:lnTo>
                  <a:pt x="2084832" y="699516"/>
                </a:lnTo>
                <a:lnTo>
                  <a:pt x="2166873" y="349758"/>
                </a:lnTo>
                <a:lnTo>
                  <a:pt x="2084832" y="0"/>
                </a:lnTo>
                <a:close/>
              </a:path>
              <a:path w="5203190" h="699770">
                <a:moveTo>
                  <a:pt x="3125723" y="0"/>
                </a:moveTo>
                <a:lnTo>
                  <a:pt x="4078478" y="0"/>
                </a:lnTo>
                <a:lnTo>
                  <a:pt x="4160519" y="349758"/>
                </a:lnTo>
                <a:lnTo>
                  <a:pt x="4078478" y="699516"/>
                </a:lnTo>
                <a:lnTo>
                  <a:pt x="3125723" y="699516"/>
                </a:lnTo>
                <a:lnTo>
                  <a:pt x="3207766" y="349758"/>
                </a:lnTo>
                <a:lnTo>
                  <a:pt x="3125723" y="0"/>
                </a:lnTo>
                <a:close/>
              </a:path>
              <a:path w="5203190" h="699770">
                <a:moveTo>
                  <a:pt x="4168140" y="0"/>
                </a:moveTo>
                <a:lnTo>
                  <a:pt x="5120894" y="0"/>
                </a:lnTo>
                <a:lnTo>
                  <a:pt x="5202936" y="349758"/>
                </a:lnTo>
                <a:lnTo>
                  <a:pt x="5120894" y="699516"/>
                </a:lnTo>
                <a:lnTo>
                  <a:pt x="4168140" y="699516"/>
                </a:lnTo>
                <a:lnTo>
                  <a:pt x="4250182" y="349758"/>
                </a:lnTo>
                <a:lnTo>
                  <a:pt x="4168140" y="0"/>
                </a:lnTo>
                <a:close/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5" b="1">
                <a:solidFill>
                  <a:srgbClr val="F8AC00"/>
                </a:solidFill>
                <a:latin typeface="Arial"/>
                <a:cs typeface="Arial"/>
              </a:rPr>
              <a:t>Tutorial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spc="3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29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3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46480" y="1524380"/>
            <a:ext cx="4970780" cy="894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700" spc="7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57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700" spc="16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57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700" spc="229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5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11166" y="3205353"/>
            <a:ext cx="1239520" cy="3968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150" spc="5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Como</a:t>
            </a:r>
            <a:r>
              <a:rPr dirty="0" sz="1150" spc="-60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 </a:t>
            </a:r>
            <a:r>
              <a:rPr dirty="0" sz="1150" spc="35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crear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35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elementos</a:t>
            </a:r>
            <a:r>
              <a:rPr dirty="0" sz="1100" spc="-40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 </a:t>
            </a:r>
            <a:r>
              <a:rPr dirty="0" sz="1100" spc="30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de</a:t>
            </a:r>
            <a:r>
              <a:rPr dirty="0" sz="1100" spc="-40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 </a:t>
            </a:r>
            <a:r>
              <a:rPr dirty="0" sz="1100" spc="40" b="1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red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68204" y="3206495"/>
            <a:ext cx="600075" cy="505459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algn="ctr" marL="55880">
              <a:lnSpc>
                <a:spcPct val="100000"/>
              </a:lnSpc>
              <a:spcBef>
                <a:spcPts val="270"/>
              </a:spcBef>
            </a:pPr>
            <a:r>
              <a:rPr dirty="0" sz="500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barra</a:t>
            </a:r>
            <a:r>
              <a:rPr dirty="0" sz="500" spc="-30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500" spc="-10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colectora</a:t>
            </a:r>
            <a:endParaRPr sz="500">
              <a:latin typeface="Lucida Sans Unicode"/>
              <a:cs typeface="Lucida Sans Unicode"/>
            </a:endParaRPr>
          </a:p>
          <a:p>
            <a:pPr algn="ctr" marL="51435">
              <a:lnSpc>
                <a:spcPct val="100000"/>
              </a:lnSpc>
              <a:spcBef>
                <a:spcPts val="340"/>
              </a:spcBef>
            </a:pPr>
            <a:r>
              <a:rPr dirty="0" sz="1000" spc="-15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sistemas</a:t>
            </a:r>
            <a:endParaRPr sz="1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150" spc="-15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y</a:t>
            </a:r>
            <a:r>
              <a:rPr dirty="0" sz="1150" spc="-65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 </a:t>
            </a:r>
            <a:r>
              <a:rPr dirty="0" sz="1150" spc="-10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cargas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74740" y="3256026"/>
            <a:ext cx="496570" cy="347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F8AC00"/>
                </a:solidFill>
                <a:latin typeface="Lucida Sans Unicode"/>
                <a:cs typeface="Lucida Sans Unicode"/>
                <a:hlinkClick r:id="rId6" action="ppaction://hlinksldjump"/>
              </a:rPr>
              <a:t>Sistema</a:t>
            </a:r>
            <a:endParaRPr sz="1000">
              <a:latin typeface="Lucida Sans Unicode"/>
              <a:cs typeface="Lucida Sans Unicode"/>
            </a:endParaRPr>
          </a:p>
          <a:p>
            <a:pPr marL="19685">
              <a:lnSpc>
                <a:spcPct val="100000"/>
              </a:lnSpc>
              <a:spcBef>
                <a:spcPts val="740"/>
              </a:spcBef>
            </a:pPr>
            <a:r>
              <a:rPr dirty="0" sz="500" spc="-10">
                <a:solidFill>
                  <a:srgbClr val="F8AC00"/>
                </a:solidFill>
                <a:latin typeface="Lucida Sans Unicode"/>
                <a:cs typeface="Lucida Sans Unicode"/>
                <a:hlinkClick r:id="rId6" action="ppaction://hlinksldjump"/>
              </a:rPr>
              <a:t>alimentaciones</a:t>
            </a:r>
            <a:endParaRPr sz="5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90918" y="3246086"/>
            <a:ext cx="748665" cy="37465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sz="1000" spc="-20">
                <a:solidFill>
                  <a:srgbClr val="F8AC00"/>
                </a:solidFill>
                <a:latin typeface="Lucida Sans Unicode"/>
                <a:cs typeface="Lucida Sans Unicode"/>
                <a:hlinkClick r:id="rId7" action="ppaction://hlinksldjump"/>
              </a:rPr>
              <a:t>Distribución</a:t>
            </a:r>
            <a:endParaRPr sz="1000">
              <a:latin typeface="Lucida Sans Unicode"/>
              <a:cs typeface="Lucida Sans Unicode"/>
            </a:endParaRPr>
          </a:p>
          <a:p>
            <a:pPr algn="ctr" marL="1270">
              <a:lnSpc>
                <a:spcPct val="100000"/>
              </a:lnSpc>
              <a:spcBef>
                <a:spcPts val="90"/>
              </a:spcBef>
            </a:pPr>
            <a:r>
              <a:rPr dirty="0" sz="1150" spc="-15">
                <a:solidFill>
                  <a:srgbClr val="F8AC00"/>
                </a:solidFill>
                <a:latin typeface="Lucida Sans Unicode"/>
                <a:cs typeface="Lucida Sans Unicode"/>
                <a:hlinkClick r:id="rId7" action="ppaction://hlinksldjump"/>
              </a:rPr>
              <a:t>junta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47123" y="3240399"/>
            <a:ext cx="623570" cy="3803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050">
                <a:solidFill>
                  <a:srgbClr val="F8AC00"/>
                </a:solidFill>
                <a:latin typeface="Lucida Sans Unicode"/>
                <a:cs typeface="Lucida Sans Unicode"/>
                <a:hlinkClick r:id="rId8" action="ppaction://hlinksldjump"/>
              </a:rPr>
              <a:t>Separado</a:t>
            </a:r>
            <a:endParaRPr sz="1050">
              <a:latin typeface="Lucida Sans Unicode"/>
              <a:cs typeface="Lucida Sans Unicode"/>
            </a:endParaRPr>
          </a:p>
          <a:p>
            <a:pPr marL="17145">
              <a:lnSpc>
                <a:spcPct val="100000"/>
              </a:lnSpc>
              <a:spcBef>
                <a:spcPts val="80"/>
              </a:spcBef>
            </a:pPr>
            <a:r>
              <a:rPr dirty="0" sz="1150" spc="-10">
                <a:solidFill>
                  <a:srgbClr val="F8AC00"/>
                </a:solidFill>
                <a:latin typeface="Lucida Sans Unicode"/>
                <a:cs typeface="Lucida Sans Unicode"/>
                <a:hlinkClick r:id="rId8" action="ppaction://hlinksldjump"/>
              </a:rPr>
              <a:t>redes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05545" y="3347465"/>
            <a:ext cx="4203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F8AC00"/>
                </a:solidFill>
                <a:latin typeface="Lucida Sans Unicode"/>
                <a:cs typeface="Lucida Sans Unicode"/>
                <a:hlinkClick r:id="rId9" action="ppaction://hlinksldjump"/>
              </a:rPr>
              <a:t>cargas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35" b="1">
                <a:solidFill>
                  <a:srgbClr val="66667E"/>
                </a:solidFill>
                <a:latin typeface="Arial"/>
                <a:cs typeface="Arial"/>
              </a:rPr>
              <a:t>Introducción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20" b="1">
                <a:solidFill>
                  <a:srgbClr val="66667E"/>
                </a:solidFill>
                <a:latin typeface="Arial"/>
                <a:cs typeface="Arial"/>
              </a:rPr>
              <a:t>Empezando</a:t>
            </a:r>
            <a:endParaRPr sz="13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15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13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30" b="1">
                <a:solidFill>
                  <a:srgbClr val="66667E"/>
                </a:solidFill>
                <a:latin typeface="Arial"/>
                <a:cs typeface="Arial"/>
              </a:rPr>
              <a:t>Dimensionamiento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spc="25" b="1">
                <a:solidFill>
                  <a:srgbClr val="66667E"/>
                </a:solidFill>
                <a:latin typeface="Arial"/>
                <a:cs typeface="Arial"/>
              </a:rPr>
              <a:t>resultado</a:t>
            </a:r>
            <a:r>
              <a:rPr dirty="0" sz="800" spc="-45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del</a:t>
            </a:r>
            <a:r>
              <a:rPr dirty="0" sz="800" spc="-5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40" b="1">
                <a:solidFill>
                  <a:srgbClr val="66667E"/>
                </a:solidFill>
                <a:latin typeface="Arial"/>
                <a:cs typeface="Arial"/>
              </a:rPr>
              <a:t>Más</a:t>
            </a:r>
            <a:r>
              <a:rPr dirty="0" sz="1350" spc="-9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66667E"/>
                </a:solidFill>
                <a:latin typeface="Arial"/>
                <a:cs typeface="Arial"/>
              </a:rPr>
              <a:t>sobre </a:t>
            </a:r>
            <a:r>
              <a:rPr dirty="0" sz="1350" spc="-36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66667E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67739" y="2110727"/>
            <a:ext cx="5730875" cy="4202430"/>
            <a:chOff x="967739" y="2110727"/>
            <a:chExt cx="5730875" cy="42024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2807" y="2717292"/>
              <a:ext cx="3906012" cy="23759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2807" y="2709684"/>
              <a:ext cx="745998" cy="27811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22525" y="2743962"/>
              <a:ext cx="688975" cy="212090"/>
            </a:xfrm>
            <a:custGeom>
              <a:avLst/>
              <a:gdLst/>
              <a:ahLst/>
              <a:cxnLst/>
              <a:rect l="l" t="t" r="r" b="b"/>
              <a:pathLst>
                <a:path w="688975" h="212089">
                  <a:moveTo>
                    <a:pt x="0" y="211836"/>
                  </a:moveTo>
                  <a:lnTo>
                    <a:pt x="688848" y="211836"/>
                  </a:lnTo>
                  <a:lnTo>
                    <a:pt x="688848" y="0"/>
                  </a:lnTo>
                  <a:lnTo>
                    <a:pt x="0" y="0"/>
                  </a:lnTo>
                  <a:lnTo>
                    <a:pt x="0" y="21183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3395979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6616" y="1597914"/>
            <a:ext cx="62077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Esta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85" b="1">
                <a:solidFill>
                  <a:srgbClr val="FFFFFF"/>
                </a:solidFill>
                <a:latin typeface="Arial"/>
                <a:cs typeface="Arial"/>
              </a:rPr>
              <a:t>manera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30" b="1">
                <a:solidFill>
                  <a:srgbClr val="FFFFFF"/>
                </a:solidFill>
                <a:latin typeface="Arial"/>
                <a:cs typeface="Arial"/>
              </a:rPr>
              <a:t>fácil,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60" b="1">
                <a:solidFill>
                  <a:srgbClr val="FFFFFF"/>
                </a:solidFill>
                <a:latin typeface="Arial"/>
                <a:cs typeface="Arial"/>
              </a:rPr>
              <a:t>rápida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20" b="1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40" b="1">
                <a:solidFill>
                  <a:srgbClr val="FFFFFF"/>
                </a:solidFill>
                <a:latin typeface="Arial"/>
                <a:cs typeface="Arial"/>
              </a:rPr>
              <a:t>segura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FFFFFF"/>
                </a:solidFill>
                <a:latin typeface="Arial"/>
                <a:cs typeface="Arial"/>
              </a:rPr>
              <a:t>construir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su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25" b="1">
                <a:solidFill>
                  <a:srgbClr val="FFFFFF"/>
                </a:solidFill>
                <a:latin typeface="Arial"/>
                <a:cs typeface="Arial"/>
              </a:rPr>
              <a:t>red: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2645" y="2574797"/>
            <a:ext cx="4396105" cy="2567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935" marR="5080" indent="-356870">
              <a:lnSpc>
                <a:spcPct val="120000"/>
              </a:lnSpc>
              <a:spcBef>
                <a:spcPts val="100"/>
              </a:spcBef>
              <a:buClr>
                <a:srgbClr val="F8AC00"/>
              </a:buClr>
              <a:buSzPct val="120000"/>
              <a:buChar char="•"/>
              <a:tabLst>
                <a:tab pos="368935" algn="l"/>
                <a:tab pos="369570" algn="l"/>
              </a:tabLst>
            </a:pPr>
            <a:r>
              <a:rPr dirty="0" sz="1500" spc="25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insertar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un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500" spc="-40">
                <a:solidFill>
                  <a:srgbClr val="FFFFFF"/>
                </a:solidFill>
                <a:latin typeface="Lucida Sans Unicode"/>
                <a:cs typeface="Lucida Sans Unicode"/>
              </a:rPr>
              <a:t>dibujo, </a:t>
            </a:r>
            <a:r>
              <a:rPr dirty="0" sz="15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habilite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icono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deseado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25" b="1">
                <a:solidFill>
                  <a:srgbClr val="F8AC00"/>
                </a:solidFill>
                <a:latin typeface="Arial"/>
                <a:cs typeface="Arial"/>
              </a:rPr>
              <a:t>Biblioteca</a:t>
            </a:r>
            <a:r>
              <a:rPr dirty="0" sz="1500" spc="2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5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500" spc="-45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izquierda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haciendo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0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FFFFFF"/>
                </a:solidFill>
                <a:latin typeface="Lucida Sans Unicode"/>
                <a:cs typeface="Lucida Sans Unicode"/>
              </a:rPr>
              <a:t>él.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icono 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habilitado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está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marcado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con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un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marco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amarillo.</a:t>
            </a:r>
            <a:endParaRPr sz="1500">
              <a:latin typeface="Lucida Sans Unicode"/>
              <a:cs typeface="Lucida Sans Unicode"/>
            </a:endParaRPr>
          </a:p>
          <a:p>
            <a:pPr marL="368935" marR="279400" indent="-356870">
              <a:lnSpc>
                <a:spcPct val="133300"/>
              </a:lnSpc>
              <a:spcBef>
                <a:spcPts val="570"/>
              </a:spcBef>
              <a:buClr>
                <a:srgbClr val="F8AC00"/>
              </a:buClr>
              <a:buSzPct val="133333"/>
              <a:buChar char="•"/>
              <a:tabLst>
                <a:tab pos="368935" algn="l"/>
                <a:tab pos="369570" algn="l"/>
              </a:tabLst>
            </a:pP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significado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350" spc="-35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íconos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individuales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Lucida Sans Unicode"/>
                <a:cs typeface="Lucida Sans Unicode"/>
              </a:rPr>
              <a:t>explica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información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herramientas, 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mostrar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pasar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mouse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sobre </a:t>
            </a:r>
            <a:r>
              <a:rPr dirty="0" sz="1350" spc="-40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este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ícono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momento.</a:t>
            </a:r>
            <a:endParaRPr sz="1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4" name="object 4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967739" y="2110727"/>
            <a:ext cx="5730875" cy="4202430"/>
            <a:chOff x="967739" y="2110727"/>
            <a:chExt cx="5730875" cy="42024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2807" y="2717292"/>
              <a:ext cx="3906012" cy="23759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2807" y="2709684"/>
              <a:ext cx="745998" cy="27811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22525" y="2743962"/>
              <a:ext cx="688975" cy="212090"/>
            </a:xfrm>
            <a:custGeom>
              <a:avLst/>
              <a:gdLst/>
              <a:ahLst/>
              <a:cxnLst/>
              <a:rect l="l" t="t" r="r" b="b"/>
              <a:pathLst>
                <a:path w="688975" h="212089">
                  <a:moveTo>
                    <a:pt x="0" y="211836"/>
                  </a:moveTo>
                  <a:lnTo>
                    <a:pt x="688848" y="211836"/>
                  </a:lnTo>
                  <a:lnTo>
                    <a:pt x="688848" y="0"/>
                  </a:lnTo>
                  <a:lnTo>
                    <a:pt x="0" y="0"/>
                  </a:lnTo>
                  <a:lnTo>
                    <a:pt x="0" y="21183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7879" y="3209556"/>
              <a:ext cx="401561" cy="38784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120645" y="3243834"/>
              <a:ext cx="338455" cy="321945"/>
            </a:xfrm>
            <a:custGeom>
              <a:avLst/>
              <a:gdLst/>
              <a:ahLst/>
              <a:cxnLst/>
              <a:rect l="l" t="t" r="r" b="b"/>
              <a:pathLst>
                <a:path w="338455" h="321945">
                  <a:moveTo>
                    <a:pt x="0" y="321563"/>
                  </a:moveTo>
                  <a:lnTo>
                    <a:pt x="338328" y="321563"/>
                  </a:lnTo>
                  <a:lnTo>
                    <a:pt x="338328" y="0"/>
                  </a:lnTo>
                  <a:lnTo>
                    <a:pt x="0" y="0"/>
                  </a:lnTo>
                  <a:lnTo>
                    <a:pt x="0" y="321563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46480" y="395672"/>
            <a:ext cx="5208905" cy="625475"/>
          </a:xfrm>
          <a:prstGeom prst="rect"/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500" spc="-30">
                <a:latin typeface="Lucida Sans Unicode"/>
                <a:cs typeface="Lucida Sans Unicode"/>
              </a:rPr>
              <a:t>Cómo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5">
                <a:latin typeface="Lucida Sans Unicode"/>
                <a:cs typeface="Lucida Sans Unicode"/>
              </a:rPr>
              <a:t>crear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5">
                <a:latin typeface="Lucida Sans Unicode"/>
                <a:cs typeface="Lucida Sans Unicode"/>
              </a:rPr>
              <a:t>elementos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red: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alimentaciones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del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sistema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6616" y="1642364"/>
            <a:ext cx="814070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25" b="1">
                <a:solidFill>
                  <a:srgbClr val="FFFFFF"/>
                </a:solidFill>
                <a:latin typeface="Arial"/>
                <a:cs typeface="Arial"/>
              </a:rPr>
              <a:t>principio,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habilite</a:t>
            </a:r>
            <a:r>
              <a:rPr dirty="0" sz="125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10" b="1">
                <a:solidFill>
                  <a:srgbClr val="FFFFFF"/>
                </a:solidFill>
                <a:latin typeface="Arial"/>
                <a:cs typeface="Arial"/>
              </a:rPr>
              <a:t>icono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25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1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250" spc="15" b="1">
                <a:solidFill>
                  <a:srgbClr val="F8AC00"/>
                </a:solidFill>
                <a:latin typeface="Arial"/>
                <a:cs typeface="Arial"/>
              </a:rPr>
              <a:t>Biblioteca</a:t>
            </a:r>
            <a:r>
              <a:rPr dirty="0" sz="1250" spc="15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1250" spc="15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2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ejemplo,</a:t>
            </a:r>
            <a:r>
              <a:rPr dirty="0" sz="12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2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20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250" spc="20" b="1">
                <a:solidFill>
                  <a:srgbClr val="F8AC00"/>
                </a:solidFill>
                <a:latin typeface="Arial"/>
                <a:cs typeface="Arial"/>
              </a:rPr>
              <a:t>Transformador</a:t>
            </a:r>
            <a:r>
              <a:rPr dirty="0" sz="1250" spc="20">
                <a:solidFill>
                  <a:srgbClr val="FFFFFF"/>
                </a:solidFill>
                <a:latin typeface="Lucida Sans Unicode"/>
                <a:cs typeface="Lucida Sans Unicode"/>
              </a:rPr>
              <a:t>(marco</a:t>
            </a:r>
            <a:r>
              <a:rPr dirty="0" sz="12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amarillo</a:t>
            </a:r>
            <a:r>
              <a:rPr dirty="0" sz="12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visible).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67739" y="2075688"/>
            <a:ext cx="6990080" cy="4237990"/>
            <a:chOff x="967739" y="2075688"/>
            <a:chExt cx="6990080" cy="423799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8063" y="2657856"/>
              <a:ext cx="2094738" cy="263728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3331" y="2075688"/>
              <a:ext cx="2634234" cy="272719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85816" y="2138172"/>
              <a:ext cx="2511551" cy="260451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380989" y="2133346"/>
              <a:ext cx="2521585" cy="2614295"/>
            </a:xfrm>
            <a:custGeom>
              <a:avLst/>
              <a:gdLst/>
              <a:ahLst/>
              <a:cxnLst/>
              <a:rect l="l" t="t" r="r" b="b"/>
              <a:pathLst>
                <a:path w="2521584" h="2614295">
                  <a:moveTo>
                    <a:pt x="0" y="2614041"/>
                  </a:moveTo>
                  <a:lnTo>
                    <a:pt x="2521077" y="2614041"/>
                  </a:lnTo>
                  <a:lnTo>
                    <a:pt x="2521077" y="0"/>
                  </a:lnTo>
                  <a:lnTo>
                    <a:pt x="0" y="0"/>
                  </a:lnTo>
                  <a:lnTo>
                    <a:pt x="0" y="2614041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46480" y="395672"/>
            <a:ext cx="5208905" cy="625475"/>
          </a:xfrm>
          <a:prstGeom prst="rect"/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500" spc="-30">
                <a:latin typeface="Lucida Sans Unicode"/>
                <a:cs typeface="Lucida Sans Unicode"/>
              </a:rPr>
              <a:t>Cómo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5">
                <a:latin typeface="Lucida Sans Unicode"/>
                <a:cs typeface="Lucida Sans Unicode"/>
              </a:rPr>
              <a:t>crear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5">
                <a:latin typeface="Lucida Sans Unicode"/>
                <a:cs typeface="Lucida Sans Unicode"/>
              </a:rPr>
              <a:t>elementos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red: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alimentaciones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del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sistema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6616" y="1597914"/>
            <a:ext cx="989647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25" b="1">
                <a:solidFill>
                  <a:srgbClr val="FFFFFF"/>
                </a:solidFill>
                <a:latin typeface="Arial"/>
                <a:cs typeface="Arial"/>
              </a:rPr>
              <a:t>Resultado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55" b="1">
                <a:solidFill>
                  <a:srgbClr val="FFFFFF"/>
                </a:solidFill>
                <a:latin typeface="Arial"/>
                <a:cs typeface="Arial"/>
              </a:rPr>
              <a:t>mostrado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6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FFFFFF"/>
                </a:solidFill>
                <a:latin typeface="Arial"/>
                <a:cs typeface="Arial"/>
              </a:rPr>
              <a:t>diagrama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FFFFFF"/>
                </a:solidFill>
                <a:latin typeface="Arial"/>
                <a:cs typeface="Arial"/>
              </a:rPr>
              <a:t>red,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30" b="1">
                <a:solidFill>
                  <a:srgbClr val="FFFFFF"/>
                </a:solidFill>
                <a:latin typeface="Arial"/>
                <a:cs typeface="Arial"/>
              </a:rPr>
              <a:t>cuando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se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40" b="1">
                <a:solidFill>
                  <a:srgbClr val="FFFFFF"/>
                </a:solidFill>
                <a:latin typeface="Arial"/>
                <a:cs typeface="Arial"/>
              </a:rPr>
              <a:t>crea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65" b="1">
                <a:solidFill>
                  <a:srgbClr val="FFFFFF"/>
                </a:solidFill>
                <a:latin typeface="Arial"/>
                <a:cs typeface="Arial"/>
              </a:rPr>
              <a:t>transformador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5" b="1">
                <a:solidFill>
                  <a:srgbClr val="FFFFFF"/>
                </a:solidFill>
                <a:latin typeface="Arial"/>
                <a:cs typeface="Arial"/>
              </a:rPr>
              <a:t>(sin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70" b="1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25" b="1">
                <a:solidFill>
                  <a:srgbClr val="FFFFFF"/>
                </a:solidFill>
                <a:latin typeface="Arial"/>
                <a:cs typeface="Arial"/>
              </a:rPr>
              <a:t>tensión):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67739" y="2110727"/>
            <a:ext cx="5730875" cy="4202430"/>
            <a:chOff x="967739" y="2110727"/>
            <a:chExt cx="5730875" cy="42024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0255" y="2694432"/>
              <a:ext cx="1932432" cy="260451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395672"/>
            <a:ext cx="5208905" cy="625475"/>
          </a:xfrm>
          <a:prstGeom prst="rect"/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500" spc="-30">
                <a:latin typeface="Lucida Sans Unicode"/>
                <a:cs typeface="Lucida Sans Unicode"/>
              </a:rPr>
              <a:t>Cómo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5">
                <a:latin typeface="Lucida Sans Unicode"/>
                <a:cs typeface="Lucida Sans Unicode"/>
              </a:rPr>
              <a:t>crear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5">
                <a:latin typeface="Lucida Sans Unicode"/>
                <a:cs typeface="Lucida Sans Unicode"/>
              </a:rPr>
              <a:t>elementos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red: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alimentaciones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del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sistema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6616" y="1623314"/>
            <a:ext cx="781748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FFFFFF"/>
                </a:solidFill>
                <a:latin typeface="Arial"/>
                <a:cs typeface="Arial"/>
              </a:rPr>
              <a:t>principio,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0" b="1">
                <a:solidFill>
                  <a:srgbClr val="FFFFFF"/>
                </a:solidFill>
                <a:latin typeface="Arial"/>
                <a:cs typeface="Arial"/>
              </a:rPr>
              <a:t>otros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FFFFFF"/>
                </a:solidFill>
                <a:latin typeface="Arial"/>
                <a:cs typeface="Arial"/>
              </a:rPr>
              <a:t>tipos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componentes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FFFFFF"/>
                </a:solidFill>
                <a:latin typeface="Arial"/>
                <a:cs typeface="Arial"/>
              </a:rPr>
              <a:t>alimentación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FFFFFF"/>
                </a:solidFill>
                <a:latin typeface="Arial"/>
                <a:cs typeface="Arial"/>
              </a:rPr>
              <a:t>crean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FFFFF"/>
                </a:solidFill>
                <a:latin typeface="Arial"/>
                <a:cs typeface="Arial"/>
              </a:rPr>
              <a:t>misma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FFFFFF"/>
                </a:solidFill>
                <a:latin typeface="Arial"/>
                <a:cs typeface="Arial"/>
              </a:rPr>
              <a:t>manera.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92645" y="2565907"/>
            <a:ext cx="338264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6500"/>
              </a:lnSpc>
              <a:spcBef>
                <a:spcPts val="100"/>
              </a:spcBef>
            </a:pP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alimentación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paralelo </a:t>
            </a:r>
            <a:r>
              <a:rPr dirty="0" sz="1150" spc="-30">
                <a:solidFill>
                  <a:srgbClr val="FFFFFF"/>
                </a:solidFill>
                <a:latin typeface="Lucida Sans Unicode"/>
                <a:cs typeface="Lucida Sans Unicode"/>
              </a:rPr>
              <a:t>utilizando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varias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fuentes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alimentación se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mapear </a:t>
            </a:r>
            <a:r>
              <a:rPr dirty="0" sz="11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colocando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más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componentes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alimentación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50" spc="-3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un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punto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barra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colectora y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especificándolos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diálogo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que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continuación.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67739" y="2110727"/>
            <a:ext cx="5972810" cy="4202430"/>
            <a:chOff x="967739" y="2110727"/>
            <a:chExt cx="5972810" cy="42024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3683" y="2686812"/>
              <a:ext cx="3605784" cy="26106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205983" y="3945636"/>
              <a:ext cx="1734820" cy="76200"/>
            </a:xfrm>
            <a:custGeom>
              <a:avLst/>
              <a:gdLst/>
              <a:ahLst/>
              <a:cxnLst/>
              <a:rect l="l" t="t" r="r" b="b"/>
              <a:pathLst>
                <a:path w="173482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73482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734820" h="76200">
                  <a:moveTo>
                    <a:pt x="1734312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734312" y="44450"/>
                  </a:lnTo>
                  <a:lnTo>
                    <a:pt x="1734312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9116" y="3860292"/>
              <a:ext cx="248412" cy="248412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395672"/>
            <a:ext cx="5208905" cy="625475"/>
          </a:xfrm>
          <a:prstGeom prst="rect"/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500" spc="-30">
                <a:latin typeface="Lucida Sans Unicode"/>
                <a:cs typeface="Lucida Sans Unicode"/>
              </a:rPr>
              <a:t>Cómo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5">
                <a:latin typeface="Lucida Sans Unicode"/>
                <a:cs typeface="Lucida Sans Unicode"/>
              </a:rPr>
              <a:t>crear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5">
                <a:latin typeface="Lucida Sans Unicode"/>
                <a:cs typeface="Lucida Sans Unicode"/>
              </a:rPr>
              <a:t>elementos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10">
                <a:latin typeface="Lucida Sans Unicode"/>
                <a:cs typeface="Lucida Sans Unicode"/>
              </a:rPr>
              <a:t>de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red:</a:t>
            </a:r>
            <a:r>
              <a:rPr dirty="0" sz="1500" spc="-85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alimentaciones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del</a:t>
            </a:r>
            <a:r>
              <a:rPr dirty="0" sz="1500" spc="-80">
                <a:latin typeface="Lucida Sans Unicode"/>
                <a:cs typeface="Lucida Sans Unicode"/>
              </a:rPr>
              <a:t> </a:t>
            </a:r>
            <a:r>
              <a:rPr dirty="0" sz="1500" spc="-20">
                <a:latin typeface="Lucida Sans Unicode"/>
                <a:cs typeface="Lucida Sans Unicode"/>
              </a:rPr>
              <a:t>sistema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6616" y="1623314"/>
            <a:ext cx="95992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25" b="1">
                <a:solidFill>
                  <a:srgbClr val="FFFFFF"/>
                </a:solidFill>
                <a:latin typeface="Arial"/>
                <a:cs typeface="Arial"/>
              </a:rPr>
              <a:t>Puede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FFFFF"/>
                </a:solidFill>
                <a:latin typeface="Arial"/>
                <a:cs typeface="Arial"/>
              </a:rPr>
              <a:t>encontrar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FFFFFF"/>
                </a:solidFill>
                <a:latin typeface="Arial"/>
                <a:cs typeface="Arial"/>
              </a:rPr>
              <a:t>una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FFFFFF"/>
                </a:solidFill>
                <a:latin typeface="Arial"/>
                <a:cs typeface="Arial"/>
              </a:rPr>
              <a:t>descripción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FFFFF"/>
                </a:solidFill>
                <a:latin typeface="Arial"/>
                <a:cs typeface="Arial"/>
              </a:rPr>
              <a:t>detallada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FFFFFF"/>
                </a:solidFill>
                <a:latin typeface="Arial"/>
                <a:cs typeface="Arial"/>
              </a:rPr>
              <a:t>sobre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0" b="1">
                <a:solidFill>
                  <a:srgbClr val="FFFFFF"/>
                </a:solidFill>
                <a:latin typeface="Arial"/>
                <a:cs typeface="Arial"/>
              </a:rPr>
              <a:t>cómo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FFFFFF"/>
                </a:solidFill>
                <a:latin typeface="Arial"/>
                <a:cs typeface="Arial"/>
              </a:rPr>
              <a:t>crear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acoplamientos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FFFFFF"/>
                </a:solidFill>
                <a:latin typeface="Arial"/>
                <a:cs typeface="Arial"/>
              </a:rPr>
              <a:t>"</a:t>
            </a:r>
            <a:r>
              <a:rPr dirty="0" u="sng" sz="1400" spc="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Acoplamientos</a:t>
            </a:r>
            <a:r>
              <a:rPr dirty="0" sz="1400" spc="-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"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sección.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35533" y="3597973"/>
            <a:ext cx="2498725" cy="77152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imes New Roman"/>
              <a:cs typeface="Times New Roman"/>
            </a:endParaRPr>
          </a:p>
          <a:p>
            <a:pPr marL="243204" marR="242570" indent="4445">
              <a:lnSpc>
                <a:spcPct val="150300"/>
              </a:lnSpc>
            </a:pPr>
            <a:r>
              <a:rPr dirty="0" sz="800" spc="10" b="1">
                <a:solidFill>
                  <a:srgbClr val="000027"/>
                </a:solidFill>
                <a:latin typeface="Arial"/>
                <a:cs typeface="Arial"/>
              </a:rPr>
              <a:t>Aquí </a:t>
            </a:r>
            <a:r>
              <a:rPr dirty="0" sz="800" spc="-10" b="1">
                <a:solidFill>
                  <a:srgbClr val="000027"/>
                </a:solidFill>
                <a:latin typeface="Arial"/>
                <a:cs typeface="Arial"/>
              </a:rPr>
              <a:t>se </a:t>
            </a:r>
            <a:r>
              <a:rPr dirty="0" sz="800" spc="35" b="1">
                <a:solidFill>
                  <a:srgbClr val="000027"/>
                </a:solidFill>
                <a:latin typeface="Arial"/>
                <a:cs typeface="Arial"/>
              </a:rPr>
              <a:t>muestra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el </a:t>
            </a:r>
            <a:r>
              <a:rPr dirty="0" sz="800" spc="25" b="1">
                <a:solidFill>
                  <a:srgbClr val="000027"/>
                </a:solidFill>
                <a:latin typeface="Arial"/>
                <a:cs typeface="Arial"/>
              </a:rPr>
              <a:t>resultado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de </a:t>
            </a:r>
            <a:r>
              <a:rPr dirty="0" sz="800" spc="2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vincular</a:t>
            </a:r>
            <a:r>
              <a:rPr dirty="0" sz="800" spc="-2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componentes</a:t>
            </a:r>
            <a:r>
              <a:rPr dirty="0" sz="800" spc="-1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000027"/>
                </a:solidFill>
                <a:latin typeface="Arial"/>
                <a:cs typeface="Arial"/>
              </a:rPr>
              <a:t>de</a:t>
            </a:r>
            <a:r>
              <a:rPr dirty="0" sz="800" spc="-1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800" spc="25" b="1">
                <a:solidFill>
                  <a:srgbClr val="000027"/>
                </a:solidFill>
                <a:latin typeface="Arial"/>
                <a:cs typeface="Arial"/>
              </a:rPr>
              <a:t>alimentación.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9" name="object 9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2807" y="2717291"/>
              <a:ext cx="3906012" cy="23759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2807" y="2709684"/>
              <a:ext cx="745998" cy="27811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22525" y="2743962"/>
              <a:ext cx="688975" cy="212090"/>
            </a:xfrm>
            <a:custGeom>
              <a:avLst/>
              <a:gdLst/>
              <a:ahLst/>
              <a:cxnLst/>
              <a:rect l="l" t="t" r="r" b="b"/>
              <a:pathLst>
                <a:path w="688975" h="212089">
                  <a:moveTo>
                    <a:pt x="0" y="211836"/>
                  </a:moveTo>
                  <a:lnTo>
                    <a:pt x="688848" y="211836"/>
                  </a:lnTo>
                  <a:lnTo>
                    <a:pt x="688848" y="0"/>
                  </a:lnTo>
                  <a:lnTo>
                    <a:pt x="0" y="0"/>
                  </a:lnTo>
                  <a:lnTo>
                    <a:pt x="0" y="21183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7879" y="3898404"/>
              <a:ext cx="401561" cy="3878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20645" y="3932681"/>
              <a:ext cx="338455" cy="321945"/>
            </a:xfrm>
            <a:custGeom>
              <a:avLst/>
              <a:gdLst/>
              <a:ahLst/>
              <a:cxnLst/>
              <a:rect l="l" t="t" r="r" b="b"/>
              <a:pathLst>
                <a:path w="338455" h="321945">
                  <a:moveTo>
                    <a:pt x="0" y="321564"/>
                  </a:moveTo>
                  <a:lnTo>
                    <a:pt x="338328" y="321564"/>
                  </a:lnTo>
                  <a:lnTo>
                    <a:pt x="338328" y="0"/>
                  </a:lnTo>
                  <a:lnTo>
                    <a:pt x="0" y="0"/>
                  </a:lnTo>
                  <a:lnTo>
                    <a:pt x="0" y="321564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64642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35">
                <a:latin typeface="Lucida Sans Unicode"/>
                <a:cs typeface="Lucida Sans Unicode"/>
              </a:rPr>
              <a:t>Cómo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crear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elementos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red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–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cuadros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distribución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6616" y="1600232"/>
            <a:ext cx="8589645" cy="57467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350" spc="-45" b="1">
                <a:solidFill>
                  <a:srgbClr val="FFFFFF"/>
                </a:solidFill>
                <a:latin typeface="Arial"/>
                <a:cs typeface="Arial"/>
              </a:rPr>
              <a:t>Los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FFFFFF"/>
                </a:solidFill>
                <a:latin typeface="Arial"/>
                <a:cs typeface="Arial"/>
              </a:rPr>
              <a:t>cuadros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0" b="1">
                <a:solidFill>
                  <a:srgbClr val="FFFFFF"/>
                </a:solidFill>
                <a:latin typeface="Arial"/>
                <a:cs typeface="Arial"/>
              </a:rPr>
              <a:t>distribución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se</a:t>
            </a:r>
            <a:r>
              <a:rPr dirty="0" sz="13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40" b="1">
                <a:solidFill>
                  <a:srgbClr val="FFFFFF"/>
                </a:solidFill>
                <a:latin typeface="Arial"/>
                <a:cs typeface="Arial"/>
              </a:rPr>
              <a:t>crean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FFFFF"/>
                </a:solidFill>
                <a:latin typeface="Arial"/>
                <a:cs typeface="Arial"/>
              </a:rPr>
              <a:t>misma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0" b="1">
                <a:solidFill>
                  <a:srgbClr val="FFFFFF"/>
                </a:solidFill>
                <a:latin typeface="Arial"/>
                <a:cs typeface="Arial"/>
              </a:rPr>
              <a:t>manera:</a:t>
            </a:r>
            <a:r>
              <a:rPr dirty="0" sz="1350" spc="30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principio</a:t>
            </a:r>
            <a:r>
              <a:rPr dirty="0" sz="13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habilite</a:t>
            </a:r>
            <a:r>
              <a:rPr dirty="0" sz="13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3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icono</a:t>
            </a:r>
            <a:r>
              <a:rPr dirty="0" sz="13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10" b="1">
                <a:solidFill>
                  <a:srgbClr val="F8AC00"/>
                </a:solidFill>
                <a:latin typeface="Arial"/>
                <a:cs typeface="Arial"/>
              </a:rPr>
              <a:t>Biblioteca</a:t>
            </a:r>
            <a:r>
              <a:rPr dirty="0" sz="1350" spc="1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endParaRPr sz="1350">
              <a:latin typeface="Lucida Sans Unicode"/>
              <a:cs typeface="Lucida Sans Unicode"/>
            </a:endParaRPr>
          </a:p>
          <a:p>
            <a:pPr marL="5407660">
              <a:lnSpc>
                <a:spcPct val="100000"/>
              </a:lnSpc>
              <a:spcBef>
                <a:spcPts val="310"/>
              </a:spcBef>
            </a:pPr>
            <a:r>
              <a:rPr dirty="0" sz="1800" spc="-50">
                <a:solidFill>
                  <a:srgbClr val="FFFFFF"/>
                </a:solidFill>
                <a:latin typeface="Lucida Sans Unicode"/>
                <a:cs typeface="Lucida Sans Unicode"/>
              </a:rPr>
              <a:t>mi).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9" name="object 9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95216" y="1463040"/>
              <a:ext cx="1735074" cy="38046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7699" y="1525524"/>
              <a:ext cx="1612391" cy="368198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52874" y="1520698"/>
              <a:ext cx="1622425" cy="3691890"/>
            </a:xfrm>
            <a:custGeom>
              <a:avLst/>
              <a:gdLst/>
              <a:ahLst/>
              <a:cxnLst/>
              <a:rect l="l" t="t" r="r" b="b"/>
              <a:pathLst>
                <a:path w="1622425" h="3691890">
                  <a:moveTo>
                    <a:pt x="0" y="3691508"/>
                  </a:moveTo>
                  <a:lnTo>
                    <a:pt x="1621916" y="3691508"/>
                  </a:lnTo>
                  <a:lnTo>
                    <a:pt x="1621916" y="0"/>
                  </a:lnTo>
                  <a:lnTo>
                    <a:pt x="0" y="0"/>
                  </a:lnTo>
                  <a:lnTo>
                    <a:pt x="0" y="3691508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7819" y="2694432"/>
              <a:ext cx="2401824" cy="2513076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64642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35">
                <a:latin typeface="Lucida Sans Unicode"/>
                <a:cs typeface="Lucida Sans Unicode"/>
              </a:rPr>
              <a:t>Cómo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crear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elementos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red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–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cuadros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distribución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2645" y="1609724"/>
            <a:ext cx="4867910" cy="3667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68935" marR="168910" indent="-356870">
              <a:lnSpc>
                <a:spcPct val="123100"/>
              </a:lnSpc>
              <a:spcBef>
                <a:spcPts val="100"/>
              </a:spcBef>
              <a:buClr>
                <a:srgbClr val="F8AC00"/>
              </a:buClr>
              <a:buSzPct val="123076"/>
              <a:buChar char="•"/>
              <a:tabLst>
                <a:tab pos="369570" algn="l"/>
              </a:tabLst>
            </a:pP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0">
                <a:solidFill>
                  <a:srgbClr val="FFFFFF"/>
                </a:solidFill>
                <a:latin typeface="Lucida Sans Unicode"/>
                <a:cs typeface="Lucida Sans Unicode"/>
              </a:rPr>
              <a:t>posibles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puntos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3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están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marcados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3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300" spc="35" b="1">
                <a:solidFill>
                  <a:srgbClr val="F8AC00"/>
                </a:solidFill>
                <a:latin typeface="Arial"/>
                <a:cs typeface="Arial"/>
              </a:rPr>
              <a:t>rectángulo</a:t>
            </a:r>
            <a:r>
              <a:rPr dirty="0" sz="13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40" b="1">
                <a:solidFill>
                  <a:srgbClr val="F8AC00"/>
                </a:solidFill>
                <a:latin typeface="Arial"/>
                <a:cs typeface="Arial"/>
              </a:rPr>
              <a:t>amarillo</a:t>
            </a:r>
            <a:r>
              <a:rPr dirty="0" sz="1300" spc="4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pasar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300" spc="-4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ratón</a:t>
            </a:r>
            <a:r>
              <a:rPr dirty="0" sz="13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5">
                <a:solidFill>
                  <a:srgbClr val="FFFFFF"/>
                </a:solidFill>
                <a:latin typeface="Lucida Sans Unicode"/>
                <a:cs typeface="Lucida Sans Unicode"/>
              </a:rPr>
              <a:t>él.</a:t>
            </a:r>
            <a:endParaRPr sz="1300">
              <a:latin typeface="Lucida Sans Unicode"/>
              <a:cs typeface="Lucida Sans Unicode"/>
            </a:endParaRPr>
          </a:p>
          <a:p>
            <a:pPr marL="368935" marR="161925" indent="-356870">
              <a:lnSpc>
                <a:spcPct val="139100"/>
              </a:lnSpc>
              <a:spcBef>
                <a:spcPts val="570"/>
              </a:spcBef>
              <a:buClr>
                <a:srgbClr val="F8AC00"/>
              </a:buClr>
              <a:buSzPct val="139130"/>
              <a:buChar char="•"/>
              <a:tabLst>
                <a:tab pos="368935" algn="l"/>
                <a:tab pos="369570" algn="l"/>
              </a:tabLst>
            </a:pPr>
            <a:r>
              <a:rPr dirty="0" sz="1150" spc="10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encontrar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puntos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gráficos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que  </a:t>
            </a:r>
            <a:r>
              <a:rPr dirty="0" sz="1150" spc="10">
                <a:solidFill>
                  <a:srgbClr val="FFFFFF"/>
                </a:solidFill>
                <a:latin typeface="Lucida Sans Unicode"/>
                <a:cs typeface="Lucida Sans Unicode"/>
              </a:rPr>
              <a:t>representan</a:t>
            </a:r>
            <a:r>
              <a:rPr dirty="0" sz="1150" spc="10" b="1">
                <a:solidFill>
                  <a:srgbClr val="F8AC00"/>
                </a:solidFill>
                <a:latin typeface="Arial"/>
                <a:cs typeface="Arial"/>
              </a:rPr>
              <a:t>tableros</a:t>
            </a:r>
            <a:r>
              <a:rPr dirty="0" sz="11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3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15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5" b="1">
                <a:solidFill>
                  <a:srgbClr val="F8AC00"/>
                </a:solidFill>
                <a:latin typeface="Arial"/>
                <a:cs typeface="Arial"/>
              </a:rPr>
              <a:t>distribución</a:t>
            </a:r>
            <a:r>
              <a:rPr dirty="0" sz="115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0" b="1">
                <a:solidFill>
                  <a:srgbClr val="F8AC00"/>
                </a:solidFill>
                <a:latin typeface="Arial"/>
                <a:cs typeface="Arial"/>
              </a:rPr>
              <a:t>(líneas</a:t>
            </a:r>
            <a:r>
              <a:rPr dirty="0" sz="115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10" b="1">
                <a:solidFill>
                  <a:srgbClr val="F8AC00"/>
                </a:solidFill>
                <a:latin typeface="Arial"/>
                <a:cs typeface="Arial"/>
              </a:rPr>
              <a:t>azules)</a:t>
            </a:r>
            <a:r>
              <a:rPr dirty="0" sz="115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barra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colectora</a:t>
            </a:r>
            <a:r>
              <a:rPr dirty="0" sz="1150" b="1">
                <a:solidFill>
                  <a:srgbClr val="F8AC00"/>
                </a:solidFill>
                <a:latin typeface="Arial"/>
                <a:cs typeface="Arial"/>
              </a:rPr>
              <a:t>sistemas</a:t>
            </a:r>
            <a:r>
              <a:rPr dirty="0" sz="11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5" b="1">
                <a:solidFill>
                  <a:srgbClr val="F8AC00"/>
                </a:solidFill>
                <a:latin typeface="Arial"/>
                <a:cs typeface="Arial"/>
              </a:rPr>
              <a:t>troncales</a:t>
            </a:r>
            <a:r>
              <a:rPr dirty="0" sz="11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0" b="1">
                <a:solidFill>
                  <a:srgbClr val="F8AC00"/>
                </a:solidFill>
                <a:latin typeface="Arial"/>
                <a:cs typeface="Arial"/>
              </a:rPr>
              <a:t>(líneas</a:t>
            </a:r>
            <a:r>
              <a:rPr dirty="0" sz="11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15" b="1">
                <a:solidFill>
                  <a:srgbClr val="F8AC00"/>
                </a:solidFill>
                <a:latin typeface="Arial"/>
                <a:cs typeface="Arial"/>
              </a:rPr>
              <a:t>verdes).</a:t>
            </a:r>
            <a:endParaRPr sz="1150">
              <a:latin typeface="Arial"/>
              <a:cs typeface="Arial"/>
            </a:endParaRPr>
          </a:p>
          <a:p>
            <a:pPr marL="368935" marR="5080" indent="-356870">
              <a:lnSpc>
                <a:spcPct val="152500"/>
              </a:lnSpc>
              <a:spcBef>
                <a:spcPts val="580"/>
              </a:spcBef>
              <a:buClr>
                <a:srgbClr val="F8AC00"/>
              </a:buClr>
              <a:buSzPct val="152380"/>
              <a:buChar char="•"/>
              <a:tabLst>
                <a:tab pos="368935" algn="l"/>
                <a:tab pos="369570" algn="l"/>
              </a:tabLst>
            </a:pPr>
            <a:r>
              <a:rPr dirty="0" sz="1050" spc="15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agregar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elementos,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haga </a:t>
            </a:r>
            <a:r>
              <a:rPr dirty="0" sz="1050" spc="-35">
                <a:solidFill>
                  <a:srgbClr val="FFFFFF"/>
                </a:solidFill>
                <a:latin typeface="Lucida Sans Unicode"/>
                <a:cs typeface="Lucida Sans Unicode"/>
              </a:rPr>
              <a:t>clic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botón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izquierdo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dicho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punto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inserción,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mantenga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presionada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 tecla del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mouse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arrastre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mouse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lejos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punto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ángulo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recto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hacia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35">
                <a:solidFill>
                  <a:srgbClr val="FFFFFF"/>
                </a:solidFill>
                <a:latin typeface="Lucida Sans Unicode"/>
                <a:cs typeface="Lucida Sans Unicode"/>
              </a:rPr>
              <a:t>azul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verde.</a:t>
            </a:r>
            <a:endParaRPr sz="1050">
              <a:latin typeface="Lucida Sans Unicode"/>
              <a:cs typeface="Lucida Sans Unicode"/>
            </a:endParaRPr>
          </a:p>
          <a:p>
            <a:pPr marL="368935" marR="340995" indent="-356870">
              <a:lnSpc>
                <a:spcPct val="128000"/>
              </a:lnSpc>
              <a:spcBef>
                <a:spcPts val="640"/>
              </a:spcBef>
              <a:buClr>
                <a:srgbClr val="F8AC00"/>
              </a:buClr>
              <a:buSzPct val="128000"/>
              <a:buChar char="•"/>
              <a:tabLst>
                <a:tab pos="368935" algn="l"/>
                <a:tab pos="369570" algn="l"/>
              </a:tabLst>
            </a:pP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Después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soltar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botón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del mouse,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automáticamente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otro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diálogo,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donde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especificar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parámetros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acaba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colocar.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3" name="object 3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75360" y="1182649"/>
            <a:ext cx="11219815" cy="5126355"/>
            <a:chOff x="975360" y="1182649"/>
            <a:chExt cx="11219815" cy="5126355"/>
          </a:xfrm>
        </p:grpSpPr>
        <p:sp>
          <p:nvSpPr>
            <p:cNvPr id="6" name="object 6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360" y="1182649"/>
              <a:ext cx="7066026" cy="5125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1557528"/>
              <a:ext cx="6362700" cy="44013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2476" y="1717548"/>
              <a:ext cx="5986272" cy="34533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1363" y="1825752"/>
              <a:ext cx="3976878" cy="323621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64642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35">
                <a:latin typeface="Lucida Sans Unicode"/>
                <a:cs typeface="Lucida Sans Unicode"/>
              </a:rPr>
              <a:t>Cómo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crear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elementos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red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–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cuadros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distribución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67739" y="1565147"/>
            <a:ext cx="6267450" cy="4748530"/>
            <a:chOff x="967739" y="1565147"/>
            <a:chExt cx="6267450" cy="47485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5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7351" y="2659380"/>
              <a:ext cx="996696" cy="25450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45507" y="1627631"/>
              <a:ext cx="1143000" cy="40492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6024" y="1565147"/>
              <a:ext cx="1709166" cy="41719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507" y="1627631"/>
              <a:ext cx="1586484" cy="40492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583681" y="1622869"/>
              <a:ext cx="1596390" cy="4058920"/>
            </a:xfrm>
            <a:custGeom>
              <a:avLst/>
              <a:gdLst/>
              <a:ahLst/>
              <a:cxnLst/>
              <a:rect l="l" t="t" r="r" b="b"/>
              <a:pathLst>
                <a:path w="1596390" h="4058920">
                  <a:moveTo>
                    <a:pt x="0" y="4058792"/>
                  </a:moveTo>
                  <a:lnTo>
                    <a:pt x="1596009" y="4058792"/>
                  </a:lnTo>
                  <a:lnTo>
                    <a:pt x="1596009" y="0"/>
                  </a:lnTo>
                  <a:lnTo>
                    <a:pt x="0" y="0"/>
                  </a:lnTo>
                  <a:lnTo>
                    <a:pt x="0" y="4058792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64642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35">
                <a:latin typeface="Lucida Sans Unicode"/>
                <a:cs typeface="Lucida Sans Unicode"/>
              </a:rPr>
              <a:t>Cómo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crear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elementos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red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–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cuadros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distribución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6616" y="1610614"/>
            <a:ext cx="31051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Resultado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5" b="1">
                <a:solidFill>
                  <a:srgbClr val="FFFFFF"/>
                </a:solidFill>
                <a:latin typeface="Arial"/>
                <a:cs typeface="Arial"/>
              </a:rPr>
              <a:t>diagrama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60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10321" y="2458233"/>
            <a:ext cx="3182620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4100"/>
              </a:lnSpc>
              <a:spcBef>
                <a:spcPts val="100"/>
              </a:spcBef>
            </a:pPr>
            <a:r>
              <a:rPr dirty="0" sz="1250" spc="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principio,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otros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cuadros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distribución 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crean de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 misma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manera. </a:t>
            </a:r>
            <a:r>
              <a:rPr dirty="0" sz="1250" spc="10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250" spc="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encontrar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2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descripción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detallada</a:t>
            </a:r>
            <a:r>
              <a:rPr dirty="0" sz="12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sobre </a:t>
            </a:r>
            <a:r>
              <a:rPr dirty="0" sz="1250" spc="-3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cómo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agregar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canalizaciones 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eléctricas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prefabricadas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1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u="sng" sz="1250" spc="1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Sistemas </a:t>
            </a:r>
            <a:r>
              <a:rPr dirty="0" sz="1250" spc="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u="sng" sz="1250" spc="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</a:rPr>
              <a:t>d</a:t>
            </a:r>
            <a:r>
              <a:rPr dirty="0" u="sng" sz="1250" spc="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e</a:t>
            </a:r>
            <a:r>
              <a:rPr dirty="0" u="sng" sz="1250" spc="-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 </a:t>
            </a:r>
            <a:r>
              <a:rPr dirty="0" u="sng" sz="1250" spc="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barras</a:t>
            </a:r>
            <a:r>
              <a:rPr dirty="0" u="sng" sz="1250" spc="-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 </a:t>
            </a:r>
            <a:r>
              <a:rPr dirty="0" u="sng" sz="1250" spc="1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y</a:t>
            </a:r>
            <a:r>
              <a:rPr dirty="0" u="sng" sz="1250" spc="-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 </a:t>
            </a:r>
            <a:r>
              <a:rPr dirty="0" u="sng" sz="1250" spc="1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9" action="ppaction://hlinksldjump"/>
              </a:rPr>
              <a:t>cargas</a:t>
            </a:r>
            <a:r>
              <a:rPr dirty="0" sz="1250" spc="-30" b="1">
                <a:solidFill>
                  <a:srgbClr val="F8AC00"/>
                </a:solidFill>
                <a:latin typeface="Arial"/>
                <a:cs typeface="Arial"/>
                <a:hlinkClick r:id="rId9" action="ppaction://hlinksldjump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"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  <a:hlinkClick r:id="rId9" action="ppaction://hlinksldjump"/>
              </a:rPr>
              <a:t>sección.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67739" y="2110727"/>
            <a:ext cx="5730875" cy="4202430"/>
            <a:chOff x="967739" y="2110727"/>
            <a:chExt cx="5730875" cy="420243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4519" y="2659380"/>
              <a:ext cx="941832" cy="25450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29355" y="2709672"/>
              <a:ext cx="2822447" cy="253593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64642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-35">
                <a:latin typeface="Lucida Sans Unicode"/>
                <a:cs typeface="Lucida Sans Unicode"/>
              </a:rPr>
              <a:t>Cómo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crear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elementos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red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–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cuadros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de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distribución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6616" y="1610614"/>
            <a:ext cx="1027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También</a:t>
            </a:r>
            <a:r>
              <a:rPr dirty="0" sz="1500" spc="25" b="1">
                <a:solidFill>
                  <a:srgbClr val="F8AC00"/>
                </a:solidFill>
                <a:latin typeface="Arial"/>
                <a:cs typeface="Arial"/>
              </a:rPr>
              <a:t>cargas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crean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80" b="1">
                <a:solidFill>
                  <a:srgbClr val="FFFFFF"/>
                </a:solidFill>
                <a:latin typeface="Arial"/>
                <a:cs typeface="Arial"/>
              </a:rPr>
              <a:t>manera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similar.</a:t>
            </a:r>
            <a:r>
              <a:rPr dirty="0" sz="1500" spc="3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este</a:t>
            </a:r>
            <a:r>
              <a:rPr dirty="0" sz="15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modo,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conectarlos</a:t>
            </a:r>
            <a:r>
              <a:rPr dirty="0" sz="15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directamente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5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alimentación</a:t>
            </a:r>
            <a:r>
              <a:rPr dirty="0" sz="15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70141" y="2436749"/>
            <a:ext cx="5367655" cy="3179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68935" marR="668020" indent="-356870">
              <a:lnSpc>
                <a:spcPct val="123100"/>
              </a:lnSpc>
              <a:spcBef>
                <a:spcPts val="100"/>
              </a:spcBef>
              <a:buClr>
                <a:srgbClr val="F8AC00"/>
              </a:buClr>
              <a:buSzPct val="123076"/>
              <a:buChar char="•"/>
              <a:tabLst>
                <a:tab pos="369570" algn="l"/>
              </a:tabLst>
            </a:pP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0">
                <a:solidFill>
                  <a:srgbClr val="FFFFFF"/>
                </a:solidFill>
                <a:latin typeface="Lucida Sans Unicode"/>
                <a:cs typeface="Lucida Sans Unicode"/>
              </a:rPr>
              <a:t>posibles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puntos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3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están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marcados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3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300" spc="35" b="1">
                <a:solidFill>
                  <a:srgbClr val="F8AC00"/>
                </a:solidFill>
                <a:latin typeface="Arial"/>
                <a:cs typeface="Arial"/>
              </a:rPr>
              <a:t>rectángulo</a:t>
            </a:r>
            <a:r>
              <a:rPr dirty="0" sz="13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40" b="1">
                <a:solidFill>
                  <a:srgbClr val="F8AC00"/>
                </a:solidFill>
                <a:latin typeface="Arial"/>
                <a:cs typeface="Arial"/>
              </a:rPr>
              <a:t>amarillo</a:t>
            </a:r>
            <a:r>
              <a:rPr dirty="0" sz="1300" spc="40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pasar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300" spc="-4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ratón</a:t>
            </a:r>
            <a:r>
              <a:rPr dirty="0" sz="13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35">
                <a:solidFill>
                  <a:srgbClr val="FFFFFF"/>
                </a:solidFill>
                <a:latin typeface="Lucida Sans Unicode"/>
                <a:cs typeface="Lucida Sans Unicode"/>
              </a:rPr>
              <a:t>él.</a:t>
            </a:r>
            <a:endParaRPr sz="1300">
              <a:latin typeface="Lucida Sans Unicode"/>
              <a:cs typeface="Lucida Sans Unicode"/>
            </a:endParaRPr>
          </a:p>
          <a:p>
            <a:pPr marL="368935" marR="235585" indent="-356870">
              <a:lnSpc>
                <a:spcPct val="139200"/>
              </a:lnSpc>
              <a:spcBef>
                <a:spcPts val="565"/>
              </a:spcBef>
              <a:buClr>
                <a:srgbClr val="F8AC00"/>
              </a:buClr>
              <a:buSzPct val="139130"/>
              <a:buChar char="•"/>
              <a:tabLst>
                <a:tab pos="368935" algn="l"/>
                <a:tab pos="369570" algn="l"/>
              </a:tabLst>
            </a:pPr>
            <a:r>
              <a:rPr dirty="0" sz="1150" spc="10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encontrar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puntos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gráficos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representan </a:t>
            </a:r>
            <a:r>
              <a:rPr dirty="0" sz="1150" spc="-3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35" b="1">
                <a:solidFill>
                  <a:srgbClr val="F8AC00"/>
                </a:solidFill>
                <a:latin typeface="Arial"/>
                <a:cs typeface="Arial"/>
              </a:rPr>
              <a:t>tableros </a:t>
            </a:r>
            <a:r>
              <a:rPr dirty="0" sz="1150" spc="30" b="1">
                <a:solidFill>
                  <a:srgbClr val="F8AC00"/>
                </a:solidFill>
                <a:latin typeface="Arial"/>
                <a:cs typeface="Arial"/>
              </a:rPr>
              <a:t>de </a:t>
            </a:r>
            <a:r>
              <a:rPr dirty="0" sz="1150" spc="25" b="1">
                <a:solidFill>
                  <a:srgbClr val="F8AC00"/>
                </a:solidFill>
                <a:latin typeface="Arial"/>
                <a:cs typeface="Arial"/>
              </a:rPr>
              <a:t>distribución </a:t>
            </a:r>
            <a:r>
              <a:rPr dirty="0" sz="1150" spc="20" b="1">
                <a:solidFill>
                  <a:srgbClr val="F8AC00"/>
                </a:solidFill>
                <a:latin typeface="Arial"/>
                <a:cs typeface="Arial"/>
              </a:rPr>
              <a:t>(líneas </a:t>
            </a:r>
            <a:r>
              <a:rPr dirty="0" sz="1150" spc="10" b="1">
                <a:solidFill>
                  <a:srgbClr val="F8AC00"/>
                </a:solidFill>
                <a:latin typeface="Arial"/>
                <a:cs typeface="Arial"/>
              </a:rPr>
              <a:t>azules)</a:t>
            </a:r>
            <a:r>
              <a:rPr dirty="0" sz="1150" spc="10">
                <a:solidFill>
                  <a:srgbClr val="FFFFFF"/>
                </a:solidFill>
                <a:latin typeface="Lucida Sans Unicode"/>
                <a:cs typeface="Lucida Sans Unicode"/>
              </a:rPr>
              <a:t>y el</a:t>
            </a:r>
            <a:r>
              <a:rPr dirty="0" sz="1150" spc="10" b="1">
                <a:solidFill>
                  <a:srgbClr val="F8AC00"/>
                </a:solidFill>
                <a:latin typeface="Arial"/>
                <a:cs typeface="Arial"/>
              </a:rPr>
              <a:t>canalizaciones </a:t>
            </a:r>
            <a:r>
              <a:rPr dirty="0" sz="1150" spc="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0" b="1">
                <a:solidFill>
                  <a:srgbClr val="F8AC00"/>
                </a:solidFill>
                <a:latin typeface="Arial"/>
                <a:cs typeface="Arial"/>
              </a:rPr>
              <a:t>eléctricas</a:t>
            </a:r>
            <a:r>
              <a:rPr dirty="0" sz="11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30" b="1">
                <a:solidFill>
                  <a:srgbClr val="F8AC00"/>
                </a:solidFill>
                <a:latin typeface="Arial"/>
                <a:cs typeface="Arial"/>
              </a:rPr>
              <a:t>prefabricadas</a:t>
            </a:r>
            <a:r>
              <a:rPr dirty="0" sz="11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0" b="1">
                <a:solidFill>
                  <a:srgbClr val="F8AC00"/>
                </a:solidFill>
                <a:latin typeface="Arial"/>
                <a:cs typeface="Arial"/>
              </a:rPr>
              <a:t>(líneas</a:t>
            </a:r>
            <a:r>
              <a:rPr dirty="0" sz="11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15" b="1">
                <a:solidFill>
                  <a:srgbClr val="F8AC00"/>
                </a:solidFill>
                <a:latin typeface="Arial"/>
                <a:cs typeface="Arial"/>
              </a:rPr>
              <a:t>verdes).</a:t>
            </a:r>
            <a:endParaRPr sz="1150">
              <a:latin typeface="Arial"/>
              <a:cs typeface="Arial"/>
            </a:endParaRPr>
          </a:p>
          <a:p>
            <a:pPr marL="368935" marR="5080" indent="-356870">
              <a:lnSpc>
                <a:spcPct val="152400"/>
              </a:lnSpc>
              <a:spcBef>
                <a:spcPts val="580"/>
              </a:spcBef>
              <a:buClr>
                <a:srgbClr val="F8AC00"/>
              </a:buClr>
              <a:buSzPct val="152380"/>
              <a:buChar char="•"/>
              <a:tabLst>
                <a:tab pos="368935" algn="l"/>
                <a:tab pos="369570" algn="l"/>
              </a:tabLst>
            </a:pPr>
            <a:r>
              <a:rPr dirty="0" sz="1050" spc="15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agregar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elementos,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haga </a:t>
            </a:r>
            <a:r>
              <a:rPr dirty="0" sz="1050" spc="-35">
                <a:solidFill>
                  <a:srgbClr val="FFFFFF"/>
                </a:solidFill>
                <a:latin typeface="Lucida Sans Unicode"/>
                <a:cs typeface="Lucida Sans Unicode"/>
              </a:rPr>
              <a:t>clic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botón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izquierdo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dicho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punto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inserción,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mantenga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presionada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tecla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mouse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arrastre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mouse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lejos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del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punto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ángulo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recto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hacia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35">
                <a:solidFill>
                  <a:srgbClr val="FFFFFF"/>
                </a:solidFill>
                <a:latin typeface="Lucida Sans Unicode"/>
                <a:cs typeface="Lucida Sans Unicode"/>
              </a:rPr>
              <a:t>azul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verde.</a:t>
            </a:r>
            <a:endParaRPr sz="1050">
              <a:latin typeface="Lucida Sans Unicode"/>
              <a:cs typeface="Lucida Sans Unicode"/>
            </a:endParaRPr>
          </a:p>
          <a:p>
            <a:pPr marL="368935" marR="342265" indent="-356870">
              <a:lnSpc>
                <a:spcPct val="128099"/>
              </a:lnSpc>
              <a:spcBef>
                <a:spcPts val="640"/>
              </a:spcBef>
              <a:buClr>
                <a:srgbClr val="F8AC00"/>
              </a:buClr>
              <a:buSzPct val="128000"/>
              <a:buChar char="•"/>
              <a:tabLst>
                <a:tab pos="368935" algn="l"/>
                <a:tab pos="369570" algn="l"/>
              </a:tabLst>
            </a:pP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Después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soltar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botón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del mouse,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automáticamente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otro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diálogo,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donde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especificar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parámetros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2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acaba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colocar.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9" name="object 9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2807" y="2717291"/>
              <a:ext cx="3906012" cy="23759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2807" y="2709684"/>
              <a:ext cx="745998" cy="27811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22525" y="2743962"/>
              <a:ext cx="688975" cy="212090"/>
            </a:xfrm>
            <a:custGeom>
              <a:avLst/>
              <a:gdLst/>
              <a:ahLst/>
              <a:cxnLst/>
              <a:rect l="l" t="t" r="r" b="b"/>
              <a:pathLst>
                <a:path w="688975" h="212089">
                  <a:moveTo>
                    <a:pt x="0" y="211836"/>
                  </a:moveTo>
                  <a:lnTo>
                    <a:pt x="688848" y="211836"/>
                  </a:lnTo>
                  <a:lnTo>
                    <a:pt x="688848" y="0"/>
                  </a:lnTo>
                  <a:lnTo>
                    <a:pt x="0" y="0"/>
                  </a:lnTo>
                  <a:lnTo>
                    <a:pt x="0" y="21183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7879" y="4576584"/>
              <a:ext cx="401561" cy="3878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20645" y="4610862"/>
              <a:ext cx="338455" cy="321945"/>
            </a:xfrm>
            <a:custGeom>
              <a:avLst/>
              <a:gdLst/>
              <a:ahLst/>
              <a:cxnLst/>
              <a:rect l="l" t="t" r="r" b="b"/>
              <a:pathLst>
                <a:path w="338455" h="321945">
                  <a:moveTo>
                    <a:pt x="0" y="321563"/>
                  </a:moveTo>
                  <a:lnTo>
                    <a:pt x="338328" y="321563"/>
                  </a:lnTo>
                  <a:lnTo>
                    <a:pt x="338328" y="0"/>
                  </a:lnTo>
                  <a:lnTo>
                    <a:pt x="0" y="0"/>
                  </a:lnTo>
                  <a:lnTo>
                    <a:pt x="0" y="321563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6616" y="1623314"/>
            <a:ext cx="97847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0" b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FFFFFF"/>
                </a:solidFill>
                <a:latin typeface="Arial"/>
                <a:cs typeface="Arial"/>
              </a:rPr>
              <a:t>agregar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400" spc="45" b="1">
                <a:solidFill>
                  <a:srgbClr val="F8AC00"/>
                </a:solidFill>
                <a:latin typeface="Arial"/>
                <a:cs typeface="Arial"/>
              </a:rPr>
              <a:t>carga</a:t>
            </a:r>
            <a:r>
              <a:rPr dirty="0" sz="1400" spc="-1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estacionaria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FFFFFF"/>
                </a:solidFill>
                <a:latin typeface="Arial"/>
                <a:cs typeface="Arial"/>
              </a:rPr>
              <a:t>primero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debe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0" b="1">
                <a:solidFill>
                  <a:srgbClr val="FFFFFF"/>
                </a:solidFill>
                <a:latin typeface="Arial"/>
                <a:cs typeface="Arial"/>
              </a:rPr>
              <a:t>habilitar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FFFFFF"/>
                </a:solidFill>
                <a:latin typeface="Arial"/>
                <a:cs typeface="Arial"/>
              </a:rPr>
              <a:t>nuevo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FFFFFF"/>
                </a:solidFill>
                <a:latin typeface="Arial"/>
                <a:cs typeface="Arial"/>
              </a:rPr>
              <a:t>icono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FFFFF"/>
                </a:solidFill>
                <a:latin typeface="Arial"/>
                <a:cs typeface="Arial"/>
              </a:rPr>
              <a:t>correspondiente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FFFFFF"/>
                </a:solidFill>
                <a:latin typeface="Arial"/>
                <a:cs typeface="Arial"/>
              </a:rPr>
              <a:t>Biblioteca.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67739" y="1403477"/>
            <a:ext cx="11227435" cy="4909820"/>
            <a:chOff x="967739" y="1403477"/>
            <a:chExt cx="11227435" cy="4909820"/>
          </a:xfrm>
        </p:grpSpPr>
        <p:sp>
          <p:nvSpPr>
            <p:cNvPr id="9" name="object 9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2110727"/>
              <a:ext cx="5730875" cy="42024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2490216"/>
              <a:ext cx="5012436" cy="34686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2851" y="2616708"/>
              <a:ext cx="4716780" cy="27218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6607" y="2671572"/>
              <a:ext cx="2385822" cy="25808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72283" y="4570488"/>
              <a:ext cx="1946910" cy="21868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89809" y="4606290"/>
              <a:ext cx="1914525" cy="149860"/>
            </a:xfrm>
            <a:custGeom>
              <a:avLst/>
              <a:gdLst/>
              <a:ahLst/>
              <a:cxnLst/>
              <a:rect l="l" t="t" r="r" b="b"/>
              <a:pathLst>
                <a:path w="1914525" h="149860">
                  <a:moveTo>
                    <a:pt x="0" y="149351"/>
                  </a:moveTo>
                  <a:lnTo>
                    <a:pt x="1914143" y="149351"/>
                  </a:lnTo>
                  <a:lnTo>
                    <a:pt x="1914143" y="0"/>
                  </a:lnTo>
                  <a:lnTo>
                    <a:pt x="0" y="0"/>
                  </a:lnTo>
                  <a:lnTo>
                    <a:pt x="0" y="14935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6616" y="1559700"/>
            <a:ext cx="9131300" cy="604520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1250" spc="15" b="1">
                <a:solidFill>
                  <a:srgbClr val="FFFFFF"/>
                </a:solidFill>
                <a:latin typeface="Arial"/>
                <a:cs typeface="Arial"/>
              </a:rPr>
              <a:t>Cuando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elemento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se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coloca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punto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20" b="1">
                <a:solidFill>
                  <a:srgbClr val="FFFFFF"/>
                </a:solidFill>
                <a:latin typeface="Arial"/>
                <a:cs typeface="Arial"/>
              </a:rPr>
              <a:t>inserción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25" b="1">
                <a:solidFill>
                  <a:srgbClr val="FFFFFF"/>
                </a:solidFill>
                <a:latin typeface="Arial"/>
                <a:cs typeface="Arial"/>
              </a:rPr>
              <a:t>adecuado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diagrama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40" b="1">
                <a:solidFill>
                  <a:srgbClr val="FFFFFF"/>
                </a:solidFill>
                <a:latin typeface="Arial"/>
                <a:cs typeface="Arial"/>
              </a:rPr>
              <a:t>red,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0" b="1">
                <a:solidFill>
                  <a:srgbClr val="FFFFFF"/>
                </a:solidFill>
                <a:latin typeface="Arial"/>
                <a:cs typeface="Arial"/>
              </a:rPr>
              <a:t>cuadro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25" b="1">
                <a:solidFill>
                  <a:srgbClr val="FFFFFF"/>
                </a:solidFill>
                <a:latin typeface="Arial"/>
                <a:cs typeface="Arial"/>
              </a:rPr>
              <a:t>diálogo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endParaRPr sz="1250">
              <a:latin typeface="Arial"/>
              <a:cs typeface="Arial"/>
            </a:endParaRPr>
          </a:p>
          <a:p>
            <a:pPr marL="5383530">
              <a:lnSpc>
                <a:spcPct val="100000"/>
              </a:lnSpc>
              <a:spcBef>
                <a:spcPts val="730"/>
              </a:spcBef>
            </a:pP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65" b="1">
                <a:solidFill>
                  <a:srgbClr val="FFFFFF"/>
                </a:solidFill>
                <a:latin typeface="Arial"/>
                <a:cs typeface="Arial"/>
              </a:rPr>
              <a:t>muestra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z="1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30" b="1">
                <a:solidFill>
                  <a:srgbClr val="FFFFFF"/>
                </a:solidFill>
                <a:latin typeface="Arial"/>
                <a:cs typeface="Arial"/>
              </a:rPr>
              <a:t>circuito.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6524" y="1905000"/>
              <a:ext cx="1414272" cy="31912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3183" y="1869947"/>
              <a:ext cx="343674" cy="18059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87474" y="1905761"/>
              <a:ext cx="277495" cy="111760"/>
            </a:xfrm>
            <a:custGeom>
              <a:avLst/>
              <a:gdLst/>
              <a:ahLst/>
              <a:cxnLst/>
              <a:rect l="l" t="t" r="r" b="b"/>
              <a:pathLst>
                <a:path w="277494" h="111760">
                  <a:moveTo>
                    <a:pt x="0" y="111251"/>
                  </a:moveTo>
                  <a:lnTo>
                    <a:pt x="277368" y="111251"/>
                  </a:lnTo>
                  <a:lnTo>
                    <a:pt x="277368" y="0"/>
                  </a:lnTo>
                  <a:lnTo>
                    <a:pt x="0" y="0"/>
                  </a:lnTo>
                  <a:lnTo>
                    <a:pt x="0" y="11125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4700" y="2036063"/>
              <a:ext cx="1016508" cy="30053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2627" y="1988819"/>
              <a:ext cx="2463546" cy="305333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25112" y="2051303"/>
              <a:ext cx="2340864" cy="29306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20286" y="2046477"/>
              <a:ext cx="2350770" cy="2940685"/>
            </a:xfrm>
            <a:custGeom>
              <a:avLst/>
              <a:gdLst/>
              <a:ahLst/>
              <a:cxnLst/>
              <a:rect l="l" t="t" r="r" b="b"/>
              <a:pathLst>
                <a:path w="2350770" h="2940685">
                  <a:moveTo>
                    <a:pt x="0" y="2940177"/>
                  </a:moveTo>
                  <a:lnTo>
                    <a:pt x="2350389" y="2940177"/>
                  </a:lnTo>
                  <a:lnTo>
                    <a:pt x="2350389" y="0"/>
                  </a:lnTo>
                  <a:lnTo>
                    <a:pt x="0" y="0"/>
                  </a:lnTo>
                  <a:lnTo>
                    <a:pt x="0" y="2940177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65375" y="3302507"/>
              <a:ext cx="1475994" cy="17777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87474" y="3321557"/>
              <a:ext cx="1434465" cy="1742439"/>
            </a:xfrm>
            <a:custGeom>
              <a:avLst/>
              <a:gdLst/>
              <a:ahLst/>
              <a:cxnLst/>
              <a:rect l="l" t="t" r="r" b="b"/>
              <a:pathLst>
                <a:path w="1434464" h="1742439">
                  <a:moveTo>
                    <a:pt x="0" y="1741932"/>
                  </a:moveTo>
                  <a:lnTo>
                    <a:pt x="1434084" y="1741932"/>
                  </a:lnTo>
                  <a:lnTo>
                    <a:pt x="1434084" y="0"/>
                  </a:lnTo>
                  <a:lnTo>
                    <a:pt x="0" y="0"/>
                  </a:lnTo>
                  <a:lnTo>
                    <a:pt x="0" y="174193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1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67066" y="1700699"/>
            <a:ext cx="3914775" cy="3741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600"/>
              </a:lnSpc>
              <a:spcBef>
                <a:spcPts val="100"/>
              </a:spcBef>
            </a:pPr>
            <a:r>
              <a:rPr dirty="0" sz="1400" spc="25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simplificar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trabajo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proyectos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más grandes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mantener una </a:t>
            </a:r>
            <a:r>
              <a:rPr dirty="0" sz="140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estructura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sencilla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red,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puede  </a:t>
            </a:r>
            <a:r>
              <a:rPr dirty="0" sz="1400" spc="10">
                <a:solidFill>
                  <a:srgbClr val="FFFFFF"/>
                </a:solidFill>
                <a:latin typeface="Lucida Sans Unicode"/>
                <a:cs typeface="Lucida Sans Unicode"/>
              </a:rPr>
              <a:t>crear</a:t>
            </a:r>
            <a:r>
              <a:rPr dirty="0" sz="1400" spc="10" b="1">
                <a:solidFill>
                  <a:srgbClr val="F8AC00"/>
                </a:solidFill>
                <a:latin typeface="Arial"/>
                <a:cs typeface="Arial"/>
              </a:rPr>
              <a:t>grupos</a:t>
            </a:r>
            <a:r>
              <a:rPr dirty="0" sz="14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4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carga</a:t>
            </a:r>
            <a:endParaRPr sz="1400">
              <a:latin typeface="Arial"/>
              <a:cs typeface="Arial"/>
            </a:endParaRPr>
          </a:p>
          <a:p>
            <a:pPr marL="368935" marR="316865" indent="-356870">
              <a:lnSpc>
                <a:spcPct val="120000"/>
              </a:lnSpc>
              <a:spcBef>
                <a:spcPts val="620"/>
              </a:spcBef>
              <a:buClr>
                <a:srgbClr val="F8AC00"/>
              </a:buClr>
              <a:buSzPct val="120000"/>
              <a:buChar char="•"/>
              <a:tabLst>
                <a:tab pos="368935" algn="l"/>
                <a:tab pos="369570" algn="l"/>
              </a:tabLst>
            </a:pP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ingresando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número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deseado de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cargas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idénticas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especificación </a:t>
            </a:r>
            <a:r>
              <a:rPr dirty="0" sz="1500" spc="-4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inmediatamente</a:t>
            </a:r>
            <a:endParaRPr sz="1500">
              <a:latin typeface="Lucida Sans Unicode"/>
              <a:cs typeface="Lucida Sans Unicode"/>
            </a:endParaRPr>
          </a:p>
          <a:p>
            <a:pPr marL="368935">
              <a:lnSpc>
                <a:spcPct val="100000"/>
              </a:lnSpc>
              <a:spcBef>
                <a:spcPts val="260"/>
              </a:spcBef>
            </a:pPr>
            <a:r>
              <a:rPr dirty="0" sz="1600" spc="-10">
                <a:solidFill>
                  <a:srgbClr val="F8AC00"/>
                </a:solidFill>
                <a:latin typeface="Lucida Sans Unicode"/>
                <a:cs typeface="Lucida Sans Unicode"/>
              </a:rPr>
              <a:t>(</a:t>
            </a:r>
            <a:r>
              <a:rPr dirty="0" u="sng" sz="1600" spc="-10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Lucida Sans Unicode"/>
                <a:cs typeface="Lucida Sans Unicode"/>
                <a:hlinkClick r:id="rId12" action="ppaction://hlinksldjump"/>
              </a:rPr>
              <a:t>ver</a:t>
            </a:r>
            <a:r>
              <a:rPr dirty="0" u="sng" sz="1600" spc="-105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u="sng" sz="1600" spc="-15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Lucida Sans Unicode"/>
                <a:cs typeface="Lucida Sans Unicode"/>
                <a:hlinkClick r:id="rId12" action="ppaction://hlinksldjump"/>
              </a:rPr>
              <a:t>página</a:t>
            </a:r>
            <a:r>
              <a:rPr dirty="0" u="sng" sz="1600" spc="-105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u="sng" sz="1600" spc="-10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Lucida Sans Unicode"/>
                <a:cs typeface="Lucida Sans Unicode"/>
                <a:hlinkClick r:id="rId12" action="ppaction://hlinksldjump"/>
              </a:rPr>
              <a:t>anterior</a:t>
            </a:r>
            <a:r>
              <a:rPr dirty="0" sz="1600" spc="-105">
                <a:solidFill>
                  <a:srgbClr val="F8AC00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600" spc="-45">
                <a:solidFill>
                  <a:srgbClr val="F8AC00"/>
                </a:solidFill>
                <a:latin typeface="Lucida Sans Unicode"/>
                <a:cs typeface="Lucida Sans Unicode"/>
              </a:rPr>
              <a:t>)</a:t>
            </a:r>
            <a:endParaRPr sz="1600">
              <a:latin typeface="Lucida Sans Unicode"/>
              <a:cs typeface="Lucida Sans Unicode"/>
            </a:endParaRPr>
          </a:p>
          <a:p>
            <a:pPr marL="368935" marR="144145" indent="-356870">
              <a:lnSpc>
                <a:spcPct val="144000"/>
              </a:lnSpc>
              <a:spcBef>
                <a:spcPts val="530"/>
              </a:spcBef>
              <a:buClr>
                <a:srgbClr val="F8AC00"/>
              </a:buClr>
              <a:buSzPct val="144000"/>
              <a:buChar char="•"/>
              <a:tabLst>
                <a:tab pos="368935" algn="l"/>
                <a:tab pos="369570" algn="l"/>
              </a:tabLst>
            </a:pP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o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posterior,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marcando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correspondiente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de red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modificando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cantidad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el 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diálogo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Propiedades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parte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inferior</a:t>
            </a:r>
            <a:r>
              <a:rPr dirty="0" sz="12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izquierda.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42131" y="1961387"/>
              <a:ext cx="1688591" cy="30891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2987" y="4887480"/>
              <a:ext cx="337553" cy="21868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67278" y="4923282"/>
              <a:ext cx="271780" cy="149860"/>
            </a:xfrm>
            <a:custGeom>
              <a:avLst/>
              <a:gdLst/>
              <a:ahLst/>
              <a:cxnLst/>
              <a:rect l="l" t="t" r="r" b="b"/>
              <a:pathLst>
                <a:path w="271779" h="149860">
                  <a:moveTo>
                    <a:pt x="0" y="149352"/>
                  </a:moveTo>
                  <a:lnTo>
                    <a:pt x="271272" y="149352"/>
                  </a:lnTo>
                  <a:lnTo>
                    <a:pt x="271272" y="0"/>
                  </a:lnTo>
                  <a:lnTo>
                    <a:pt x="0" y="0"/>
                  </a:lnTo>
                  <a:lnTo>
                    <a:pt x="0" y="14935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813047" y="4835652"/>
              <a:ext cx="3886835" cy="76200"/>
            </a:xfrm>
            <a:custGeom>
              <a:avLst/>
              <a:gdLst/>
              <a:ahLst/>
              <a:cxnLst/>
              <a:rect l="l" t="t" r="r" b="b"/>
              <a:pathLst>
                <a:path w="388683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388683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3886834" h="76200">
                  <a:moveTo>
                    <a:pt x="3886580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3886580" y="44450"/>
                  </a:lnTo>
                  <a:lnTo>
                    <a:pt x="3886580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27703" y="4748784"/>
              <a:ext cx="248412" cy="248412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30133" y="3790601"/>
            <a:ext cx="3089910" cy="1666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dirty="0" sz="1350" spc="-55" b="1">
                <a:solidFill>
                  <a:srgbClr val="F8AC00"/>
                </a:solidFill>
                <a:latin typeface="Arial"/>
                <a:cs typeface="Arial"/>
              </a:rPr>
              <a:t>El </a:t>
            </a:r>
            <a:r>
              <a:rPr dirty="0" sz="1350" spc="65" b="1">
                <a:solidFill>
                  <a:srgbClr val="F8AC00"/>
                </a:solidFill>
                <a:latin typeface="Arial"/>
                <a:cs typeface="Arial"/>
              </a:rPr>
              <a:t>número </a:t>
            </a:r>
            <a:r>
              <a:rPr dirty="0" sz="1350" spc="10" b="1">
                <a:solidFill>
                  <a:srgbClr val="F8AC00"/>
                </a:solidFill>
                <a:latin typeface="Arial"/>
                <a:cs typeface="Arial"/>
              </a:rPr>
              <a:t>seleccionado </a:t>
            </a:r>
            <a:r>
              <a:rPr dirty="0" sz="1350" spc="35" b="1">
                <a:solidFill>
                  <a:srgbClr val="F8AC00"/>
                </a:solidFill>
                <a:latin typeface="Arial"/>
                <a:cs typeface="Arial"/>
              </a:rPr>
              <a:t>de </a:t>
            </a:r>
            <a:r>
              <a:rPr dirty="0" sz="1350" spc="15" b="1">
                <a:solidFill>
                  <a:srgbClr val="F8AC00"/>
                </a:solidFill>
                <a:latin typeface="Arial"/>
                <a:cs typeface="Arial"/>
              </a:rPr>
              <a:t>cargas </a:t>
            </a:r>
            <a:r>
              <a:rPr dirty="0" sz="1350" spc="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30" b="1">
                <a:solidFill>
                  <a:srgbClr val="F8AC00"/>
                </a:solidFill>
                <a:latin typeface="Arial"/>
                <a:cs typeface="Arial"/>
              </a:rPr>
              <a:t>idénticas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supuesto,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está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marcado 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y se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tiene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3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cuenta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automáticamente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durante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una </a:t>
            </a:r>
            <a:r>
              <a:rPr dirty="0" sz="1350" spc="-4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subsiguiente</a:t>
            </a:r>
            <a:endParaRPr sz="13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150" spc="-35">
                <a:solidFill>
                  <a:srgbClr val="FFFFFF"/>
                </a:solidFill>
                <a:latin typeface="Lucida Sans Unicode"/>
                <a:cs typeface="Lucida Sans Unicode"/>
              </a:rPr>
              <a:t>ciclo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dimensionamiento.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056005" y="1403477"/>
            <a:ext cx="11139170" cy="4906645"/>
            <a:chOff x="1056005" y="1403477"/>
            <a:chExt cx="11139170" cy="4906645"/>
          </a:xfrm>
        </p:grpSpPr>
        <p:sp>
          <p:nvSpPr>
            <p:cNvPr id="9" name="object 9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1903" y="1592630"/>
              <a:ext cx="6476238" cy="4717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9187" y="1969008"/>
              <a:ext cx="5766816" cy="39898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3780" y="2113788"/>
              <a:ext cx="5426964" cy="3130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7412" y="2334768"/>
              <a:ext cx="2480310" cy="14546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85815" y="3773424"/>
              <a:ext cx="248412" cy="2484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01924" y="3858768"/>
              <a:ext cx="2345690" cy="645160"/>
            </a:xfrm>
            <a:custGeom>
              <a:avLst/>
              <a:gdLst/>
              <a:ahLst/>
              <a:cxnLst/>
              <a:rect l="l" t="t" r="r" b="b"/>
              <a:pathLst>
                <a:path w="2345690" h="645160">
                  <a:moveTo>
                    <a:pt x="2300986" y="632205"/>
                  </a:moveTo>
                  <a:lnTo>
                    <a:pt x="0" y="632205"/>
                  </a:lnTo>
                  <a:lnTo>
                    <a:pt x="0" y="644905"/>
                  </a:lnTo>
                  <a:lnTo>
                    <a:pt x="2313686" y="644905"/>
                  </a:lnTo>
                  <a:lnTo>
                    <a:pt x="2313686" y="638555"/>
                  </a:lnTo>
                  <a:lnTo>
                    <a:pt x="2300986" y="638555"/>
                  </a:lnTo>
                  <a:lnTo>
                    <a:pt x="2300986" y="632205"/>
                  </a:lnTo>
                  <a:close/>
                </a:path>
                <a:path w="2345690" h="645160">
                  <a:moveTo>
                    <a:pt x="2300986" y="74921"/>
                  </a:moveTo>
                  <a:lnTo>
                    <a:pt x="2300986" y="638555"/>
                  </a:lnTo>
                  <a:lnTo>
                    <a:pt x="2307336" y="632205"/>
                  </a:lnTo>
                  <a:lnTo>
                    <a:pt x="2313686" y="632205"/>
                  </a:lnTo>
                  <a:lnTo>
                    <a:pt x="2313686" y="76199"/>
                  </a:lnTo>
                  <a:lnTo>
                    <a:pt x="2307336" y="76199"/>
                  </a:lnTo>
                  <a:lnTo>
                    <a:pt x="2300986" y="74921"/>
                  </a:lnTo>
                  <a:close/>
                </a:path>
                <a:path w="2345690" h="645160">
                  <a:moveTo>
                    <a:pt x="2313686" y="632205"/>
                  </a:moveTo>
                  <a:lnTo>
                    <a:pt x="2307336" y="632205"/>
                  </a:lnTo>
                  <a:lnTo>
                    <a:pt x="2300986" y="638555"/>
                  </a:lnTo>
                  <a:lnTo>
                    <a:pt x="2313686" y="638555"/>
                  </a:lnTo>
                  <a:lnTo>
                    <a:pt x="2313686" y="632205"/>
                  </a:lnTo>
                  <a:close/>
                </a:path>
                <a:path w="2345690" h="645160">
                  <a:moveTo>
                    <a:pt x="2313686" y="38099"/>
                  </a:moveTo>
                  <a:lnTo>
                    <a:pt x="2300986" y="38099"/>
                  </a:lnTo>
                  <a:lnTo>
                    <a:pt x="2300986" y="74921"/>
                  </a:lnTo>
                  <a:lnTo>
                    <a:pt x="2307336" y="76199"/>
                  </a:lnTo>
                  <a:lnTo>
                    <a:pt x="2313686" y="74921"/>
                  </a:lnTo>
                  <a:lnTo>
                    <a:pt x="2313686" y="38099"/>
                  </a:lnTo>
                  <a:close/>
                </a:path>
                <a:path w="2345690" h="645160">
                  <a:moveTo>
                    <a:pt x="2313686" y="74921"/>
                  </a:moveTo>
                  <a:lnTo>
                    <a:pt x="2307336" y="76199"/>
                  </a:lnTo>
                  <a:lnTo>
                    <a:pt x="2313686" y="76199"/>
                  </a:lnTo>
                  <a:lnTo>
                    <a:pt x="2313686" y="74921"/>
                  </a:lnTo>
                  <a:close/>
                </a:path>
                <a:path w="2345690" h="645160">
                  <a:moveTo>
                    <a:pt x="2307336" y="0"/>
                  </a:moveTo>
                  <a:lnTo>
                    <a:pt x="2292488" y="2988"/>
                  </a:lnTo>
                  <a:lnTo>
                    <a:pt x="2280380" y="11144"/>
                  </a:lnTo>
                  <a:lnTo>
                    <a:pt x="2272224" y="23252"/>
                  </a:lnTo>
                  <a:lnTo>
                    <a:pt x="2269236" y="38099"/>
                  </a:lnTo>
                  <a:lnTo>
                    <a:pt x="2272224" y="52947"/>
                  </a:lnTo>
                  <a:lnTo>
                    <a:pt x="2280380" y="65055"/>
                  </a:lnTo>
                  <a:lnTo>
                    <a:pt x="2292488" y="73211"/>
                  </a:lnTo>
                  <a:lnTo>
                    <a:pt x="2300986" y="74921"/>
                  </a:lnTo>
                  <a:lnTo>
                    <a:pt x="2300986" y="38099"/>
                  </a:lnTo>
                  <a:lnTo>
                    <a:pt x="2345436" y="38099"/>
                  </a:lnTo>
                  <a:lnTo>
                    <a:pt x="2342447" y="23252"/>
                  </a:lnTo>
                  <a:lnTo>
                    <a:pt x="2334291" y="11144"/>
                  </a:lnTo>
                  <a:lnTo>
                    <a:pt x="2322183" y="2988"/>
                  </a:lnTo>
                  <a:lnTo>
                    <a:pt x="2307336" y="0"/>
                  </a:lnTo>
                  <a:close/>
                </a:path>
                <a:path w="2345690" h="645160">
                  <a:moveTo>
                    <a:pt x="2345436" y="38099"/>
                  </a:moveTo>
                  <a:lnTo>
                    <a:pt x="2313686" y="38099"/>
                  </a:lnTo>
                  <a:lnTo>
                    <a:pt x="2313686" y="74921"/>
                  </a:lnTo>
                  <a:lnTo>
                    <a:pt x="2322183" y="73211"/>
                  </a:lnTo>
                  <a:lnTo>
                    <a:pt x="2334291" y="65055"/>
                  </a:lnTo>
                  <a:lnTo>
                    <a:pt x="2342447" y="52947"/>
                  </a:lnTo>
                  <a:lnTo>
                    <a:pt x="2345436" y="3809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62115" y="2339340"/>
              <a:ext cx="2638806" cy="18905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26908" y="4291584"/>
              <a:ext cx="934974" cy="9105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89391" y="4354068"/>
              <a:ext cx="812292" cy="78790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084565" y="4349241"/>
              <a:ext cx="822325" cy="797560"/>
            </a:xfrm>
            <a:custGeom>
              <a:avLst/>
              <a:gdLst/>
              <a:ahLst/>
              <a:cxnLst/>
              <a:rect l="l" t="t" r="r" b="b"/>
              <a:pathLst>
                <a:path w="822325" h="797560">
                  <a:moveTo>
                    <a:pt x="0" y="797432"/>
                  </a:moveTo>
                  <a:lnTo>
                    <a:pt x="821817" y="797432"/>
                  </a:lnTo>
                  <a:lnTo>
                    <a:pt x="821817" y="0"/>
                  </a:lnTo>
                  <a:lnTo>
                    <a:pt x="0" y="0"/>
                  </a:lnTo>
                  <a:lnTo>
                    <a:pt x="0" y="797432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1287" y="4623816"/>
              <a:ext cx="248411" cy="24841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863584" y="4709160"/>
              <a:ext cx="890269" cy="76200"/>
            </a:xfrm>
            <a:custGeom>
              <a:avLst/>
              <a:gdLst/>
              <a:ahLst/>
              <a:cxnLst/>
              <a:rect l="l" t="t" r="r" b="b"/>
              <a:pathLst>
                <a:path w="89027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89027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890270" h="76200">
                  <a:moveTo>
                    <a:pt x="889762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889762" y="44450"/>
                  </a:lnTo>
                  <a:lnTo>
                    <a:pt x="889762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3028" y="2305812"/>
              <a:ext cx="528065" cy="22631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85794" y="2341626"/>
              <a:ext cx="464820" cy="157480"/>
            </a:xfrm>
            <a:custGeom>
              <a:avLst/>
              <a:gdLst/>
              <a:ahLst/>
              <a:cxnLst/>
              <a:rect l="l" t="t" r="r" b="b"/>
              <a:pathLst>
                <a:path w="464820" h="157480">
                  <a:moveTo>
                    <a:pt x="0" y="156972"/>
                  </a:moveTo>
                  <a:lnTo>
                    <a:pt x="464820" y="156972"/>
                  </a:lnTo>
                  <a:lnTo>
                    <a:pt x="464820" y="0"/>
                  </a:lnTo>
                  <a:lnTo>
                    <a:pt x="0" y="0"/>
                  </a:lnTo>
                  <a:lnTo>
                    <a:pt x="0" y="15697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1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01988" y="2227670"/>
            <a:ext cx="2527300" cy="1519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1000" spc="1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carga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ficticia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su 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corriente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nominal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potencia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activa.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Lucida Sans Unicode"/>
                <a:cs typeface="Lucida Sans Unicode"/>
              </a:rPr>
              <a:t>Por 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lo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tanto,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influye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balance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 durante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 dimensionado.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¡Pero </a:t>
            </a:r>
            <a:r>
              <a:rPr dirty="0" sz="100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dispositivos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conmutación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Lucida Sans Unicode"/>
                <a:cs typeface="Lucida Sans Unicode"/>
              </a:rPr>
              <a:t>los  </a:t>
            </a:r>
            <a:r>
              <a:rPr dirty="0" sz="1000" spc="-35">
                <a:solidFill>
                  <a:srgbClr val="FFFFFF"/>
                </a:solidFill>
                <a:latin typeface="Lucida Sans Unicode"/>
                <a:cs typeface="Lucida Sans Unicode"/>
              </a:rPr>
              <a:t>cables/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líneas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no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dimensionados 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circuito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carga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0">
                <a:solidFill>
                  <a:srgbClr val="FFFFFF"/>
                </a:solidFill>
                <a:latin typeface="Lucida Sans Unicode"/>
                <a:cs typeface="Lucida Sans Unicode"/>
              </a:rPr>
              <a:t>ficticia!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77238" y="3501771"/>
            <a:ext cx="1720214" cy="173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" marR="5080" indent="-24765">
              <a:lnSpc>
                <a:spcPct val="133300"/>
              </a:lnSpc>
              <a:spcBef>
                <a:spcPts val="100"/>
              </a:spcBef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Si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no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conocen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detalle </a:t>
            </a:r>
            <a:r>
              <a:rPr dirty="0" sz="1050" spc="-3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datos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circuitos 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carga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planificar,</a:t>
            </a:r>
            <a:endParaRPr sz="1050">
              <a:latin typeface="Lucida Sans Unicode"/>
              <a:cs typeface="Lucida Sans Unicode"/>
            </a:endParaRPr>
          </a:p>
          <a:p>
            <a:pPr marL="128270" marR="186690" indent="133985">
              <a:lnSpc>
                <a:spcPct val="103699"/>
              </a:lnSpc>
              <a:spcBef>
                <a:spcPts val="60"/>
              </a:spcBef>
            </a:pP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todavía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puedes 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crearlos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endParaRPr sz="1350">
              <a:latin typeface="Lucida Sans Unicode"/>
              <a:cs typeface="Lucida Sans Unicode"/>
            </a:endParaRPr>
          </a:p>
          <a:p>
            <a:pPr marL="858519">
              <a:lnSpc>
                <a:spcPct val="100000"/>
              </a:lnSpc>
              <a:spcBef>
                <a:spcPts val="509"/>
              </a:spcBef>
            </a:pP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endParaRPr sz="900">
              <a:latin typeface="Lucida Sans Unicode"/>
              <a:cs typeface="Lucida Sans Unicode"/>
            </a:endParaRPr>
          </a:p>
          <a:p>
            <a:pPr marL="622300">
              <a:lnSpc>
                <a:spcPct val="100000"/>
              </a:lnSpc>
              <a:spcBef>
                <a:spcPts val="200"/>
              </a:spcBef>
            </a:pPr>
            <a:r>
              <a:rPr dirty="0" sz="1300" spc="40" b="1">
                <a:solidFill>
                  <a:srgbClr val="F8AC00"/>
                </a:solidFill>
                <a:latin typeface="Arial"/>
                <a:cs typeface="Arial"/>
              </a:rPr>
              <a:t>acumulado</a:t>
            </a:r>
            <a:r>
              <a:rPr dirty="0" sz="13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10" b="1">
                <a:solidFill>
                  <a:srgbClr val="F8AC00"/>
                </a:solidFill>
                <a:latin typeface="Arial"/>
                <a:cs typeface="Arial"/>
              </a:rPr>
              <a:t>o</a:t>
            </a:r>
            <a:endParaRPr sz="1300">
              <a:latin typeface="Arial"/>
              <a:cs typeface="Arial"/>
            </a:endParaRPr>
          </a:p>
          <a:p>
            <a:pPr marL="539750">
              <a:lnSpc>
                <a:spcPct val="100000"/>
              </a:lnSpc>
              <a:spcBef>
                <a:spcPts val="270"/>
              </a:spcBef>
            </a:pPr>
            <a:r>
              <a:rPr dirty="0" sz="1150" spc="15" b="1">
                <a:solidFill>
                  <a:srgbClr val="F8AC00"/>
                </a:solidFill>
                <a:latin typeface="Arial"/>
                <a:cs typeface="Arial"/>
              </a:rPr>
              <a:t>cargas</a:t>
            </a:r>
            <a:r>
              <a:rPr dirty="0" sz="11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15" b="1">
                <a:solidFill>
                  <a:srgbClr val="F8AC00"/>
                </a:solidFill>
                <a:latin typeface="Arial"/>
                <a:cs typeface="Arial"/>
              </a:rPr>
              <a:t>ficticias.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866756" y="4530597"/>
            <a:ext cx="1637030" cy="43560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1200" spc="25" b="1">
                <a:solidFill>
                  <a:srgbClr val="F8AC00"/>
                </a:solidFill>
                <a:latin typeface="Arial"/>
                <a:cs typeface="Arial"/>
              </a:rPr>
              <a:t>Representación</a:t>
            </a:r>
            <a:r>
              <a:rPr dirty="0" sz="1200" spc="-6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45" b="1">
                <a:solidFill>
                  <a:srgbClr val="F8AC00"/>
                </a:solidFill>
                <a:latin typeface="Arial"/>
                <a:cs typeface="Arial"/>
              </a:rPr>
              <a:t>en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50" spc="40" b="1">
                <a:solidFill>
                  <a:srgbClr val="F8AC00"/>
                </a:solidFill>
                <a:latin typeface="Arial"/>
                <a:cs typeface="Arial"/>
              </a:rPr>
              <a:t>el</a:t>
            </a:r>
            <a:r>
              <a:rPr dirty="0" sz="1350" spc="-4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60" b="1">
                <a:solidFill>
                  <a:srgbClr val="F8AC00"/>
                </a:solidFill>
                <a:latin typeface="Arial"/>
                <a:cs typeface="Arial"/>
              </a:rPr>
              <a:t>diagrama</a:t>
            </a:r>
            <a:r>
              <a:rPr dirty="0" sz="1350" spc="-4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350" spc="-4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8AC00"/>
                </a:solidFill>
                <a:latin typeface="Arial"/>
                <a:cs typeface="Arial"/>
              </a:rPr>
              <a:t>red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056005" y="1403477"/>
            <a:ext cx="11139170" cy="4906645"/>
            <a:chOff x="1056005" y="1403477"/>
            <a:chExt cx="11139170" cy="4906645"/>
          </a:xfrm>
        </p:grpSpPr>
        <p:sp>
          <p:nvSpPr>
            <p:cNvPr id="9" name="object 9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1903" y="1592630"/>
              <a:ext cx="6476238" cy="4717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9187" y="1969008"/>
              <a:ext cx="5766816" cy="39898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3780" y="2113788"/>
              <a:ext cx="5426964" cy="3130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37303" y="3773424"/>
              <a:ext cx="248412" cy="2484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01924" y="3858768"/>
              <a:ext cx="1297305" cy="645160"/>
            </a:xfrm>
            <a:custGeom>
              <a:avLst/>
              <a:gdLst/>
              <a:ahLst/>
              <a:cxnLst/>
              <a:rect l="l" t="t" r="r" b="b"/>
              <a:pathLst>
                <a:path w="1297304" h="645160">
                  <a:moveTo>
                    <a:pt x="1252474" y="632205"/>
                  </a:moveTo>
                  <a:lnTo>
                    <a:pt x="0" y="632205"/>
                  </a:lnTo>
                  <a:lnTo>
                    <a:pt x="0" y="644905"/>
                  </a:lnTo>
                  <a:lnTo>
                    <a:pt x="1265174" y="644905"/>
                  </a:lnTo>
                  <a:lnTo>
                    <a:pt x="1265174" y="638555"/>
                  </a:lnTo>
                  <a:lnTo>
                    <a:pt x="1252474" y="638555"/>
                  </a:lnTo>
                  <a:lnTo>
                    <a:pt x="1252474" y="632205"/>
                  </a:lnTo>
                  <a:close/>
                </a:path>
                <a:path w="1297304" h="645160">
                  <a:moveTo>
                    <a:pt x="1252474" y="74921"/>
                  </a:moveTo>
                  <a:lnTo>
                    <a:pt x="1252474" y="638555"/>
                  </a:lnTo>
                  <a:lnTo>
                    <a:pt x="1258824" y="632205"/>
                  </a:lnTo>
                  <a:lnTo>
                    <a:pt x="1265174" y="632205"/>
                  </a:lnTo>
                  <a:lnTo>
                    <a:pt x="1265174" y="76199"/>
                  </a:lnTo>
                  <a:lnTo>
                    <a:pt x="1258824" y="76199"/>
                  </a:lnTo>
                  <a:lnTo>
                    <a:pt x="1252474" y="74921"/>
                  </a:lnTo>
                  <a:close/>
                </a:path>
                <a:path w="1297304" h="645160">
                  <a:moveTo>
                    <a:pt x="1265174" y="632205"/>
                  </a:moveTo>
                  <a:lnTo>
                    <a:pt x="1258824" y="632205"/>
                  </a:lnTo>
                  <a:lnTo>
                    <a:pt x="1252474" y="638555"/>
                  </a:lnTo>
                  <a:lnTo>
                    <a:pt x="1265174" y="638555"/>
                  </a:lnTo>
                  <a:lnTo>
                    <a:pt x="1265174" y="632205"/>
                  </a:lnTo>
                  <a:close/>
                </a:path>
                <a:path w="1297304" h="645160">
                  <a:moveTo>
                    <a:pt x="1265174" y="38099"/>
                  </a:moveTo>
                  <a:lnTo>
                    <a:pt x="1252474" y="38099"/>
                  </a:lnTo>
                  <a:lnTo>
                    <a:pt x="1252474" y="74921"/>
                  </a:lnTo>
                  <a:lnTo>
                    <a:pt x="1258824" y="76199"/>
                  </a:lnTo>
                  <a:lnTo>
                    <a:pt x="1265174" y="74921"/>
                  </a:lnTo>
                  <a:lnTo>
                    <a:pt x="1265174" y="38099"/>
                  </a:lnTo>
                  <a:close/>
                </a:path>
                <a:path w="1297304" h="645160">
                  <a:moveTo>
                    <a:pt x="1265174" y="74921"/>
                  </a:moveTo>
                  <a:lnTo>
                    <a:pt x="1258824" y="76199"/>
                  </a:lnTo>
                  <a:lnTo>
                    <a:pt x="1265174" y="76199"/>
                  </a:lnTo>
                  <a:lnTo>
                    <a:pt x="1265174" y="74921"/>
                  </a:lnTo>
                  <a:close/>
                </a:path>
                <a:path w="1297304" h="645160">
                  <a:moveTo>
                    <a:pt x="1258824" y="0"/>
                  </a:moveTo>
                  <a:lnTo>
                    <a:pt x="1243976" y="2988"/>
                  </a:lnTo>
                  <a:lnTo>
                    <a:pt x="1231868" y="11144"/>
                  </a:lnTo>
                  <a:lnTo>
                    <a:pt x="1223712" y="23252"/>
                  </a:lnTo>
                  <a:lnTo>
                    <a:pt x="1220724" y="38099"/>
                  </a:lnTo>
                  <a:lnTo>
                    <a:pt x="1223712" y="52947"/>
                  </a:lnTo>
                  <a:lnTo>
                    <a:pt x="1231868" y="65055"/>
                  </a:lnTo>
                  <a:lnTo>
                    <a:pt x="1243976" y="73211"/>
                  </a:lnTo>
                  <a:lnTo>
                    <a:pt x="1252474" y="74921"/>
                  </a:lnTo>
                  <a:lnTo>
                    <a:pt x="1252474" y="38099"/>
                  </a:lnTo>
                  <a:lnTo>
                    <a:pt x="1296924" y="38099"/>
                  </a:lnTo>
                  <a:lnTo>
                    <a:pt x="1293935" y="23252"/>
                  </a:lnTo>
                  <a:lnTo>
                    <a:pt x="1285779" y="11144"/>
                  </a:lnTo>
                  <a:lnTo>
                    <a:pt x="1273671" y="2988"/>
                  </a:lnTo>
                  <a:lnTo>
                    <a:pt x="1258824" y="0"/>
                  </a:lnTo>
                  <a:close/>
                </a:path>
                <a:path w="1297304" h="645160">
                  <a:moveTo>
                    <a:pt x="1296924" y="38099"/>
                  </a:moveTo>
                  <a:lnTo>
                    <a:pt x="1265174" y="38099"/>
                  </a:lnTo>
                  <a:lnTo>
                    <a:pt x="1265174" y="74921"/>
                  </a:lnTo>
                  <a:lnTo>
                    <a:pt x="1273671" y="73211"/>
                  </a:lnTo>
                  <a:lnTo>
                    <a:pt x="1285779" y="65055"/>
                  </a:lnTo>
                  <a:lnTo>
                    <a:pt x="1293935" y="52947"/>
                  </a:lnTo>
                  <a:lnTo>
                    <a:pt x="1296924" y="3809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69791" y="2328672"/>
              <a:ext cx="2478786" cy="145465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3028" y="2305812"/>
              <a:ext cx="528065" cy="22631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85794" y="2341626"/>
              <a:ext cx="464820" cy="157480"/>
            </a:xfrm>
            <a:custGeom>
              <a:avLst/>
              <a:gdLst/>
              <a:ahLst/>
              <a:cxnLst/>
              <a:rect l="l" t="t" r="r" b="b"/>
              <a:pathLst>
                <a:path w="464820" h="157480">
                  <a:moveTo>
                    <a:pt x="0" y="156972"/>
                  </a:moveTo>
                  <a:lnTo>
                    <a:pt x="464820" y="156972"/>
                  </a:lnTo>
                  <a:lnTo>
                    <a:pt x="464820" y="0"/>
                  </a:lnTo>
                  <a:lnTo>
                    <a:pt x="0" y="0"/>
                  </a:lnTo>
                  <a:lnTo>
                    <a:pt x="0" y="15697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84976" y="2328672"/>
              <a:ext cx="2347722" cy="26357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66303" y="2744724"/>
              <a:ext cx="893826" cy="46405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794498" y="2777490"/>
              <a:ext cx="840105" cy="401320"/>
            </a:xfrm>
            <a:custGeom>
              <a:avLst/>
              <a:gdLst/>
              <a:ahLst/>
              <a:cxnLst/>
              <a:rect l="l" t="t" r="r" b="b"/>
              <a:pathLst>
                <a:path w="840104" h="401319">
                  <a:moveTo>
                    <a:pt x="0" y="400812"/>
                  </a:moveTo>
                  <a:lnTo>
                    <a:pt x="839724" y="400812"/>
                  </a:lnTo>
                  <a:lnTo>
                    <a:pt x="839724" y="0"/>
                  </a:lnTo>
                  <a:lnTo>
                    <a:pt x="0" y="0"/>
                  </a:lnTo>
                  <a:lnTo>
                    <a:pt x="0" y="40081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6799" y="2855976"/>
              <a:ext cx="248411" cy="2484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770620" y="2942844"/>
              <a:ext cx="890269" cy="76200"/>
            </a:xfrm>
            <a:custGeom>
              <a:avLst/>
              <a:gdLst/>
              <a:ahLst/>
              <a:cxnLst/>
              <a:rect l="l" t="t" r="r" b="b"/>
              <a:pathLst>
                <a:path w="89027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89027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890270" h="76200">
                  <a:moveTo>
                    <a:pt x="889761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889761" y="44450"/>
                  </a:lnTo>
                  <a:lnTo>
                    <a:pt x="889761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81743" y="2846789"/>
            <a:ext cx="1722120" cy="192849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>
              <a:lnSpc>
                <a:spcPct val="114700"/>
              </a:lnSpc>
              <a:spcBef>
                <a:spcPts val="145"/>
              </a:spcBef>
            </a:pP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Además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mapear </a:t>
            </a:r>
            <a:r>
              <a:rPr dirty="0" sz="110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motor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estándar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sencillo 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protección,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También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seleccione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250" spc="10">
                <a:solidFill>
                  <a:srgbClr val="FFFFFF"/>
                </a:solidFill>
                <a:latin typeface="Lucida Sans Unicode"/>
                <a:cs typeface="Lucida Sans Unicode"/>
              </a:rPr>
              <a:t>dimensión</a:t>
            </a:r>
            <a:r>
              <a:rPr dirty="0" sz="1250" spc="10" b="1">
                <a:solidFill>
                  <a:srgbClr val="F8AC00"/>
                </a:solidFill>
                <a:latin typeface="Arial"/>
                <a:cs typeface="Arial"/>
              </a:rPr>
              <a:t>motor</a:t>
            </a:r>
            <a:endParaRPr sz="1250">
              <a:latin typeface="Arial"/>
              <a:cs typeface="Arial"/>
            </a:endParaRPr>
          </a:p>
          <a:p>
            <a:pPr algn="just" marL="12700" marR="45085">
              <a:lnSpc>
                <a:spcPct val="109900"/>
              </a:lnSpc>
              <a:spcBef>
                <a:spcPts val="200"/>
              </a:spcBef>
            </a:pPr>
            <a:r>
              <a:rPr dirty="0" sz="1100" spc="15" b="1">
                <a:solidFill>
                  <a:srgbClr val="F8AC00"/>
                </a:solidFill>
                <a:latin typeface="Arial"/>
                <a:cs typeface="Arial"/>
              </a:rPr>
              <a:t>combinaciones</a:t>
            </a:r>
            <a:r>
              <a:rPr dirty="0" sz="1100" spc="-6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00" spc="15" b="1">
                <a:solidFill>
                  <a:srgbClr val="F8AC00"/>
                </a:solidFill>
                <a:latin typeface="Arial"/>
                <a:cs typeface="Arial"/>
              </a:rPr>
              <a:t>iniciales </a:t>
            </a:r>
            <a:r>
              <a:rPr dirty="0" sz="1100" spc="-29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están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protegidos 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3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disyuntores</a:t>
            </a:r>
            <a:r>
              <a:rPr dirty="0" sz="13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fusibles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95527" y="3882898"/>
            <a:ext cx="1833880" cy="135255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504825">
              <a:lnSpc>
                <a:spcPct val="100000"/>
              </a:lnSpc>
              <a:spcBef>
                <a:spcPts val="645"/>
              </a:spcBef>
            </a:pP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icono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15">
                <a:solidFill>
                  <a:srgbClr val="FFFFFF"/>
                </a:solidFill>
                <a:latin typeface="Lucida Sans Unicode"/>
                <a:cs typeface="Lucida Sans Unicode"/>
              </a:rPr>
              <a:t>"Motor"</a:t>
            </a:r>
            <a:endParaRPr sz="1300">
              <a:latin typeface="Lucida Sans Unicode"/>
              <a:cs typeface="Lucida Sans Unicode"/>
            </a:endParaRPr>
          </a:p>
          <a:p>
            <a:pPr marL="12700" marR="5080" indent="254000">
              <a:lnSpc>
                <a:spcPts val="1680"/>
              </a:lnSpc>
              <a:spcBef>
                <a:spcPts val="40"/>
              </a:spcBef>
            </a:pP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permite </a:t>
            </a:r>
            <a:r>
              <a:rPr dirty="0" sz="1000" spc="30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000" spc="30" b="1">
                <a:solidFill>
                  <a:srgbClr val="F8AC00"/>
                </a:solidFill>
                <a:latin typeface="Arial"/>
                <a:cs typeface="Arial"/>
              </a:rPr>
              <a:t>motor</a:t>
            </a:r>
            <a:r>
              <a:rPr dirty="0" sz="1000" spc="30">
                <a:solidFill>
                  <a:srgbClr val="FFFFFF"/>
                </a:solidFill>
                <a:latin typeface="Lucida Sans Unicode"/>
                <a:cs typeface="Lucida Sans Unicode"/>
              </a:rPr>
              <a:t>o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un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30" b="1">
                <a:solidFill>
                  <a:srgbClr val="F8AC00"/>
                </a:solidFill>
                <a:latin typeface="Arial"/>
                <a:cs typeface="Arial"/>
              </a:rPr>
              <a:t>grupo </a:t>
            </a:r>
            <a:r>
              <a:rPr dirty="0" sz="1000" spc="15" b="1">
                <a:solidFill>
                  <a:srgbClr val="F8AC00"/>
                </a:solidFill>
                <a:latin typeface="Arial"/>
                <a:cs typeface="Arial"/>
              </a:rPr>
              <a:t>motor</a:t>
            </a:r>
            <a:r>
              <a:rPr dirty="0" sz="1000" spc="15">
                <a:solidFill>
                  <a:srgbClr val="FFFFFF"/>
                </a:solidFill>
                <a:latin typeface="Lucida Sans Unicode"/>
                <a:cs typeface="Lucida Sans Unicode"/>
              </a:rPr>
              <a:t>(varios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motores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idénticos)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conectar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un 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principal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secundario.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005839" y="1403477"/>
            <a:ext cx="11189335" cy="4906645"/>
            <a:chOff x="1005839" y="1403477"/>
            <a:chExt cx="11189335" cy="4906645"/>
          </a:xfrm>
        </p:grpSpPr>
        <p:sp>
          <p:nvSpPr>
            <p:cNvPr id="9" name="object 9"/>
            <p:cNvSpPr/>
            <p:nvPr/>
          </p:nvSpPr>
          <p:spPr>
            <a:xfrm>
              <a:off x="1059179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5839" y="1592630"/>
              <a:ext cx="6476238" cy="4717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3123" y="1969008"/>
              <a:ext cx="5766816" cy="39898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7715" y="2113788"/>
              <a:ext cx="5426964" cy="3130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9343" y="2188464"/>
              <a:ext cx="2615946" cy="29329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26307" y="3037331"/>
              <a:ext cx="773430" cy="49606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56025" y="3070097"/>
              <a:ext cx="716280" cy="433070"/>
            </a:xfrm>
            <a:custGeom>
              <a:avLst/>
              <a:gdLst/>
              <a:ahLst/>
              <a:cxnLst/>
              <a:rect l="l" t="t" r="r" b="b"/>
              <a:pathLst>
                <a:path w="716279" h="433070">
                  <a:moveTo>
                    <a:pt x="0" y="432815"/>
                  </a:moveTo>
                  <a:lnTo>
                    <a:pt x="716279" y="432815"/>
                  </a:lnTo>
                  <a:lnTo>
                    <a:pt x="716279" y="0"/>
                  </a:lnTo>
                  <a:lnTo>
                    <a:pt x="0" y="0"/>
                  </a:lnTo>
                  <a:lnTo>
                    <a:pt x="0" y="43281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9051" y="3212591"/>
              <a:ext cx="1404366" cy="19133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1536" y="3275075"/>
              <a:ext cx="1281684" cy="17907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426710" y="3270250"/>
              <a:ext cx="1291590" cy="1800225"/>
            </a:xfrm>
            <a:custGeom>
              <a:avLst/>
              <a:gdLst/>
              <a:ahLst/>
              <a:cxnLst/>
              <a:rect l="l" t="t" r="r" b="b"/>
              <a:pathLst>
                <a:path w="1291590" h="1800225">
                  <a:moveTo>
                    <a:pt x="0" y="1800225"/>
                  </a:moveTo>
                  <a:lnTo>
                    <a:pt x="1291209" y="1800225"/>
                  </a:lnTo>
                  <a:lnTo>
                    <a:pt x="1291209" y="0"/>
                  </a:lnTo>
                  <a:lnTo>
                    <a:pt x="0" y="0"/>
                  </a:lnTo>
                  <a:lnTo>
                    <a:pt x="0" y="1800225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17263" y="2944368"/>
              <a:ext cx="248412" cy="2484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101083" y="3031236"/>
              <a:ext cx="3797300" cy="76200"/>
            </a:xfrm>
            <a:custGeom>
              <a:avLst/>
              <a:gdLst/>
              <a:ahLst/>
              <a:cxnLst/>
              <a:rect l="l" t="t" r="r" b="b"/>
              <a:pathLst>
                <a:path w="379730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379730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3797300" h="76200">
                  <a:moveTo>
                    <a:pt x="3797299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3797299" y="44450"/>
                  </a:lnTo>
                  <a:lnTo>
                    <a:pt x="3797299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85204" y="4911852"/>
              <a:ext cx="246888" cy="2484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667499" y="4997196"/>
              <a:ext cx="1230630" cy="76200"/>
            </a:xfrm>
            <a:custGeom>
              <a:avLst/>
              <a:gdLst/>
              <a:ahLst/>
              <a:cxnLst/>
              <a:rect l="l" t="t" r="r" b="b"/>
              <a:pathLst>
                <a:path w="123062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099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199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49"/>
                  </a:lnTo>
                  <a:lnTo>
                    <a:pt x="38100" y="44449"/>
                  </a:lnTo>
                  <a:lnTo>
                    <a:pt x="38100" y="31749"/>
                  </a:lnTo>
                  <a:lnTo>
                    <a:pt x="74921" y="31749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30629" h="76200">
                  <a:moveTo>
                    <a:pt x="74921" y="31749"/>
                  </a:moveTo>
                  <a:lnTo>
                    <a:pt x="38100" y="31749"/>
                  </a:lnTo>
                  <a:lnTo>
                    <a:pt x="38100" y="44449"/>
                  </a:lnTo>
                  <a:lnTo>
                    <a:pt x="74921" y="44449"/>
                  </a:lnTo>
                  <a:lnTo>
                    <a:pt x="76200" y="38099"/>
                  </a:lnTo>
                  <a:lnTo>
                    <a:pt x="74921" y="31749"/>
                  </a:lnTo>
                  <a:close/>
                </a:path>
                <a:path w="1230629" h="76200">
                  <a:moveTo>
                    <a:pt x="1230629" y="31749"/>
                  </a:moveTo>
                  <a:lnTo>
                    <a:pt x="74921" y="31749"/>
                  </a:lnTo>
                  <a:lnTo>
                    <a:pt x="76200" y="38099"/>
                  </a:lnTo>
                  <a:lnTo>
                    <a:pt x="74921" y="44449"/>
                  </a:lnTo>
                  <a:lnTo>
                    <a:pt x="1230629" y="44449"/>
                  </a:lnTo>
                  <a:lnTo>
                    <a:pt x="1230629" y="3174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1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68818" y="1792350"/>
            <a:ext cx="3317240" cy="3487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9085">
              <a:lnSpc>
                <a:spcPct val="150000"/>
              </a:lnSpc>
              <a:spcBef>
                <a:spcPts val="100"/>
              </a:spcBef>
            </a:pP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Si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2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200" spc="20" b="1">
                <a:solidFill>
                  <a:srgbClr val="F8AC00"/>
                </a:solidFill>
                <a:latin typeface="Arial"/>
                <a:cs typeface="Arial"/>
              </a:rPr>
              <a:t>Combinación</a:t>
            </a:r>
            <a:r>
              <a:rPr dirty="0" sz="12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3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2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55" b="1">
                <a:solidFill>
                  <a:srgbClr val="F8AC00"/>
                </a:solidFill>
                <a:latin typeface="Arial"/>
                <a:cs typeface="Arial"/>
              </a:rPr>
              <a:t>arranque</a:t>
            </a:r>
            <a:r>
              <a:rPr dirty="0" sz="12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3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2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60" b="1">
                <a:solidFill>
                  <a:srgbClr val="F8AC00"/>
                </a:solidFill>
                <a:latin typeface="Arial"/>
                <a:cs typeface="Arial"/>
              </a:rPr>
              <a:t>motor</a:t>
            </a:r>
            <a:r>
              <a:rPr dirty="0" sz="1200" spc="60">
                <a:solidFill>
                  <a:srgbClr val="FFFFFF"/>
                </a:solidFill>
                <a:latin typeface="Lucida Sans Unicode"/>
                <a:cs typeface="Lucida Sans Unicode"/>
              </a:rPr>
              <a:t>" </a:t>
            </a:r>
            <a:r>
              <a:rPr dirty="0" sz="1200" spc="-3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fue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seleccionado,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siguiente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diálogo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(Modo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inicio)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permite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700" spc="-15">
                <a:solidFill>
                  <a:srgbClr val="FFFFFF"/>
                </a:solidFill>
                <a:latin typeface="Lucida Sans Unicode"/>
                <a:cs typeface="Lucida Sans Unicode"/>
              </a:rPr>
              <a:t>Escoger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FFFFFF"/>
                </a:solidFill>
                <a:latin typeface="Lucida Sans Unicode"/>
                <a:cs typeface="Lucida Sans Unicode"/>
              </a:rPr>
              <a:t>entre</a:t>
            </a:r>
            <a:endParaRPr sz="17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220"/>
              </a:spcBef>
              <a:buClr>
                <a:srgbClr val="F8AC00"/>
              </a:buClr>
              <a:buSzPct val="150000"/>
              <a:buChar char="•"/>
              <a:tabLst>
                <a:tab pos="299085" algn="l"/>
                <a:tab pos="299720" algn="l"/>
              </a:tabLst>
            </a:pP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Arrancador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directo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</a:t>
            </a:r>
            <a:endParaRPr sz="12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17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Arrancador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modo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inversor</a:t>
            </a:r>
            <a:endParaRPr sz="135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540"/>
              </a:spcBef>
              <a:buClr>
                <a:srgbClr val="F8AC00"/>
              </a:buClr>
              <a:buSzPct val="189473"/>
              <a:buChar char="•"/>
              <a:tabLst>
                <a:tab pos="299085" algn="l"/>
                <a:tab pos="299720" algn="l"/>
              </a:tabLst>
            </a:pP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Arrancador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40">
                <a:solidFill>
                  <a:srgbClr val="FFFFFF"/>
                </a:solidFill>
                <a:latin typeface="Lucida Sans Unicode"/>
                <a:cs typeface="Lucida Sans Unicode"/>
              </a:rPr>
              <a:t>estrella-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triángulo</a:t>
            </a:r>
            <a:endParaRPr sz="95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475"/>
              </a:spcBef>
              <a:buClr>
                <a:srgbClr val="F8AC00"/>
              </a:buClr>
              <a:buSzPct val="163636"/>
              <a:buChar char="•"/>
              <a:tabLst>
                <a:tab pos="299085" algn="l"/>
                <a:tab pos="299720" algn="l"/>
              </a:tabLst>
            </a:pP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Arranque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suave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Lucida Sans Unicode"/>
              <a:cs typeface="Lucida Sans Unicode"/>
            </a:endParaRPr>
          </a:p>
          <a:p>
            <a:pPr marL="12700" marR="5080">
              <a:lnSpc>
                <a:spcPct val="138700"/>
              </a:lnSpc>
            </a:pPr>
            <a:r>
              <a:rPr dirty="0" sz="1300" spc="25" b="1">
                <a:solidFill>
                  <a:srgbClr val="F8AC00"/>
                </a:solidFill>
                <a:latin typeface="Arial"/>
                <a:cs typeface="Arial"/>
              </a:rPr>
              <a:t>Representación </a:t>
            </a:r>
            <a:r>
              <a:rPr dirty="0" sz="1300" spc="35" b="1">
                <a:solidFill>
                  <a:srgbClr val="F8AC00"/>
                </a:solidFill>
                <a:latin typeface="Arial"/>
                <a:cs typeface="Arial"/>
              </a:rPr>
              <a:t>de </a:t>
            </a:r>
            <a:r>
              <a:rPr dirty="0" sz="1300" spc="60" b="1">
                <a:solidFill>
                  <a:srgbClr val="F8AC00"/>
                </a:solidFill>
                <a:latin typeface="Arial"/>
                <a:cs typeface="Arial"/>
              </a:rPr>
              <a:t>un </a:t>
            </a:r>
            <a:r>
              <a:rPr dirty="0" sz="1300" spc="45" b="1">
                <a:solidFill>
                  <a:srgbClr val="F8AC00"/>
                </a:solidFill>
                <a:latin typeface="Arial"/>
                <a:cs typeface="Arial"/>
              </a:rPr>
              <a:t>arrancador </a:t>
            </a:r>
            <a:r>
              <a:rPr dirty="0" sz="1300" spc="5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45" b="1">
                <a:solidFill>
                  <a:srgbClr val="F8AC00"/>
                </a:solidFill>
                <a:latin typeface="Arial"/>
                <a:cs typeface="Arial"/>
              </a:rPr>
              <a:t>estrella-triángulo</a:t>
            </a:r>
            <a:r>
              <a:rPr dirty="0" sz="13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50" b="1">
                <a:solidFill>
                  <a:srgbClr val="F8AC00"/>
                </a:solidFill>
                <a:latin typeface="Arial"/>
                <a:cs typeface="Arial"/>
              </a:rPr>
              <a:t>en</a:t>
            </a:r>
            <a:r>
              <a:rPr dirty="0" sz="13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40" b="1">
                <a:solidFill>
                  <a:srgbClr val="F8AC00"/>
                </a:solidFill>
                <a:latin typeface="Arial"/>
                <a:cs typeface="Arial"/>
              </a:rPr>
              <a:t>el</a:t>
            </a:r>
            <a:r>
              <a:rPr dirty="0" sz="13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60" b="1">
                <a:solidFill>
                  <a:srgbClr val="F8AC00"/>
                </a:solidFill>
                <a:latin typeface="Arial"/>
                <a:cs typeface="Arial"/>
              </a:rPr>
              <a:t>diagrama</a:t>
            </a:r>
            <a:r>
              <a:rPr dirty="0" sz="13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3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3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50" b="1">
                <a:solidFill>
                  <a:srgbClr val="F8AC00"/>
                </a:solidFill>
                <a:latin typeface="Arial"/>
                <a:cs typeface="Arial"/>
              </a:rPr>
              <a:t>red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056005" y="1403477"/>
            <a:ext cx="11139170" cy="4906645"/>
            <a:chOff x="1056005" y="1403477"/>
            <a:chExt cx="11139170" cy="4906645"/>
          </a:xfrm>
        </p:grpSpPr>
        <p:sp>
          <p:nvSpPr>
            <p:cNvPr id="9" name="object 9"/>
            <p:cNvSpPr/>
            <p:nvPr/>
          </p:nvSpPr>
          <p:spPr>
            <a:xfrm>
              <a:off x="1059180" y="1406652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1903" y="1592630"/>
              <a:ext cx="6476238" cy="4717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9187" y="1969008"/>
              <a:ext cx="5766816" cy="39898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3780" y="2113788"/>
              <a:ext cx="5426964" cy="3130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7412" y="2331719"/>
              <a:ext cx="2876549" cy="17091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4552" y="2305799"/>
              <a:ext cx="601218" cy="23394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685794" y="2341626"/>
              <a:ext cx="541020" cy="165100"/>
            </a:xfrm>
            <a:custGeom>
              <a:avLst/>
              <a:gdLst/>
              <a:ahLst/>
              <a:cxnLst/>
              <a:rect l="l" t="t" r="r" b="b"/>
              <a:pathLst>
                <a:path w="541020" h="165100">
                  <a:moveTo>
                    <a:pt x="0" y="164591"/>
                  </a:moveTo>
                  <a:lnTo>
                    <a:pt x="541020" y="164591"/>
                  </a:lnTo>
                  <a:lnTo>
                    <a:pt x="541020" y="0"/>
                  </a:lnTo>
                  <a:lnTo>
                    <a:pt x="0" y="0"/>
                  </a:lnTo>
                  <a:lnTo>
                    <a:pt x="0" y="16459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5171" y="3992880"/>
              <a:ext cx="248412" cy="2484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79336" y="2339340"/>
              <a:ext cx="1914905" cy="274853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201924" y="4081272"/>
              <a:ext cx="1765300" cy="422909"/>
            </a:xfrm>
            <a:custGeom>
              <a:avLst/>
              <a:gdLst/>
              <a:ahLst/>
              <a:cxnLst/>
              <a:rect l="l" t="t" r="r" b="b"/>
              <a:pathLst>
                <a:path w="1765300" h="422910">
                  <a:moveTo>
                    <a:pt x="1720341" y="409701"/>
                  </a:moveTo>
                  <a:lnTo>
                    <a:pt x="0" y="409701"/>
                  </a:lnTo>
                  <a:lnTo>
                    <a:pt x="0" y="422401"/>
                  </a:lnTo>
                  <a:lnTo>
                    <a:pt x="1733041" y="422401"/>
                  </a:lnTo>
                  <a:lnTo>
                    <a:pt x="1733041" y="416051"/>
                  </a:lnTo>
                  <a:lnTo>
                    <a:pt x="1720341" y="416051"/>
                  </a:lnTo>
                  <a:lnTo>
                    <a:pt x="1720341" y="409701"/>
                  </a:lnTo>
                  <a:close/>
                </a:path>
                <a:path w="1765300" h="422910">
                  <a:moveTo>
                    <a:pt x="1720341" y="74921"/>
                  </a:moveTo>
                  <a:lnTo>
                    <a:pt x="1720341" y="416051"/>
                  </a:lnTo>
                  <a:lnTo>
                    <a:pt x="1726691" y="409701"/>
                  </a:lnTo>
                  <a:lnTo>
                    <a:pt x="1733041" y="409701"/>
                  </a:lnTo>
                  <a:lnTo>
                    <a:pt x="1733041" y="76200"/>
                  </a:lnTo>
                  <a:lnTo>
                    <a:pt x="1726691" y="76200"/>
                  </a:lnTo>
                  <a:lnTo>
                    <a:pt x="1720341" y="74921"/>
                  </a:lnTo>
                  <a:close/>
                </a:path>
                <a:path w="1765300" h="422910">
                  <a:moveTo>
                    <a:pt x="1733041" y="409701"/>
                  </a:moveTo>
                  <a:lnTo>
                    <a:pt x="1726691" y="409701"/>
                  </a:lnTo>
                  <a:lnTo>
                    <a:pt x="1720341" y="416051"/>
                  </a:lnTo>
                  <a:lnTo>
                    <a:pt x="1733041" y="416051"/>
                  </a:lnTo>
                  <a:lnTo>
                    <a:pt x="1733041" y="409701"/>
                  </a:lnTo>
                  <a:close/>
                </a:path>
                <a:path w="1765300" h="422910">
                  <a:moveTo>
                    <a:pt x="1733041" y="38100"/>
                  </a:moveTo>
                  <a:lnTo>
                    <a:pt x="1720341" y="38100"/>
                  </a:lnTo>
                  <a:lnTo>
                    <a:pt x="1720341" y="74921"/>
                  </a:lnTo>
                  <a:lnTo>
                    <a:pt x="1726691" y="76200"/>
                  </a:lnTo>
                  <a:lnTo>
                    <a:pt x="1733041" y="74921"/>
                  </a:lnTo>
                  <a:lnTo>
                    <a:pt x="1733041" y="38100"/>
                  </a:lnTo>
                  <a:close/>
                </a:path>
                <a:path w="1765300" h="422910">
                  <a:moveTo>
                    <a:pt x="1733041" y="74921"/>
                  </a:moveTo>
                  <a:lnTo>
                    <a:pt x="1726691" y="76200"/>
                  </a:lnTo>
                  <a:lnTo>
                    <a:pt x="1733041" y="76200"/>
                  </a:lnTo>
                  <a:lnTo>
                    <a:pt x="1733041" y="74921"/>
                  </a:lnTo>
                  <a:close/>
                </a:path>
                <a:path w="1765300" h="422910">
                  <a:moveTo>
                    <a:pt x="1726691" y="0"/>
                  </a:moveTo>
                  <a:lnTo>
                    <a:pt x="1711844" y="2988"/>
                  </a:lnTo>
                  <a:lnTo>
                    <a:pt x="1699736" y="11144"/>
                  </a:lnTo>
                  <a:lnTo>
                    <a:pt x="1691580" y="23252"/>
                  </a:lnTo>
                  <a:lnTo>
                    <a:pt x="1688591" y="38100"/>
                  </a:lnTo>
                  <a:lnTo>
                    <a:pt x="1691580" y="52947"/>
                  </a:lnTo>
                  <a:lnTo>
                    <a:pt x="1699736" y="65055"/>
                  </a:lnTo>
                  <a:lnTo>
                    <a:pt x="1711844" y="73211"/>
                  </a:lnTo>
                  <a:lnTo>
                    <a:pt x="1720341" y="74921"/>
                  </a:lnTo>
                  <a:lnTo>
                    <a:pt x="1720341" y="38100"/>
                  </a:lnTo>
                  <a:lnTo>
                    <a:pt x="1764791" y="38100"/>
                  </a:lnTo>
                  <a:lnTo>
                    <a:pt x="1761803" y="23252"/>
                  </a:lnTo>
                  <a:lnTo>
                    <a:pt x="1753647" y="11144"/>
                  </a:lnTo>
                  <a:lnTo>
                    <a:pt x="1741539" y="2988"/>
                  </a:lnTo>
                  <a:lnTo>
                    <a:pt x="1726691" y="0"/>
                  </a:lnTo>
                  <a:close/>
                </a:path>
                <a:path w="1765300" h="422910">
                  <a:moveTo>
                    <a:pt x="1764791" y="38100"/>
                  </a:moveTo>
                  <a:lnTo>
                    <a:pt x="1733041" y="38100"/>
                  </a:lnTo>
                  <a:lnTo>
                    <a:pt x="1733041" y="74921"/>
                  </a:lnTo>
                  <a:lnTo>
                    <a:pt x="1741539" y="73211"/>
                  </a:lnTo>
                  <a:lnTo>
                    <a:pt x="1753647" y="65055"/>
                  </a:lnTo>
                  <a:lnTo>
                    <a:pt x="1761803" y="52947"/>
                  </a:lnTo>
                  <a:lnTo>
                    <a:pt x="1764791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38387" y="2380488"/>
              <a:ext cx="248411" cy="2484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520684" y="2467355"/>
              <a:ext cx="927735" cy="76200"/>
            </a:xfrm>
            <a:custGeom>
              <a:avLst/>
              <a:gdLst/>
              <a:ahLst/>
              <a:cxnLst/>
              <a:rect l="l" t="t" r="r" b="b"/>
              <a:pathLst>
                <a:path w="92773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92773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927734" h="76200">
                  <a:moveTo>
                    <a:pt x="927481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927481" y="44450"/>
                  </a:lnTo>
                  <a:lnTo>
                    <a:pt x="927481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40316" y="1944496"/>
            <a:ext cx="2093595" cy="149352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225"/>
              </a:spcBef>
            </a:pP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40" b="1">
                <a:solidFill>
                  <a:srgbClr val="F8AC00"/>
                </a:solidFill>
                <a:latin typeface="Arial"/>
                <a:cs typeface="Arial"/>
              </a:rPr>
              <a:t>convertidor</a:t>
            </a:r>
            <a:r>
              <a:rPr dirty="0" sz="130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00" spc="25" b="1">
                <a:solidFill>
                  <a:srgbClr val="F8AC00"/>
                </a:solidFill>
                <a:latin typeface="Arial"/>
                <a:cs typeface="Arial"/>
              </a:rPr>
              <a:t>de  </a:t>
            </a:r>
            <a:r>
              <a:rPr dirty="0" sz="1300" spc="15" b="1">
                <a:solidFill>
                  <a:srgbClr val="F8AC00"/>
                </a:solidFill>
                <a:latin typeface="Arial"/>
                <a:cs typeface="Arial"/>
              </a:rPr>
              <a:t>frecuencia</a:t>
            </a:r>
            <a:r>
              <a:rPr dirty="0" sz="1300" spc="15">
                <a:solidFill>
                  <a:srgbClr val="FFFFFF"/>
                </a:solidFill>
                <a:latin typeface="Lucida Sans Unicode"/>
                <a:cs typeface="Lucida Sans Unicode"/>
              </a:rPr>
              <a:t>estarán </a:t>
            </a:r>
            <a:r>
              <a:rPr dirty="0" sz="1300" spc="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determinado 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auto- </a:t>
            </a:r>
            <a:r>
              <a:rPr dirty="0" sz="13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automáticamente</a:t>
            </a:r>
            <a:r>
              <a:rPr dirty="0" sz="11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selección </a:t>
            </a:r>
            <a:r>
              <a:rPr dirty="0" sz="11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clasificación,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500" spc="-35">
                <a:solidFill>
                  <a:srgbClr val="FFFFFF"/>
                </a:solidFill>
                <a:latin typeface="Lucida Sans Unicode"/>
                <a:cs typeface="Lucida Sans Unicode"/>
              </a:rPr>
              <a:t>Aplicación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potencia.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22958" y="3708907"/>
            <a:ext cx="1674495" cy="176403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92405">
              <a:lnSpc>
                <a:spcPct val="100000"/>
              </a:lnSpc>
              <a:spcBef>
                <a:spcPts val="545"/>
              </a:spcBef>
            </a:pP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5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500" spc="20" b="1">
                <a:solidFill>
                  <a:srgbClr val="F8AC00"/>
                </a:solidFill>
                <a:latin typeface="Arial"/>
                <a:cs typeface="Arial"/>
              </a:rPr>
              <a:t>Frecuencia</a:t>
            </a:r>
            <a:endParaRPr sz="1500">
              <a:latin typeface="Arial"/>
              <a:cs typeface="Arial"/>
            </a:endParaRPr>
          </a:p>
          <a:p>
            <a:pPr algn="r" marL="12700" marR="57785" indent="249554">
              <a:lnSpc>
                <a:spcPts val="1920"/>
              </a:lnSpc>
              <a:spcBef>
                <a:spcPts val="80"/>
              </a:spcBef>
            </a:pPr>
            <a:r>
              <a:rPr dirty="0" sz="1250" spc="35" b="1">
                <a:solidFill>
                  <a:srgbClr val="F8AC00"/>
                </a:solidFill>
                <a:latin typeface="Arial"/>
                <a:cs typeface="Arial"/>
              </a:rPr>
              <a:t>convertidor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icono 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permite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frecuencia 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convertidor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ser</a:t>
            </a:r>
            <a:endParaRPr sz="1050">
              <a:latin typeface="Lucida Sans Unicode"/>
              <a:cs typeface="Lucida Sans Unicode"/>
            </a:endParaRPr>
          </a:p>
          <a:p>
            <a:pPr marL="356870">
              <a:lnSpc>
                <a:spcPct val="100000"/>
              </a:lnSpc>
              <a:spcBef>
                <a:spcPts val="140"/>
              </a:spcBef>
            </a:pP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conectado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endParaRPr sz="1400">
              <a:latin typeface="Lucida Sans Unicode"/>
              <a:cs typeface="Lucida Sans Unicode"/>
            </a:endParaRPr>
          </a:p>
          <a:p>
            <a:pPr algn="r" marR="48260">
              <a:lnSpc>
                <a:spcPct val="100000"/>
              </a:lnSpc>
              <a:spcBef>
                <a:spcPts val="490"/>
              </a:spcBef>
            </a:pP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principal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90">
                <a:solidFill>
                  <a:srgbClr val="FFFFFF"/>
                </a:solidFill>
                <a:latin typeface="Lucida Sans Unicode"/>
                <a:cs typeface="Lucida Sans Unicode"/>
              </a:rPr>
              <a:t>sub-</a:t>
            </a:r>
            <a:endParaRPr sz="1150">
              <a:latin typeface="Lucida Sans Unicode"/>
              <a:cs typeface="Lucida Sans Unicode"/>
            </a:endParaRPr>
          </a:p>
          <a:p>
            <a:pPr algn="r" marR="74295">
              <a:lnSpc>
                <a:spcPct val="100000"/>
              </a:lnSpc>
              <a:spcBef>
                <a:spcPts val="590"/>
              </a:spcBef>
            </a:pP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distribución.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0128" y="1908047"/>
              <a:ext cx="2237994" cy="32133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46703" y="2257056"/>
              <a:ext cx="2140457" cy="3101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62706" y="2291333"/>
              <a:ext cx="2110740" cy="243840"/>
            </a:xfrm>
            <a:custGeom>
              <a:avLst/>
              <a:gdLst/>
              <a:ahLst/>
              <a:cxnLst/>
              <a:rect l="l" t="t" r="r" b="b"/>
              <a:pathLst>
                <a:path w="2110740" h="243839">
                  <a:moveTo>
                    <a:pt x="0" y="243839"/>
                  </a:moveTo>
                  <a:lnTo>
                    <a:pt x="2110740" y="243839"/>
                  </a:lnTo>
                  <a:lnTo>
                    <a:pt x="2110740" y="0"/>
                  </a:lnTo>
                  <a:lnTo>
                    <a:pt x="0" y="0"/>
                  </a:lnTo>
                  <a:lnTo>
                    <a:pt x="0" y="243839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22976" y="2296667"/>
              <a:ext cx="248412" cy="248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05271" y="2383536"/>
              <a:ext cx="2014855" cy="76200"/>
            </a:xfrm>
            <a:custGeom>
              <a:avLst/>
              <a:gdLst/>
              <a:ahLst/>
              <a:cxnLst/>
              <a:rect l="l" t="t" r="r" b="b"/>
              <a:pathLst>
                <a:path w="201485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01485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2014854" h="76200">
                  <a:moveTo>
                    <a:pt x="201447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2014474" y="44450"/>
                  </a:lnTo>
                  <a:lnTo>
                    <a:pt x="201447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7328" y="4169663"/>
              <a:ext cx="1773174" cy="30861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786378" y="4203954"/>
              <a:ext cx="1737360" cy="242570"/>
            </a:xfrm>
            <a:custGeom>
              <a:avLst/>
              <a:gdLst/>
              <a:ahLst/>
              <a:cxnLst/>
              <a:rect l="l" t="t" r="r" b="b"/>
              <a:pathLst>
                <a:path w="1737360" h="242570">
                  <a:moveTo>
                    <a:pt x="0" y="242316"/>
                  </a:moveTo>
                  <a:lnTo>
                    <a:pt x="1737360" y="242316"/>
                  </a:lnTo>
                  <a:lnTo>
                    <a:pt x="1737360" y="0"/>
                  </a:lnTo>
                  <a:lnTo>
                    <a:pt x="0" y="0"/>
                  </a:lnTo>
                  <a:lnTo>
                    <a:pt x="0" y="24231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59551" y="4200144"/>
              <a:ext cx="248412" cy="2484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643371" y="4287011"/>
              <a:ext cx="2014855" cy="76200"/>
            </a:xfrm>
            <a:custGeom>
              <a:avLst/>
              <a:gdLst/>
              <a:ahLst/>
              <a:cxnLst/>
              <a:rect l="l" t="t" r="r" b="b"/>
              <a:pathLst>
                <a:path w="201485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01485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2014854" h="76200">
                  <a:moveTo>
                    <a:pt x="201447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2014474" y="44450"/>
                  </a:lnTo>
                  <a:lnTo>
                    <a:pt x="201447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39229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–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67066" y="1703323"/>
            <a:ext cx="3299460" cy="1557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Habiendo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seleccionado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"Convertidor 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frecuencia"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elegir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45" b="1">
                <a:solidFill>
                  <a:srgbClr val="F8AC00"/>
                </a:solidFill>
                <a:latin typeface="Arial"/>
                <a:cs typeface="Arial"/>
              </a:rPr>
              <a:t>"tipo </a:t>
            </a:r>
            <a:r>
              <a:rPr dirty="0" sz="1500" spc="-40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500" spc="4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5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500" spc="10" b="1">
                <a:solidFill>
                  <a:srgbClr val="F8AC00"/>
                </a:solidFill>
                <a:latin typeface="Arial"/>
                <a:cs typeface="Arial"/>
              </a:rPr>
              <a:t>construcción"</a:t>
            </a:r>
            <a:r>
              <a:rPr dirty="0" sz="1500" spc="10">
                <a:solidFill>
                  <a:srgbClr val="FFFFFF"/>
                </a:solidFill>
                <a:latin typeface="Lucida Sans Unicode"/>
                <a:cs typeface="Lucida Sans Unicode"/>
              </a:rPr>
              <a:t>Entre</a:t>
            </a:r>
            <a:endParaRPr sz="15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560"/>
              </a:spcBef>
              <a:buClr>
                <a:srgbClr val="F8AC00"/>
              </a:buClr>
              <a:buSzPct val="200000"/>
              <a:buChar char="•"/>
              <a:tabLst>
                <a:tab pos="299085" algn="l"/>
                <a:tab pos="299720" algn="l"/>
              </a:tabLst>
            </a:pP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unidad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incorporada</a:t>
            </a:r>
            <a:endParaRPr sz="9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580"/>
              </a:spcBef>
              <a:buClr>
                <a:srgbClr val="F8AC00"/>
              </a:buClr>
              <a:buSzPct val="180000"/>
              <a:buChar char="•"/>
              <a:tabLst>
                <a:tab pos="299085" algn="l"/>
                <a:tab pos="299720" algn="l"/>
              </a:tabLst>
            </a:pP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unidad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gabinete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67066" y="3837939"/>
            <a:ext cx="3723640" cy="1561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4975">
              <a:lnSpc>
                <a:spcPct val="105900"/>
              </a:lnSpc>
              <a:spcBef>
                <a:spcPts val="100"/>
              </a:spcBef>
            </a:pPr>
            <a:r>
              <a:rPr dirty="0" sz="1700" spc="1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700" spc="15" b="1">
                <a:solidFill>
                  <a:srgbClr val="F8AC00"/>
                </a:solidFill>
                <a:latin typeface="Arial"/>
                <a:cs typeface="Arial"/>
              </a:rPr>
              <a:t>longitudes</a:t>
            </a:r>
            <a:r>
              <a:rPr dirty="0" sz="1700" spc="15">
                <a:solidFill>
                  <a:srgbClr val="FFFFFF"/>
                </a:solidFill>
                <a:latin typeface="Lucida Sans Unicode"/>
                <a:cs typeface="Lucida Sans Unicode"/>
              </a:rPr>
              <a:t>del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cable </a:t>
            </a:r>
            <a:r>
              <a:rPr dirty="0" sz="170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FFFFFF"/>
                </a:solidFill>
                <a:latin typeface="Lucida Sans Unicode"/>
                <a:cs typeface="Lucida Sans Unicode"/>
              </a:rPr>
              <a:t>apantallado</a:t>
            </a:r>
            <a:r>
              <a:rPr dirty="0" sz="17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FFFFFF"/>
                </a:solidFill>
                <a:latin typeface="Lucida Sans Unicode"/>
                <a:cs typeface="Lucida Sans Unicode"/>
              </a:rPr>
              <a:t>entre</a:t>
            </a:r>
            <a:r>
              <a:rPr dirty="0" sz="17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7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Lucida Sans Unicode"/>
                <a:cs typeface="Lucida Sans Unicode"/>
              </a:rPr>
              <a:t>convertidor </a:t>
            </a:r>
            <a:r>
              <a:rPr dirty="0" sz="1700" spc="-5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7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Lucida Sans Unicode"/>
                <a:cs typeface="Lucida Sans Unicode"/>
              </a:rPr>
              <a:t>frecuencia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7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motor.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05900"/>
              </a:lnSpc>
              <a:spcBef>
                <a:spcPts val="1290"/>
              </a:spcBef>
            </a:pPr>
            <a:r>
              <a:rPr dirty="0" sz="1700" spc="-3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FFFFFF"/>
                </a:solidFill>
                <a:latin typeface="Lucida Sans Unicode"/>
                <a:cs typeface="Lucida Sans Unicode"/>
              </a:rPr>
              <a:t>sección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cable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selecciona  </a:t>
            </a:r>
            <a:r>
              <a:rPr dirty="0" sz="1700" spc="-15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Lucida Sans Unicode"/>
                <a:cs typeface="Lucida Sans Unicode"/>
              </a:rPr>
              <a:t>defecto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FFFFFF"/>
                </a:solidFill>
                <a:latin typeface="Lucida Sans Unicode"/>
                <a:cs typeface="Lucida Sans Unicode"/>
              </a:rPr>
              <a:t>máxima</a:t>
            </a:r>
            <a:r>
              <a:rPr dirty="0" sz="17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FFFFFF"/>
                </a:solidFill>
                <a:latin typeface="Lucida Sans Unicode"/>
                <a:cs typeface="Lucida Sans Unicode"/>
              </a:rPr>
              <a:t>conectable.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88336" y="1886711"/>
              <a:ext cx="3483864" cy="324916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39178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redes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separadas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67066" y="1707578"/>
            <a:ext cx="3977004" cy="3741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dirty="0" sz="1250" spc="25" b="1">
                <a:solidFill>
                  <a:srgbClr val="F8AC00"/>
                </a:solidFill>
                <a:latin typeface="Arial"/>
                <a:cs typeface="Arial"/>
              </a:rPr>
              <a:t>Profesional</a:t>
            </a:r>
            <a:r>
              <a:rPr dirty="0" sz="12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8AC00"/>
                </a:solidFill>
                <a:latin typeface="Arial"/>
                <a:cs typeface="Arial"/>
              </a:rPr>
              <a:t>del</a:t>
            </a:r>
            <a:r>
              <a:rPr dirty="0" sz="12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1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12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-5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permite</a:t>
            </a:r>
            <a:r>
              <a:rPr dirty="0" sz="12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crear</a:t>
            </a:r>
            <a:r>
              <a:rPr dirty="0" sz="12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varias </a:t>
            </a:r>
            <a:r>
              <a:rPr dirty="0" sz="1250" spc="-3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redes separadas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de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red.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Las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mismas </a:t>
            </a:r>
            <a:r>
              <a:rPr dirty="0" sz="1250" spc="-3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especificaciones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media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tensión se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aplican </a:t>
            </a:r>
            <a:r>
              <a:rPr dirty="0" sz="1250" spc="10">
                <a:solidFill>
                  <a:srgbClr val="FFFFFF"/>
                </a:solidFill>
                <a:latin typeface="Lucida Sans Unicode"/>
                <a:cs typeface="Lucida Sans Unicode"/>
              </a:rPr>
              <a:t>a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estas </a:t>
            </a:r>
            <a:r>
              <a:rPr dirty="0" sz="1250" spc="-3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redes separadas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que ya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hicieron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definición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 del</a:t>
            </a:r>
            <a:r>
              <a:rPr dirty="0" sz="12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proyecto.</a:t>
            </a:r>
            <a:endParaRPr sz="12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Lucida Sans Unicode"/>
              <a:cs typeface="Lucida Sans Unicode"/>
            </a:endParaRPr>
          </a:p>
          <a:p>
            <a:pPr marL="12700" marR="1243965">
              <a:lnSpc>
                <a:spcPct val="103699"/>
              </a:lnSpc>
            </a:pP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Tal</a:t>
            </a:r>
            <a:r>
              <a:rPr dirty="0" sz="1350" spc="-5" b="1">
                <a:solidFill>
                  <a:srgbClr val="F8AC00"/>
                </a:solidFill>
                <a:latin typeface="Arial"/>
                <a:cs typeface="Arial"/>
              </a:rPr>
              <a:t>redes</a:t>
            </a:r>
            <a:r>
              <a:rPr dirty="0" sz="1350" spc="-4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10" b="1">
                <a:solidFill>
                  <a:srgbClr val="F8AC00"/>
                </a:solidFill>
                <a:latin typeface="Arial"/>
                <a:cs typeface="Arial"/>
              </a:rPr>
              <a:t>aisladas</a:t>
            </a:r>
            <a:r>
              <a:rPr dirty="0" sz="1350" spc="1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3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crean</a:t>
            </a:r>
            <a:r>
              <a:rPr dirty="0" sz="13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dentro </a:t>
            </a:r>
            <a:r>
              <a:rPr dirty="0" sz="1350" spc="-4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proyecto</a:t>
            </a:r>
            <a:endParaRPr sz="135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810"/>
              </a:spcBef>
              <a:buClr>
                <a:srgbClr val="F8AC00"/>
              </a:buClr>
              <a:buSzPct val="116666"/>
              <a:buChar char="•"/>
              <a:tabLst>
                <a:tab pos="299085" algn="l"/>
                <a:tab pos="299720" algn="l"/>
              </a:tabLst>
            </a:pP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construyendo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redes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individuales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separado,</a:t>
            </a:r>
            <a:endParaRPr sz="1200">
              <a:latin typeface="Lucida Sans Unicode"/>
              <a:cs typeface="Lucida Sans Unicode"/>
            </a:endParaRPr>
          </a:p>
          <a:p>
            <a:pPr marL="299085" marR="273050" indent="-287020">
              <a:lnSpc>
                <a:spcPct val="133600"/>
              </a:lnSpc>
              <a:spcBef>
                <a:spcPts val="57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copiando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existente.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15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hacerlo,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coloque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050" spc="-3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puntero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mouse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pantalla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principal.</a:t>
            </a:r>
            <a:endParaRPr sz="1050">
              <a:latin typeface="Lucida Sans Unicode"/>
              <a:cs typeface="Lucida Sans Unicode"/>
            </a:endParaRPr>
          </a:p>
          <a:p>
            <a:pPr marL="299085" marR="50800">
              <a:lnSpc>
                <a:spcPct val="127299"/>
              </a:lnSpc>
              <a:spcBef>
                <a:spcPts val="10"/>
              </a:spcBef>
            </a:pP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distribución,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abra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menú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contextual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(botón 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derecho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ratón),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seleccione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"Copiar"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luego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20">
                <a:solidFill>
                  <a:srgbClr val="FFFFFF"/>
                </a:solidFill>
                <a:latin typeface="Lucida Sans Unicode"/>
                <a:cs typeface="Lucida Sans Unicode"/>
              </a:rPr>
              <a:t>"Pegar" </a:t>
            </a:r>
            <a:r>
              <a:rPr dirty="0" sz="1100" spc="-3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menú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contextual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colocar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posición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deseada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5">
                <a:solidFill>
                  <a:srgbClr val="FFFFFF"/>
                </a:solidFill>
                <a:latin typeface="Lucida Sans Unicode"/>
                <a:cs typeface="Lucida Sans Unicode"/>
              </a:rPr>
              <a:t>clic 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ratón.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3248" y="2031491"/>
              <a:ext cx="2690622" cy="158267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8863" y="2004047"/>
              <a:ext cx="566165" cy="23851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10105" y="2039873"/>
              <a:ext cx="506095" cy="169545"/>
            </a:xfrm>
            <a:custGeom>
              <a:avLst/>
              <a:gdLst/>
              <a:ahLst/>
              <a:cxnLst/>
              <a:rect l="l" t="t" r="r" b="b"/>
              <a:pathLst>
                <a:path w="506094" h="169544">
                  <a:moveTo>
                    <a:pt x="0" y="169163"/>
                  </a:moveTo>
                  <a:lnTo>
                    <a:pt x="505968" y="169163"/>
                  </a:lnTo>
                  <a:lnTo>
                    <a:pt x="505968" y="0"/>
                  </a:lnTo>
                  <a:lnTo>
                    <a:pt x="0" y="0"/>
                  </a:lnTo>
                  <a:lnTo>
                    <a:pt x="0" y="169163"/>
                  </a:lnTo>
                  <a:close/>
                </a:path>
              </a:pathLst>
            </a:custGeom>
            <a:ln w="19049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9120" y="2031491"/>
              <a:ext cx="2894837" cy="248945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7483" y="3738372"/>
              <a:ext cx="1315973" cy="11727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39968" y="3800855"/>
              <a:ext cx="1193291" cy="10500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35141" y="3796029"/>
              <a:ext cx="1203325" cy="1059815"/>
            </a:xfrm>
            <a:custGeom>
              <a:avLst/>
              <a:gdLst/>
              <a:ahLst/>
              <a:cxnLst/>
              <a:rect l="l" t="t" r="r" b="b"/>
              <a:pathLst>
                <a:path w="1203325" h="1059814">
                  <a:moveTo>
                    <a:pt x="0" y="1059561"/>
                  </a:moveTo>
                  <a:lnTo>
                    <a:pt x="1202816" y="1059561"/>
                  </a:lnTo>
                  <a:lnTo>
                    <a:pt x="1202816" y="0"/>
                  </a:lnTo>
                  <a:lnTo>
                    <a:pt x="0" y="0"/>
                  </a:lnTo>
                  <a:lnTo>
                    <a:pt x="0" y="1059561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82383" y="4716779"/>
              <a:ext cx="246888" cy="2468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969251" y="4212335"/>
              <a:ext cx="844550" cy="670560"/>
            </a:xfrm>
            <a:custGeom>
              <a:avLst/>
              <a:gdLst/>
              <a:ahLst/>
              <a:cxnLst/>
              <a:rect l="l" t="t" r="r" b="b"/>
              <a:pathLst>
                <a:path w="844550" h="670560">
                  <a:moveTo>
                    <a:pt x="38100" y="594359"/>
                  </a:moveTo>
                  <a:lnTo>
                    <a:pt x="23252" y="597348"/>
                  </a:lnTo>
                  <a:lnTo>
                    <a:pt x="11144" y="605504"/>
                  </a:lnTo>
                  <a:lnTo>
                    <a:pt x="2988" y="617612"/>
                  </a:lnTo>
                  <a:lnTo>
                    <a:pt x="0" y="632459"/>
                  </a:lnTo>
                  <a:lnTo>
                    <a:pt x="2988" y="647307"/>
                  </a:lnTo>
                  <a:lnTo>
                    <a:pt x="11144" y="659415"/>
                  </a:lnTo>
                  <a:lnTo>
                    <a:pt x="23252" y="667571"/>
                  </a:lnTo>
                  <a:lnTo>
                    <a:pt x="38100" y="670559"/>
                  </a:lnTo>
                  <a:lnTo>
                    <a:pt x="52947" y="667571"/>
                  </a:lnTo>
                  <a:lnTo>
                    <a:pt x="65055" y="659415"/>
                  </a:lnTo>
                  <a:lnTo>
                    <a:pt x="73211" y="647307"/>
                  </a:lnTo>
                  <a:lnTo>
                    <a:pt x="74921" y="638809"/>
                  </a:lnTo>
                  <a:lnTo>
                    <a:pt x="38100" y="638809"/>
                  </a:lnTo>
                  <a:lnTo>
                    <a:pt x="38100" y="626109"/>
                  </a:lnTo>
                  <a:lnTo>
                    <a:pt x="74921" y="626109"/>
                  </a:lnTo>
                  <a:lnTo>
                    <a:pt x="73211" y="617612"/>
                  </a:lnTo>
                  <a:lnTo>
                    <a:pt x="65055" y="605504"/>
                  </a:lnTo>
                  <a:lnTo>
                    <a:pt x="52947" y="597348"/>
                  </a:lnTo>
                  <a:lnTo>
                    <a:pt x="38100" y="594359"/>
                  </a:lnTo>
                  <a:close/>
                </a:path>
                <a:path w="844550" h="670560">
                  <a:moveTo>
                    <a:pt x="74921" y="626109"/>
                  </a:moveTo>
                  <a:lnTo>
                    <a:pt x="38100" y="626109"/>
                  </a:lnTo>
                  <a:lnTo>
                    <a:pt x="38100" y="638809"/>
                  </a:lnTo>
                  <a:lnTo>
                    <a:pt x="74921" y="638809"/>
                  </a:lnTo>
                  <a:lnTo>
                    <a:pt x="76200" y="632459"/>
                  </a:lnTo>
                  <a:lnTo>
                    <a:pt x="74921" y="626109"/>
                  </a:lnTo>
                  <a:close/>
                </a:path>
                <a:path w="844550" h="670560">
                  <a:moveTo>
                    <a:pt x="831850" y="626109"/>
                  </a:moveTo>
                  <a:lnTo>
                    <a:pt x="74921" y="626109"/>
                  </a:lnTo>
                  <a:lnTo>
                    <a:pt x="76200" y="632459"/>
                  </a:lnTo>
                  <a:lnTo>
                    <a:pt x="74921" y="638809"/>
                  </a:lnTo>
                  <a:lnTo>
                    <a:pt x="844550" y="638809"/>
                  </a:lnTo>
                  <a:lnTo>
                    <a:pt x="844550" y="632459"/>
                  </a:lnTo>
                  <a:lnTo>
                    <a:pt x="831850" y="632459"/>
                  </a:lnTo>
                  <a:lnTo>
                    <a:pt x="831850" y="626109"/>
                  </a:lnTo>
                  <a:close/>
                </a:path>
                <a:path w="844550" h="670560">
                  <a:moveTo>
                    <a:pt x="844550" y="0"/>
                  </a:moveTo>
                  <a:lnTo>
                    <a:pt x="831850" y="0"/>
                  </a:lnTo>
                  <a:lnTo>
                    <a:pt x="831850" y="632459"/>
                  </a:lnTo>
                  <a:lnTo>
                    <a:pt x="838200" y="626109"/>
                  </a:lnTo>
                  <a:lnTo>
                    <a:pt x="844550" y="626109"/>
                  </a:lnTo>
                  <a:lnTo>
                    <a:pt x="844550" y="0"/>
                  </a:lnTo>
                  <a:close/>
                </a:path>
                <a:path w="844550" h="670560">
                  <a:moveTo>
                    <a:pt x="844550" y="626109"/>
                  </a:moveTo>
                  <a:lnTo>
                    <a:pt x="838200" y="626109"/>
                  </a:lnTo>
                  <a:lnTo>
                    <a:pt x="831850" y="632459"/>
                  </a:lnTo>
                  <a:lnTo>
                    <a:pt x="844550" y="632459"/>
                  </a:lnTo>
                  <a:lnTo>
                    <a:pt x="844550" y="62610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20896" y="2799587"/>
              <a:ext cx="347471" cy="321563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2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67066" y="1703832"/>
            <a:ext cx="3382010" cy="2472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7299"/>
              </a:lnSpc>
              <a:spcBef>
                <a:spcPts val="100"/>
              </a:spcBef>
            </a:pPr>
            <a:r>
              <a:rPr dirty="0" sz="1100" spc="15">
                <a:solidFill>
                  <a:srgbClr val="FFFFFF"/>
                </a:solidFill>
                <a:latin typeface="Lucida Sans Unicode"/>
                <a:cs typeface="Lucida Sans Unicode"/>
              </a:rPr>
              <a:t>SIMARIS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design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le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ayuda </a:t>
            </a:r>
            <a:r>
              <a:rPr dirty="0" sz="1100" spc="5">
                <a:solidFill>
                  <a:srgbClr val="FFFFFF"/>
                </a:solidFill>
                <a:latin typeface="Lucida Sans Unicode"/>
                <a:cs typeface="Lucida Sans Unicode"/>
              </a:rPr>
              <a:t>a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integrar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barras</a:t>
            </a:r>
            <a:r>
              <a:rPr dirty="0" sz="11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colectoras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1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transmisión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100" spc="-3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distribución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energía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su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concepto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planificación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100">
              <a:latin typeface="Lucida Sans Unicode"/>
              <a:cs typeface="Lucida Sans Unicode"/>
            </a:endParaRPr>
          </a:p>
          <a:p>
            <a:pPr marL="12700" marR="238125">
              <a:lnSpc>
                <a:spcPct val="164700"/>
              </a:lnSpc>
              <a:spcBef>
                <a:spcPts val="550"/>
              </a:spcBef>
            </a:pPr>
            <a:r>
              <a:rPr dirty="0" sz="850" spc="-30" b="1">
                <a:solidFill>
                  <a:srgbClr val="F8AC00"/>
                </a:solidFill>
                <a:latin typeface="Arial"/>
                <a:cs typeface="Arial"/>
              </a:rPr>
              <a:t>En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40" b="1">
                <a:solidFill>
                  <a:srgbClr val="F8AC00"/>
                </a:solidFill>
                <a:latin typeface="Arial"/>
                <a:cs typeface="Arial"/>
              </a:rPr>
              <a:t>primer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30" b="1">
                <a:solidFill>
                  <a:srgbClr val="F8AC00"/>
                </a:solidFill>
                <a:latin typeface="Arial"/>
                <a:cs typeface="Arial"/>
              </a:rPr>
              <a:t>lugar,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35" b="1">
                <a:solidFill>
                  <a:srgbClr val="F8AC00"/>
                </a:solidFill>
                <a:latin typeface="Arial"/>
                <a:cs typeface="Arial"/>
              </a:rPr>
              <a:t>habilite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25" b="1">
                <a:solidFill>
                  <a:srgbClr val="F8AC00"/>
                </a:solidFill>
                <a:latin typeface="Arial"/>
                <a:cs typeface="Arial"/>
              </a:rPr>
              <a:t>el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5" b="1">
                <a:solidFill>
                  <a:srgbClr val="F8AC00"/>
                </a:solidFill>
                <a:latin typeface="Arial"/>
                <a:cs typeface="Arial"/>
              </a:rPr>
              <a:t>icono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10" b="1">
                <a:solidFill>
                  <a:srgbClr val="F8AC00"/>
                </a:solidFill>
                <a:latin typeface="Arial"/>
                <a:cs typeface="Arial"/>
              </a:rPr>
              <a:t>"Sistema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2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15" b="1">
                <a:solidFill>
                  <a:srgbClr val="F8AC00"/>
                </a:solidFill>
                <a:latin typeface="Arial"/>
                <a:cs typeface="Arial"/>
              </a:rPr>
              <a:t>canalización </a:t>
            </a:r>
            <a:r>
              <a:rPr dirty="0" sz="850" spc="-2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25" b="1">
                <a:solidFill>
                  <a:srgbClr val="F8AC00"/>
                </a:solidFill>
                <a:latin typeface="Arial"/>
                <a:cs typeface="Arial"/>
              </a:rPr>
              <a:t>prefabricada"</a:t>
            </a:r>
            <a:r>
              <a:rPr dirty="0" sz="8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30" b="1">
                <a:solidFill>
                  <a:srgbClr val="F8AC00"/>
                </a:solidFill>
                <a:latin typeface="Arial"/>
                <a:cs typeface="Arial"/>
              </a:rPr>
              <a:t>en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30" b="1">
                <a:solidFill>
                  <a:srgbClr val="F8AC00"/>
                </a:solidFill>
                <a:latin typeface="Arial"/>
                <a:cs typeface="Arial"/>
              </a:rPr>
              <a:t>la</a:t>
            </a:r>
            <a:r>
              <a:rPr dirty="0" sz="8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850" spc="15" b="1">
                <a:solidFill>
                  <a:srgbClr val="F8AC00"/>
                </a:solidFill>
                <a:latin typeface="Arial"/>
                <a:cs typeface="Arial"/>
              </a:rPr>
              <a:t>Biblioteca,</a:t>
            </a:r>
            <a:endParaRPr sz="850">
              <a:latin typeface="Arial"/>
              <a:cs typeface="Arial"/>
            </a:endParaRPr>
          </a:p>
          <a:p>
            <a:pPr marL="299085" marR="1020444" indent="-287020">
              <a:lnSpc>
                <a:spcPct val="140000"/>
              </a:lnSpc>
              <a:spcBef>
                <a:spcPts val="63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coloque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punto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000" spc="-40">
                <a:solidFill>
                  <a:srgbClr val="FFFFFF"/>
                </a:solidFill>
                <a:latin typeface="Lucida Sans Unicode"/>
                <a:cs typeface="Lucida Sans Unicode"/>
              </a:rPr>
              <a:t>conexión/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inserción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adecuado,</a:t>
            </a:r>
            <a:endParaRPr sz="100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830"/>
              </a:spcBef>
              <a:buClr>
                <a:srgbClr val="F8AC00"/>
              </a:buClr>
              <a:buSzPct val="112000"/>
              <a:buChar char="•"/>
              <a:tabLst>
                <a:tab pos="299085" algn="l"/>
                <a:tab pos="299720" algn="l"/>
              </a:tabLst>
            </a:pP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especificar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datos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aún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faltan</a:t>
            </a:r>
            <a:endParaRPr sz="1250">
              <a:latin typeface="Lucida Sans Unicode"/>
              <a:cs typeface="Lucida Sans Unicode"/>
            </a:endParaRPr>
          </a:p>
          <a:p>
            <a:pPr marL="299085" indent="-287020">
              <a:lnSpc>
                <a:spcPct val="100000"/>
              </a:lnSpc>
              <a:spcBef>
                <a:spcPts val="103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seleccione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barras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correspondiente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1953768"/>
              <a:ext cx="4411218" cy="31158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0183" y="3124200"/>
              <a:ext cx="2721102" cy="11894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2668" y="3186683"/>
              <a:ext cx="2598419" cy="10668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77841" y="3181857"/>
              <a:ext cx="2607945" cy="1076325"/>
            </a:xfrm>
            <a:custGeom>
              <a:avLst/>
              <a:gdLst/>
              <a:ahLst/>
              <a:cxnLst/>
              <a:rect l="l" t="t" r="r" b="b"/>
              <a:pathLst>
                <a:path w="2607945" h="1076325">
                  <a:moveTo>
                    <a:pt x="0" y="1076325"/>
                  </a:moveTo>
                  <a:lnTo>
                    <a:pt x="2607944" y="1076325"/>
                  </a:lnTo>
                  <a:lnTo>
                    <a:pt x="2607944" y="0"/>
                  </a:lnTo>
                  <a:lnTo>
                    <a:pt x="0" y="0"/>
                  </a:lnTo>
                  <a:lnTo>
                    <a:pt x="0" y="1076325"/>
                  </a:lnTo>
                  <a:close/>
                </a:path>
              </a:pathLst>
            </a:custGeom>
            <a:ln w="9524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801355" y="3720083"/>
              <a:ext cx="3700779" cy="1615440"/>
            </a:xfrm>
            <a:custGeom>
              <a:avLst/>
              <a:gdLst/>
              <a:ahLst/>
              <a:cxnLst/>
              <a:rect l="l" t="t" r="r" b="b"/>
              <a:pathLst>
                <a:path w="3700779" h="1615439">
                  <a:moveTo>
                    <a:pt x="3700272" y="0"/>
                  </a:moveTo>
                  <a:lnTo>
                    <a:pt x="0" y="0"/>
                  </a:lnTo>
                  <a:lnTo>
                    <a:pt x="0" y="1615439"/>
                  </a:lnTo>
                  <a:lnTo>
                    <a:pt x="3700272" y="1615439"/>
                  </a:lnTo>
                  <a:lnTo>
                    <a:pt x="370027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0816147" y="3821525"/>
              <a:ext cx="509270" cy="456565"/>
            </a:xfrm>
            <a:custGeom>
              <a:avLst/>
              <a:gdLst/>
              <a:ahLst/>
              <a:cxnLst/>
              <a:rect l="l" t="t" r="r" b="b"/>
              <a:pathLst>
                <a:path w="509270" h="456564">
                  <a:moveTo>
                    <a:pt x="261935" y="0"/>
                  </a:moveTo>
                  <a:lnTo>
                    <a:pt x="246342" y="3746"/>
                  </a:lnTo>
                  <a:lnTo>
                    <a:pt x="234249" y="15398"/>
                  </a:lnTo>
                  <a:lnTo>
                    <a:pt x="116393" y="217455"/>
                  </a:lnTo>
                  <a:lnTo>
                    <a:pt x="115431" y="225236"/>
                  </a:lnTo>
                  <a:lnTo>
                    <a:pt x="120124" y="230743"/>
                  </a:lnTo>
                  <a:lnTo>
                    <a:pt x="127269" y="232082"/>
                  </a:lnTo>
                  <a:lnTo>
                    <a:pt x="133665" y="227361"/>
                  </a:lnTo>
                  <a:lnTo>
                    <a:pt x="251394" y="25431"/>
                  </a:lnTo>
                  <a:lnTo>
                    <a:pt x="255891" y="21151"/>
                  </a:lnTo>
                  <a:lnTo>
                    <a:pt x="261649" y="19764"/>
                  </a:lnTo>
                  <a:lnTo>
                    <a:pt x="267360" y="21306"/>
                  </a:lnTo>
                  <a:lnTo>
                    <a:pt x="271714" y="25812"/>
                  </a:lnTo>
                  <a:lnTo>
                    <a:pt x="491424" y="426878"/>
                  </a:lnTo>
                  <a:lnTo>
                    <a:pt x="485836" y="436276"/>
                  </a:lnTo>
                  <a:lnTo>
                    <a:pt x="31557" y="436276"/>
                  </a:lnTo>
                  <a:lnTo>
                    <a:pt x="25650" y="434629"/>
                  </a:lnTo>
                  <a:lnTo>
                    <a:pt x="21540" y="430434"/>
                  </a:lnTo>
                  <a:lnTo>
                    <a:pt x="19931" y="424811"/>
                  </a:lnTo>
                  <a:lnTo>
                    <a:pt x="21524" y="418877"/>
                  </a:lnTo>
                  <a:lnTo>
                    <a:pt x="93279" y="295941"/>
                  </a:lnTo>
                  <a:lnTo>
                    <a:pt x="94168" y="288157"/>
                  </a:lnTo>
                  <a:lnTo>
                    <a:pt x="4252" y="408844"/>
                  </a:lnTo>
                  <a:lnTo>
                    <a:pt x="0" y="424999"/>
                  </a:lnTo>
                  <a:lnTo>
                    <a:pt x="4331" y="440356"/>
                  </a:lnTo>
                  <a:lnTo>
                    <a:pt x="15450" y="451832"/>
                  </a:lnTo>
                  <a:lnTo>
                    <a:pt x="31557" y="456342"/>
                  </a:lnTo>
                  <a:lnTo>
                    <a:pt x="477073" y="456342"/>
                  </a:lnTo>
                  <a:lnTo>
                    <a:pt x="493047" y="451951"/>
                  </a:lnTo>
                  <a:lnTo>
                    <a:pt x="504188" y="440737"/>
                  </a:lnTo>
                  <a:lnTo>
                    <a:pt x="508756" y="425642"/>
                  </a:lnTo>
                  <a:lnTo>
                    <a:pt x="505013" y="409606"/>
                  </a:lnTo>
                  <a:lnTo>
                    <a:pt x="289240" y="16033"/>
                  </a:lnTo>
                  <a:lnTo>
                    <a:pt x="277433" y="4111"/>
                  </a:lnTo>
                  <a:lnTo>
                    <a:pt x="261935" y="0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39855" y="3957827"/>
              <a:ext cx="68579" cy="1554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38331" y="4133088"/>
              <a:ext cx="71627" cy="7162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910316" y="4069079"/>
              <a:ext cx="21590" cy="20320"/>
            </a:xfrm>
            <a:custGeom>
              <a:avLst/>
              <a:gdLst/>
              <a:ahLst/>
              <a:cxnLst/>
              <a:rect l="l" t="t" r="r" b="b"/>
              <a:pathLst>
                <a:path w="21590" h="20320">
                  <a:moveTo>
                    <a:pt x="16509" y="0"/>
                  </a:moveTo>
                  <a:lnTo>
                    <a:pt x="5206" y="0"/>
                  </a:lnTo>
                  <a:lnTo>
                    <a:pt x="634" y="4191"/>
                  </a:lnTo>
                  <a:lnTo>
                    <a:pt x="253" y="9525"/>
                  </a:lnTo>
                  <a:lnTo>
                    <a:pt x="0" y="15113"/>
                  </a:lnTo>
                  <a:lnTo>
                    <a:pt x="4825" y="19812"/>
                  </a:lnTo>
                  <a:lnTo>
                    <a:pt x="10922" y="19812"/>
                  </a:lnTo>
                  <a:lnTo>
                    <a:pt x="16509" y="19812"/>
                  </a:lnTo>
                  <a:lnTo>
                    <a:pt x="21335" y="15240"/>
                  </a:lnTo>
                  <a:lnTo>
                    <a:pt x="21335" y="4318"/>
                  </a:lnTo>
                  <a:lnTo>
                    <a:pt x="16509" y="0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23101" y="1702498"/>
            <a:ext cx="4825365" cy="1383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6665" marR="5080">
              <a:lnSpc>
                <a:spcPct val="133400"/>
              </a:lnSpc>
              <a:spcBef>
                <a:spcPts val="100"/>
              </a:spcBef>
            </a:pPr>
            <a:r>
              <a:rPr dirty="0" sz="1050" spc="15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40">
                <a:solidFill>
                  <a:srgbClr val="FFFFFF"/>
                </a:solidFill>
                <a:latin typeface="Lucida Sans Unicode"/>
                <a:cs typeface="Lucida Sans Unicode"/>
              </a:rPr>
              <a:t>vez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seleccionado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canalización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eléctrica 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prefabricada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definido su longitud,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editarlo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 gráficamente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de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red,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por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ejemplo,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arrastrando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050" spc="-30">
                <a:solidFill>
                  <a:srgbClr val="FFFFFF"/>
                </a:solidFill>
                <a:latin typeface="Lucida Sans Unicode"/>
                <a:cs typeface="Lucida Sans Unicode"/>
              </a:rPr>
              <a:t>pinza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ratón,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alargando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así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barra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colectora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diagrama.</a:t>
            </a:r>
            <a:endParaRPr sz="10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350" spc="15" b="1">
                <a:solidFill>
                  <a:srgbClr val="F8AC00"/>
                </a:solidFill>
                <a:latin typeface="Arial"/>
                <a:cs typeface="Arial"/>
              </a:rPr>
              <a:t>Pinza</a:t>
            </a:r>
            <a:endParaRPr sz="13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01356" y="3720084"/>
            <a:ext cx="3700779" cy="1615440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030"/>
              </a:spcBef>
            </a:pPr>
            <a:r>
              <a:rPr dirty="0" sz="1350" spc="5" b="1">
                <a:solidFill>
                  <a:srgbClr val="000027"/>
                </a:solidFill>
                <a:latin typeface="Arial"/>
                <a:cs typeface="Arial"/>
              </a:rPr>
              <a:t>ATENCIÓN</a:t>
            </a:r>
            <a:endParaRPr sz="1350">
              <a:latin typeface="Arial"/>
              <a:cs typeface="Arial"/>
            </a:endParaRPr>
          </a:p>
          <a:p>
            <a:pPr marL="145415" marR="598170">
              <a:lnSpc>
                <a:spcPct val="133300"/>
              </a:lnSpc>
              <a:spcBef>
                <a:spcPts val="540"/>
              </a:spcBef>
            </a:pPr>
            <a:r>
              <a:rPr dirty="0" sz="1050" spc="-10">
                <a:solidFill>
                  <a:srgbClr val="000027"/>
                </a:solidFill>
                <a:latin typeface="Lucida Sans Unicode"/>
                <a:cs typeface="Lucida Sans Unicode"/>
              </a:rPr>
              <a:t>Esta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elongación es </a:t>
            </a:r>
            <a:r>
              <a:rPr dirty="0" sz="1050" spc="-25">
                <a:solidFill>
                  <a:srgbClr val="000027"/>
                </a:solidFill>
                <a:latin typeface="Lucida Sans Unicode"/>
                <a:cs typeface="Lucida Sans Unicode"/>
              </a:rPr>
              <a:t>solo </a:t>
            </a:r>
            <a:r>
              <a:rPr dirty="0" sz="1050">
                <a:solidFill>
                  <a:srgbClr val="000027"/>
                </a:solidFill>
                <a:latin typeface="Lucida Sans Unicode"/>
                <a:cs typeface="Lucida Sans Unicode"/>
              </a:rPr>
              <a:t>una </a:t>
            </a:r>
            <a:r>
              <a:rPr dirty="0" sz="1050" spc="-10">
                <a:solidFill>
                  <a:srgbClr val="000027"/>
                </a:solidFill>
                <a:latin typeface="Lucida Sans Unicode"/>
                <a:cs typeface="Lucida Sans Unicode"/>
              </a:rPr>
              <a:t>representación </a:t>
            </a:r>
            <a:r>
              <a:rPr dirty="0" sz="1050" spc="-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000027"/>
                </a:solidFill>
                <a:latin typeface="Lucida Sans Unicode"/>
                <a:cs typeface="Lucida Sans Unicode"/>
              </a:rPr>
              <a:t>gráfica. </a:t>
            </a:r>
            <a:r>
              <a:rPr dirty="0" sz="1050" spc="-5">
                <a:solidFill>
                  <a:srgbClr val="000027"/>
                </a:solidFill>
                <a:latin typeface="Lucida Sans Unicode"/>
                <a:cs typeface="Lucida Sans Unicode"/>
              </a:rPr>
              <a:t>La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longitud </a:t>
            </a:r>
            <a:r>
              <a:rPr dirty="0" sz="1050" spc="-5">
                <a:solidFill>
                  <a:srgbClr val="000027"/>
                </a:solidFill>
                <a:latin typeface="Lucida Sans Unicode"/>
                <a:cs typeface="Lucida Sans Unicode"/>
              </a:rPr>
              <a:t>real de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la </a:t>
            </a:r>
            <a:r>
              <a:rPr dirty="0" sz="1050">
                <a:solidFill>
                  <a:srgbClr val="000027"/>
                </a:solidFill>
                <a:latin typeface="Lucida Sans Unicode"/>
                <a:cs typeface="Lucida Sans Unicode"/>
              </a:rPr>
              <a:t>barra </a:t>
            </a:r>
            <a:r>
              <a:rPr dirty="0" sz="1050" spc="-20">
                <a:solidFill>
                  <a:srgbClr val="000027"/>
                </a:solidFill>
                <a:latin typeface="Lucida Sans Unicode"/>
                <a:cs typeface="Lucida Sans Unicode"/>
              </a:rPr>
              <a:t>colectora,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000027"/>
                </a:solidFill>
                <a:latin typeface="Lucida Sans Unicode"/>
                <a:cs typeface="Lucida Sans Unicode"/>
              </a:rPr>
              <a:t>que debe tenerse </a:t>
            </a:r>
            <a:r>
              <a:rPr dirty="0" sz="1050">
                <a:solidFill>
                  <a:srgbClr val="000027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10">
                <a:solidFill>
                  <a:srgbClr val="000027"/>
                </a:solidFill>
                <a:latin typeface="Lucida Sans Unicode"/>
                <a:cs typeface="Lucida Sans Unicode"/>
              </a:rPr>
              <a:t>cuenta </a:t>
            </a:r>
            <a:r>
              <a:rPr dirty="0" sz="1050">
                <a:solidFill>
                  <a:srgbClr val="000027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el diseño </a:t>
            </a:r>
            <a:r>
              <a:rPr dirty="0" sz="1050" spc="-5">
                <a:solidFill>
                  <a:srgbClr val="000027"/>
                </a:solidFill>
                <a:latin typeface="Lucida Sans Unicode"/>
                <a:cs typeface="Lucida Sans Unicode"/>
              </a:rPr>
              <a:t>de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la </a:t>
            </a:r>
            <a:r>
              <a:rPr dirty="0" sz="1050" spc="-32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red,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000027"/>
                </a:solidFill>
                <a:latin typeface="Lucida Sans Unicode"/>
                <a:cs typeface="Lucida Sans Unicode"/>
              </a:rPr>
              <a:t>solo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000027"/>
                </a:solidFill>
                <a:latin typeface="Lucida Sans Unicode"/>
                <a:cs typeface="Lucida Sans Unicode"/>
              </a:rPr>
              <a:t>se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000027"/>
                </a:solidFill>
                <a:latin typeface="Lucida Sans Unicode"/>
                <a:cs typeface="Lucida Sans Unicode"/>
              </a:rPr>
              <a:t>puede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000027"/>
                </a:solidFill>
                <a:latin typeface="Lucida Sans Unicode"/>
                <a:cs typeface="Lucida Sans Unicode"/>
              </a:rPr>
              <a:t>cambiar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000027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000027"/>
                </a:solidFill>
                <a:latin typeface="Lucida Sans Unicode"/>
                <a:cs typeface="Lucida Sans Unicode"/>
              </a:rPr>
              <a:t>las</a:t>
            </a:r>
            <a:r>
              <a:rPr dirty="0" sz="1050" spc="-6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000027"/>
                </a:solidFill>
                <a:latin typeface="Lucida Sans Unicode"/>
                <a:cs typeface="Lucida Sans Unicode"/>
              </a:rPr>
              <a:t>Propiedades.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1924811"/>
              <a:ext cx="3225546" cy="31081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5452" y="2868155"/>
              <a:ext cx="1543050" cy="43511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57550" y="2900933"/>
              <a:ext cx="1501140" cy="372110"/>
            </a:xfrm>
            <a:custGeom>
              <a:avLst/>
              <a:gdLst/>
              <a:ahLst/>
              <a:cxnLst/>
              <a:rect l="l" t="t" r="r" b="b"/>
              <a:pathLst>
                <a:path w="1501139" h="372110">
                  <a:moveTo>
                    <a:pt x="0" y="371856"/>
                  </a:moveTo>
                  <a:lnTo>
                    <a:pt x="1501139" y="371856"/>
                  </a:lnTo>
                  <a:lnTo>
                    <a:pt x="1501139" y="0"/>
                  </a:lnTo>
                  <a:lnTo>
                    <a:pt x="0" y="0"/>
                  </a:lnTo>
                  <a:lnTo>
                    <a:pt x="0" y="37185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32603" y="2962655"/>
              <a:ext cx="248412" cy="2468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916424" y="3048000"/>
              <a:ext cx="2788285" cy="76200"/>
            </a:xfrm>
            <a:custGeom>
              <a:avLst/>
              <a:gdLst/>
              <a:ahLst/>
              <a:cxnLst/>
              <a:rect l="l" t="t" r="r" b="b"/>
              <a:pathLst>
                <a:path w="278828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78828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2788284" h="76200">
                  <a:moveTo>
                    <a:pt x="2788030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2788030" y="44450"/>
                  </a:lnTo>
                  <a:lnTo>
                    <a:pt x="2788030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67066" y="1700022"/>
            <a:ext cx="3595370" cy="3378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9395">
              <a:lnSpc>
                <a:spcPct val="147400"/>
              </a:lnSpc>
              <a:spcBef>
                <a:spcPts val="100"/>
              </a:spcBef>
            </a:pPr>
            <a:r>
              <a:rPr dirty="0" sz="950" spc="30" b="1">
                <a:solidFill>
                  <a:srgbClr val="F8AC00"/>
                </a:solidFill>
                <a:latin typeface="Arial"/>
                <a:cs typeface="Arial"/>
              </a:rPr>
              <a:t>Más</a:t>
            </a:r>
            <a:r>
              <a:rPr dirty="0" sz="9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F8AC00"/>
                </a:solidFill>
                <a:latin typeface="Arial"/>
                <a:cs typeface="Arial"/>
              </a:rPr>
              <a:t>propiedades</a:t>
            </a:r>
            <a:r>
              <a:rPr dirty="0" sz="95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50" spc="2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95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50" spc="25" b="1">
                <a:solidFill>
                  <a:srgbClr val="F8AC00"/>
                </a:solidFill>
                <a:latin typeface="Arial"/>
                <a:cs typeface="Arial"/>
              </a:rPr>
              <a:t>barras</a:t>
            </a:r>
            <a:r>
              <a:rPr dirty="0" sz="95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50" spc="5" b="1">
                <a:solidFill>
                  <a:srgbClr val="F8AC00"/>
                </a:solidFill>
                <a:latin typeface="Arial"/>
                <a:cs typeface="Arial"/>
              </a:rPr>
              <a:t>colectoras</a:t>
            </a:r>
            <a:r>
              <a:rPr dirty="0" sz="950" spc="5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9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grado</a:t>
            </a:r>
            <a:r>
              <a:rPr dirty="0" sz="9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950" spc="-2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protección y el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tipo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montaje, se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modificar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9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cualquier</a:t>
            </a:r>
            <a:r>
              <a:rPr dirty="0" sz="9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momento.</a:t>
            </a:r>
            <a:endParaRPr sz="950">
              <a:latin typeface="Lucida Sans Unicode"/>
              <a:cs typeface="Lucida Sans Unicode"/>
            </a:endParaRPr>
          </a:p>
          <a:p>
            <a:pPr marL="12700" marR="41275">
              <a:lnSpc>
                <a:spcPct val="127299"/>
              </a:lnSpc>
              <a:spcBef>
                <a:spcPts val="30"/>
              </a:spcBef>
            </a:pPr>
            <a:r>
              <a:rPr dirty="0" sz="1100" spc="2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ello,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sitúe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puntero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ratón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sobre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elemento 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equipo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editar,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5">
                <a:solidFill>
                  <a:srgbClr val="FFFFFF"/>
                </a:solidFill>
                <a:latin typeface="Lucida Sans Unicode"/>
                <a:cs typeface="Lucida Sans Unicode"/>
              </a:rPr>
              <a:t>p.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0">
                <a:solidFill>
                  <a:srgbClr val="FFFFFF"/>
                </a:solidFill>
                <a:latin typeface="Lucida Sans Unicode"/>
                <a:cs typeface="Lucida Sans Unicode"/>
              </a:rPr>
              <a:t>ej.,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embarrado,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modo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50">
              <a:latin typeface="Lucida Sans Unicode"/>
              <a:cs typeface="Lucida Sans Unicode"/>
            </a:endParaRPr>
          </a:p>
          <a:p>
            <a:pPr marL="299085" marR="5080" indent="-287020">
              <a:lnSpc>
                <a:spcPct val="121700"/>
              </a:lnSpc>
              <a:buClr>
                <a:srgbClr val="F8AC00"/>
              </a:buClr>
              <a:buSzPct val="121739"/>
              <a:buChar char="•"/>
              <a:tabLst>
                <a:tab pos="299085" algn="l"/>
                <a:tab pos="299720" algn="l"/>
              </a:tabLst>
            </a:pP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cambiar </a:t>
            </a:r>
            <a:r>
              <a:rPr dirty="0" sz="1150" spc="-25">
                <a:solidFill>
                  <a:srgbClr val="FFFFFF"/>
                </a:solidFill>
                <a:latin typeface="Lucida Sans Unicode"/>
                <a:cs typeface="Lucida Sans Unicode"/>
              </a:rPr>
              <a:t>las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propiedades del equipo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 directamente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muestran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pantalla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parte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inferior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red,</a:t>
            </a:r>
            <a:endParaRPr sz="1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8AC00"/>
              </a:buClr>
              <a:buFont typeface="Lucida Sans Unicode"/>
              <a:buChar char="•"/>
            </a:pPr>
            <a:endParaRPr sz="1450">
              <a:latin typeface="Lucida Sans Unicode"/>
              <a:cs typeface="Lucida Sans Unicode"/>
            </a:endParaRPr>
          </a:p>
          <a:p>
            <a:pPr marL="299085" marR="282575" indent="-287020">
              <a:lnSpc>
                <a:spcPct val="147500"/>
              </a:lnSpc>
              <a:buClr>
                <a:srgbClr val="F8AC00"/>
              </a:buClr>
              <a:buSzPct val="147368"/>
              <a:buChar char="•"/>
              <a:tabLst>
                <a:tab pos="299085" algn="l"/>
                <a:tab pos="299720" algn="l"/>
              </a:tabLst>
            </a:pP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llame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propiedades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detalladas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usando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menú 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contextual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30">
                <a:solidFill>
                  <a:srgbClr val="FFFFFF"/>
                </a:solidFill>
                <a:latin typeface="Lucida Sans Unicode"/>
                <a:cs typeface="Lucida Sans Unicode"/>
              </a:rPr>
              <a:t>(clic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botón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derecho)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realice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Lucida Sans Unicode"/>
                <a:cs typeface="Lucida Sans Unicode"/>
              </a:rPr>
              <a:t>los 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cambios</a:t>
            </a:r>
            <a:r>
              <a:rPr dirty="0" sz="9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deseados</a:t>
            </a:r>
            <a:endParaRPr sz="950">
              <a:latin typeface="Lucida Sans Unicode"/>
              <a:cs typeface="Lucida Sans Unicode"/>
            </a:endParaRPr>
          </a:p>
          <a:p>
            <a:pPr marL="299085" marR="300990">
              <a:lnSpc>
                <a:spcPct val="147400"/>
              </a:lnSpc>
            </a:pP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9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cuadro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diálogo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9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>
                <a:solidFill>
                  <a:srgbClr val="FFFFFF"/>
                </a:solidFill>
                <a:latin typeface="Lucida Sans Unicode"/>
                <a:cs typeface="Lucida Sans Unicode"/>
              </a:rPr>
              <a:t>ahora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Lucida Sans Unicode"/>
                <a:cs typeface="Lucida Sans Unicode"/>
              </a:rPr>
              <a:t>según </a:t>
            </a:r>
            <a:r>
              <a:rPr dirty="0" sz="950" spc="-2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requisitos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proyecto.</a:t>
            </a:r>
            <a:endParaRPr sz="9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1436" y="2058923"/>
              <a:ext cx="2455164" cy="16230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9740" y="3502151"/>
              <a:ext cx="3488436" cy="15468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9740" y="1933955"/>
              <a:ext cx="2569464" cy="1539239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67066" y="1702562"/>
            <a:ext cx="3914140" cy="2026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33300"/>
              </a:lnSpc>
              <a:spcBef>
                <a:spcPts val="10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Según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sea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necesario,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 </a:t>
            </a:r>
            <a:r>
              <a:rPr dirty="0" sz="1050" spc="2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050" spc="25" b="1">
                <a:solidFill>
                  <a:srgbClr val="F8AC00"/>
                </a:solidFill>
                <a:latin typeface="Arial"/>
                <a:cs typeface="Arial"/>
              </a:rPr>
              <a:t>agregar más </a:t>
            </a:r>
            <a:r>
              <a:rPr dirty="0" sz="1050" spc="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8AC00"/>
                </a:solidFill>
                <a:latin typeface="Arial"/>
                <a:cs typeface="Arial"/>
              </a:rPr>
              <a:t>secciones </a:t>
            </a:r>
            <a:r>
              <a:rPr dirty="0" sz="1050" spc="25" b="1">
                <a:solidFill>
                  <a:srgbClr val="F8AC00"/>
                </a:solidFill>
                <a:latin typeface="Arial"/>
                <a:cs typeface="Arial"/>
              </a:rPr>
              <a:t>de </a:t>
            </a:r>
            <a:r>
              <a:rPr dirty="0" sz="1050" spc="50" b="1">
                <a:solidFill>
                  <a:srgbClr val="F8AC00"/>
                </a:solidFill>
                <a:latin typeface="Arial"/>
                <a:cs typeface="Arial"/>
              </a:rPr>
              <a:t>barra </a:t>
            </a:r>
            <a:r>
              <a:rPr dirty="0" sz="1050" spc="10" b="1">
                <a:solidFill>
                  <a:srgbClr val="F8AC00"/>
                </a:solidFill>
                <a:latin typeface="Arial"/>
                <a:cs typeface="Arial"/>
              </a:rPr>
              <a:t>colectora</a:t>
            </a:r>
            <a:r>
              <a:rPr dirty="0" sz="1050" spc="10">
                <a:solidFill>
                  <a:srgbClr val="FFFFFF"/>
                </a:solidFill>
                <a:latin typeface="Lucida Sans Unicode"/>
                <a:cs typeface="Lucida Sans Unicode"/>
              </a:rPr>
              <a:t>del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mismo sistema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arrastrando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primero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30">
                <a:solidFill>
                  <a:srgbClr val="FFFFFF"/>
                </a:solidFill>
                <a:latin typeface="Lucida Sans Unicode"/>
                <a:cs typeface="Lucida Sans Unicode"/>
              </a:rPr>
              <a:t>pinza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verticalmente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que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0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dibujó.</a:t>
            </a:r>
            <a:endParaRPr sz="1050">
              <a:latin typeface="Lucida Sans Unicode"/>
              <a:cs typeface="Lucida Sans Unicode"/>
            </a:endParaRPr>
          </a:p>
          <a:p>
            <a:pPr marL="299085" marR="125730" indent="-287020">
              <a:lnSpc>
                <a:spcPct val="116700"/>
              </a:lnSpc>
              <a:spcBef>
                <a:spcPts val="630"/>
              </a:spcBef>
              <a:buClr>
                <a:srgbClr val="F8AC00"/>
              </a:buClr>
              <a:buSzPct val="116666"/>
              <a:buChar char="•"/>
              <a:tabLst>
                <a:tab pos="299085" algn="l"/>
                <a:tab pos="299720" algn="l"/>
              </a:tabLst>
            </a:pP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Después,</a:t>
            </a:r>
            <a:r>
              <a:rPr dirty="0" sz="1200" spc="-10" b="1">
                <a:solidFill>
                  <a:srgbClr val="F8AC00"/>
                </a:solidFill>
                <a:latin typeface="Arial"/>
                <a:cs typeface="Arial"/>
              </a:rPr>
              <a:t>la </a:t>
            </a:r>
            <a:r>
              <a:rPr dirty="0" sz="1200" spc="45" b="1">
                <a:solidFill>
                  <a:srgbClr val="F8AC00"/>
                </a:solidFill>
                <a:latin typeface="Arial"/>
                <a:cs typeface="Arial"/>
              </a:rPr>
              <a:t>nueva </a:t>
            </a:r>
            <a:r>
              <a:rPr dirty="0" sz="1200" spc="-5" b="1">
                <a:solidFill>
                  <a:srgbClr val="F8AC00"/>
                </a:solidFill>
                <a:latin typeface="Arial"/>
                <a:cs typeface="Arial"/>
              </a:rPr>
              <a:t>sección </a:t>
            </a:r>
            <a:r>
              <a:rPr dirty="0" sz="1200" spc="30" b="1">
                <a:solidFill>
                  <a:srgbClr val="F8AC00"/>
                </a:solidFill>
                <a:latin typeface="Arial"/>
                <a:cs typeface="Arial"/>
              </a:rPr>
              <a:t>de </a:t>
            </a:r>
            <a:r>
              <a:rPr dirty="0" sz="1200" spc="35" b="1">
                <a:solidFill>
                  <a:srgbClr val="F8AC00"/>
                </a:solidFill>
                <a:latin typeface="Arial"/>
                <a:cs typeface="Arial"/>
              </a:rPr>
              <a:t>barras </a:t>
            </a:r>
            <a:r>
              <a:rPr dirty="0" sz="1200" spc="-15" b="1">
                <a:solidFill>
                  <a:srgbClr val="F8AC00"/>
                </a:solidFill>
                <a:latin typeface="Arial"/>
                <a:cs typeface="Arial"/>
              </a:rPr>
              <a:t>se </a:t>
            </a:r>
            <a:r>
              <a:rPr dirty="0" sz="1200" spc="35" b="1">
                <a:solidFill>
                  <a:srgbClr val="F8AC00"/>
                </a:solidFill>
                <a:latin typeface="Arial"/>
                <a:cs typeface="Arial"/>
              </a:rPr>
              <a:t>puede </a:t>
            </a:r>
            <a:r>
              <a:rPr dirty="0" sz="1200" spc="4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50" b="1">
                <a:solidFill>
                  <a:srgbClr val="F8AC00"/>
                </a:solidFill>
                <a:latin typeface="Arial"/>
                <a:cs typeface="Arial"/>
              </a:rPr>
              <a:t>alinear </a:t>
            </a:r>
            <a:r>
              <a:rPr dirty="0" sz="1200" spc="45" b="1">
                <a:solidFill>
                  <a:srgbClr val="F8AC00"/>
                </a:solidFill>
                <a:latin typeface="Arial"/>
                <a:cs typeface="Arial"/>
              </a:rPr>
              <a:t>en la misma </a:t>
            </a:r>
            <a:r>
              <a:rPr dirty="0" sz="1200" spc="15" b="1">
                <a:solidFill>
                  <a:srgbClr val="F8AC00"/>
                </a:solidFill>
                <a:latin typeface="Arial"/>
                <a:cs typeface="Arial"/>
              </a:rPr>
              <a:t>dirección </a:t>
            </a:r>
            <a:r>
              <a:rPr dirty="0" sz="1200" spc="40" b="1">
                <a:solidFill>
                  <a:srgbClr val="F8AC00"/>
                </a:solidFill>
                <a:latin typeface="Arial"/>
                <a:cs typeface="Arial"/>
              </a:rPr>
              <a:t>que </a:t>
            </a:r>
            <a:r>
              <a:rPr dirty="0" sz="1200" spc="45" b="1">
                <a:solidFill>
                  <a:srgbClr val="F8AC00"/>
                </a:solidFill>
                <a:latin typeface="Arial"/>
                <a:cs typeface="Arial"/>
              </a:rPr>
              <a:t>la </a:t>
            </a:r>
            <a:r>
              <a:rPr dirty="0" sz="1200" spc="40" b="1">
                <a:solidFill>
                  <a:srgbClr val="F8AC00"/>
                </a:solidFill>
                <a:latin typeface="Arial"/>
                <a:cs typeface="Arial"/>
              </a:rPr>
              <a:t>original </a:t>
            </a:r>
            <a:r>
              <a:rPr dirty="0" sz="1200" spc="4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arrastrando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ratón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hacia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alargada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200" spc="-3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primera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colectora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manteniendo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pulsado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00" spc="-3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botón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ratón.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8300" y="1920239"/>
              <a:ext cx="3926586" cy="21023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9819" y="2897111"/>
              <a:ext cx="3140202" cy="23851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375153" y="2932937"/>
              <a:ext cx="3131820" cy="169545"/>
            </a:xfrm>
            <a:custGeom>
              <a:avLst/>
              <a:gdLst/>
              <a:ahLst/>
              <a:cxnLst/>
              <a:rect l="l" t="t" r="r" b="b"/>
              <a:pathLst>
                <a:path w="3131820" h="169544">
                  <a:moveTo>
                    <a:pt x="0" y="169163"/>
                  </a:moveTo>
                  <a:lnTo>
                    <a:pt x="3131820" y="169163"/>
                  </a:lnTo>
                  <a:lnTo>
                    <a:pt x="3131820" y="0"/>
                  </a:lnTo>
                  <a:lnTo>
                    <a:pt x="0" y="0"/>
                  </a:lnTo>
                  <a:lnTo>
                    <a:pt x="0" y="169163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7263" y="3700259"/>
              <a:ext cx="739901" cy="23851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046981" y="3736085"/>
              <a:ext cx="683260" cy="169545"/>
            </a:xfrm>
            <a:custGeom>
              <a:avLst/>
              <a:gdLst/>
              <a:ahLst/>
              <a:cxnLst/>
              <a:rect l="l" t="t" r="r" b="b"/>
              <a:pathLst>
                <a:path w="683260" h="169545">
                  <a:moveTo>
                    <a:pt x="0" y="169163"/>
                  </a:moveTo>
                  <a:lnTo>
                    <a:pt x="682751" y="169163"/>
                  </a:lnTo>
                  <a:lnTo>
                    <a:pt x="682751" y="0"/>
                  </a:lnTo>
                  <a:lnTo>
                    <a:pt x="0" y="0"/>
                  </a:lnTo>
                  <a:lnTo>
                    <a:pt x="0" y="169163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9203" y="3912107"/>
              <a:ext cx="248412" cy="2484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81500" y="4000500"/>
              <a:ext cx="1714500" cy="560070"/>
            </a:xfrm>
            <a:custGeom>
              <a:avLst/>
              <a:gdLst/>
              <a:ahLst/>
              <a:cxnLst/>
              <a:rect l="l" t="t" r="r" b="b"/>
              <a:pathLst>
                <a:path w="1714500" h="560070">
                  <a:moveTo>
                    <a:pt x="31750" y="74921"/>
                  </a:moveTo>
                  <a:lnTo>
                    <a:pt x="31750" y="559562"/>
                  </a:lnTo>
                  <a:lnTo>
                    <a:pt x="1714500" y="559562"/>
                  </a:lnTo>
                  <a:lnTo>
                    <a:pt x="1714500" y="553212"/>
                  </a:lnTo>
                  <a:lnTo>
                    <a:pt x="44450" y="553212"/>
                  </a:lnTo>
                  <a:lnTo>
                    <a:pt x="38100" y="546862"/>
                  </a:lnTo>
                  <a:lnTo>
                    <a:pt x="44450" y="546862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1714500" h="560070">
                  <a:moveTo>
                    <a:pt x="44450" y="546862"/>
                  </a:moveTo>
                  <a:lnTo>
                    <a:pt x="38100" y="546862"/>
                  </a:lnTo>
                  <a:lnTo>
                    <a:pt x="44450" y="553212"/>
                  </a:lnTo>
                  <a:lnTo>
                    <a:pt x="44450" y="546862"/>
                  </a:lnTo>
                  <a:close/>
                </a:path>
                <a:path w="1714500" h="560070">
                  <a:moveTo>
                    <a:pt x="1714500" y="546862"/>
                  </a:moveTo>
                  <a:lnTo>
                    <a:pt x="44450" y="546862"/>
                  </a:lnTo>
                  <a:lnTo>
                    <a:pt x="44450" y="553212"/>
                  </a:lnTo>
                  <a:lnTo>
                    <a:pt x="1714500" y="553212"/>
                  </a:lnTo>
                  <a:lnTo>
                    <a:pt x="1714500" y="546862"/>
                  </a:lnTo>
                  <a:close/>
                </a:path>
                <a:path w="1714500" h="560070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50" y="74921"/>
                  </a:lnTo>
                  <a:lnTo>
                    <a:pt x="44450" y="38100"/>
                  </a:lnTo>
                  <a:close/>
                </a:path>
                <a:path w="1714500" h="560070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1714500" h="56007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714500" h="560070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33515" y="3855720"/>
              <a:ext cx="3986022" cy="19011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6000" y="3918204"/>
              <a:ext cx="3863340" cy="177850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091174" y="3913441"/>
              <a:ext cx="3872865" cy="1788160"/>
            </a:xfrm>
            <a:custGeom>
              <a:avLst/>
              <a:gdLst/>
              <a:ahLst/>
              <a:cxnLst/>
              <a:rect l="l" t="t" r="r" b="b"/>
              <a:pathLst>
                <a:path w="3872865" h="1788160">
                  <a:moveTo>
                    <a:pt x="0" y="1788033"/>
                  </a:moveTo>
                  <a:lnTo>
                    <a:pt x="3872864" y="1788033"/>
                  </a:lnTo>
                  <a:lnTo>
                    <a:pt x="3872864" y="0"/>
                  </a:lnTo>
                  <a:lnTo>
                    <a:pt x="0" y="0"/>
                  </a:lnTo>
                  <a:lnTo>
                    <a:pt x="0" y="1788033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1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67066" y="1702498"/>
            <a:ext cx="3345815" cy="1597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Tan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pronto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nueva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sección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colectora 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haya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creado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posicionado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correctamente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al soltar el botón del mouse, se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debe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especificar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 longitud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nueva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sección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barra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colectora.</a:t>
            </a:r>
            <a:endParaRPr sz="1050">
              <a:latin typeface="Lucida Sans Unicode"/>
              <a:cs typeface="Lucida Sans Unicode"/>
            </a:endParaRPr>
          </a:p>
          <a:p>
            <a:pPr marL="12700" marR="226060">
              <a:lnSpc>
                <a:spcPct val="127299"/>
              </a:lnSpc>
              <a:spcBef>
                <a:spcPts val="610"/>
              </a:spcBef>
            </a:pP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Habiendo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hecho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5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100" spc="25" b="1">
                <a:solidFill>
                  <a:srgbClr val="F8AC00"/>
                </a:solidFill>
                <a:latin typeface="Arial"/>
                <a:cs typeface="Arial"/>
              </a:rPr>
              <a:t>Finalizar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",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siguiente 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imagen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ver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4584" y="1953768"/>
              <a:ext cx="3642360" cy="27873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0463" y="2956560"/>
              <a:ext cx="2175510" cy="17701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966465" y="2975610"/>
              <a:ext cx="2146300" cy="1734820"/>
            </a:xfrm>
            <a:custGeom>
              <a:avLst/>
              <a:gdLst/>
              <a:ahLst/>
              <a:cxnLst/>
              <a:rect l="l" t="t" r="r" b="b"/>
              <a:pathLst>
                <a:path w="2146300" h="1734820">
                  <a:moveTo>
                    <a:pt x="0" y="1734312"/>
                  </a:moveTo>
                  <a:lnTo>
                    <a:pt x="2145792" y="1734312"/>
                  </a:lnTo>
                  <a:lnTo>
                    <a:pt x="2145792" y="0"/>
                  </a:lnTo>
                  <a:lnTo>
                    <a:pt x="0" y="0"/>
                  </a:lnTo>
                  <a:lnTo>
                    <a:pt x="0" y="173431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74564" y="3832860"/>
              <a:ext cx="4011930" cy="12412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37047" y="3895344"/>
              <a:ext cx="3889248" cy="111861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32221" y="3890517"/>
              <a:ext cx="3898900" cy="1128395"/>
            </a:xfrm>
            <a:custGeom>
              <a:avLst/>
              <a:gdLst/>
              <a:ahLst/>
              <a:cxnLst/>
              <a:rect l="l" t="t" r="r" b="b"/>
              <a:pathLst>
                <a:path w="3898900" h="1128395">
                  <a:moveTo>
                    <a:pt x="0" y="1128141"/>
                  </a:moveTo>
                  <a:lnTo>
                    <a:pt x="3898773" y="1128141"/>
                  </a:lnTo>
                  <a:lnTo>
                    <a:pt x="3898773" y="0"/>
                  </a:lnTo>
                  <a:lnTo>
                    <a:pt x="0" y="0"/>
                  </a:lnTo>
                  <a:lnTo>
                    <a:pt x="0" y="1128141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9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67066" y="1705059"/>
            <a:ext cx="3552190" cy="19424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800"/>
              </a:lnSpc>
              <a:spcBef>
                <a:spcPts val="100"/>
              </a:spcBef>
            </a:pP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Si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desea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cambiar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tipo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barras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ya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dibujado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de red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 una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etapa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posterior del proceso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50" spc="-25">
                <a:solidFill>
                  <a:srgbClr val="FFFFFF"/>
                </a:solidFill>
                <a:latin typeface="Lucida Sans Unicode"/>
                <a:cs typeface="Lucida Sans Unicode"/>
              </a:rPr>
              <a:t>planificación,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porque </a:t>
            </a:r>
            <a:r>
              <a:rPr dirty="0" sz="1150" spc="-30">
                <a:solidFill>
                  <a:srgbClr val="FFFFFF"/>
                </a:solidFill>
                <a:latin typeface="Lucida Sans Unicode"/>
                <a:cs typeface="Lucida Sans Unicode"/>
              </a:rPr>
              <a:t>los </a:t>
            </a:r>
            <a:r>
              <a:rPr dirty="0" sz="11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requisitos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han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cambiado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mientras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tanto,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hacerlo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menú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desplegable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propiedades </a:t>
            </a:r>
            <a:r>
              <a:rPr dirty="0" sz="1150" spc="-3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abajo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la 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pantalla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40">
                <a:solidFill>
                  <a:srgbClr val="FFFFFF"/>
                </a:solidFill>
                <a:latin typeface="Lucida Sans Unicode"/>
                <a:cs typeface="Lucida Sans Unicode"/>
              </a:rPr>
              <a:t>si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ha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marcado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endParaRPr sz="1150">
              <a:latin typeface="Lucida Sans Unicode"/>
              <a:cs typeface="Lucida Sans Unicode"/>
            </a:endParaRPr>
          </a:p>
          <a:p>
            <a:pPr marL="12700" marR="585470">
              <a:lnSpc>
                <a:spcPts val="1680"/>
              </a:lnSpc>
              <a:spcBef>
                <a:spcPts val="70"/>
              </a:spcBef>
            </a:pPr>
            <a:r>
              <a:rPr dirty="0" sz="1000" spc="20" b="1">
                <a:solidFill>
                  <a:srgbClr val="F8AC00"/>
                </a:solidFill>
                <a:latin typeface="Arial"/>
                <a:cs typeface="Arial"/>
              </a:rPr>
              <a:t>respectiva</a:t>
            </a:r>
            <a:r>
              <a:rPr dirty="0" sz="1000" spc="-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00" spc="45" b="1">
                <a:solidFill>
                  <a:srgbClr val="F8AC00"/>
                </a:solidFill>
                <a:latin typeface="Arial"/>
                <a:cs typeface="Arial"/>
              </a:rPr>
              <a:t>barra</a:t>
            </a:r>
            <a:r>
              <a:rPr dirty="0" sz="10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00" spc="20" b="1">
                <a:solidFill>
                  <a:srgbClr val="F8AC00"/>
                </a:solidFill>
                <a:latin typeface="Arial"/>
                <a:cs typeface="Arial"/>
              </a:rPr>
              <a:t>colectora</a:t>
            </a:r>
            <a:r>
              <a:rPr dirty="0" sz="10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00" spc="30" b="1">
                <a:solidFill>
                  <a:srgbClr val="F8AC00"/>
                </a:solidFill>
                <a:latin typeface="Arial"/>
                <a:cs typeface="Arial"/>
              </a:rPr>
              <a:t>(línea</a:t>
            </a:r>
            <a:r>
              <a:rPr dirty="0" sz="10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00" spc="35" b="1">
                <a:solidFill>
                  <a:srgbClr val="F8AC00"/>
                </a:solidFill>
                <a:latin typeface="Arial"/>
                <a:cs typeface="Arial"/>
              </a:rPr>
              <a:t>amarilla)</a:t>
            </a:r>
            <a:r>
              <a:rPr dirty="0" sz="1000" spc="3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000" spc="-3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ventana</a:t>
            </a:r>
            <a:r>
              <a:rPr dirty="0" sz="10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gráficos.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6124" y="1924811"/>
              <a:ext cx="4344924" cy="31546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3168" y="3072383"/>
              <a:ext cx="2030730" cy="79781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90694" y="3102101"/>
              <a:ext cx="1998345" cy="741045"/>
            </a:xfrm>
            <a:custGeom>
              <a:avLst/>
              <a:gdLst/>
              <a:ahLst/>
              <a:cxnLst/>
              <a:rect l="l" t="t" r="r" b="b"/>
              <a:pathLst>
                <a:path w="1998345" h="741045">
                  <a:moveTo>
                    <a:pt x="0" y="740664"/>
                  </a:moveTo>
                  <a:lnTo>
                    <a:pt x="1997963" y="740664"/>
                  </a:lnTo>
                  <a:lnTo>
                    <a:pt x="1997963" y="0"/>
                  </a:lnTo>
                  <a:lnTo>
                    <a:pt x="0" y="0"/>
                  </a:lnTo>
                  <a:lnTo>
                    <a:pt x="0" y="740664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48856" y="3305555"/>
              <a:ext cx="248412" cy="2468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932676" y="3390900"/>
              <a:ext cx="1254760" cy="76200"/>
            </a:xfrm>
            <a:custGeom>
              <a:avLst/>
              <a:gdLst/>
              <a:ahLst/>
              <a:cxnLst/>
              <a:rect l="l" t="t" r="r" b="b"/>
              <a:pathLst>
                <a:path w="125475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54759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54759" h="76200">
                  <a:moveTo>
                    <a:pt x="1254759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54759" y="44450"/>
                  </a:lnTo>
                  <a:lnTo>
                    <a:pt x="1254759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66886" y="2292694"/>
            <a:ext cx="294703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600"/>
              </a:lnSpc>
              <a:spcBef>
                <a:spcPts val="100"/>
              </a:spcBef>
            </a:pP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También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ajustar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400" spc="15" b="1">
                <a:solidFill>
                  <a:srgbClr val="F8AC00"/>
                </a:solidFill>
                <a:latin typeface="Arial"/>
                <a:cs typeface="Arial"/>
              </a:rPr>
              <a:t>diseño </a:t>
            </a:r>
            <a:r>
              <a:rPr dirty="0" sz="1400" spc="2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F8AC00"/>
                </a:solidFill>
                <a:latin typeface="Arial"/>
                <a:cs typeface="Arial"/>
              </a:rPr>
              <a:t>gráfico de </a:t>
            </a:r>
            <a:r>
              <a:rPr dirty="0" sz="1400" spc="40" b="1">
                <a:solidFill>
                  <a:srgbClr val="F8AC00"/>
                </a:solidFill>
                <a:latin typeface="Arial"/>
                <a:cs typeface="Arial"/>
              </a:rPr>
              <a:t>barras </a:t>
            </a:r>
            <a:r>
              <a:rPr dirty="0" sz="1400" spc="20" b="1">
                <a:solidFill>
                  <a:srgbClr val="F8AC00"/>
                </a:solidFill>
                <a:latin typeface="Arial"/>
                <a:cs typeface="Arial"/>
              </a:rPr>
              <a:t>colectoras </a:t>
            </a:r>
            <a:r>
              <a:rPr dirty="0" sz="1400" spc="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llamando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las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funciones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 correspondientes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rotar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la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sección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marcada, o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rotar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todo el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diseño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colectora,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desde </a:t>
            </a:r>
            <a:r>
              <a:rPr dirty="0" sz="1400" spc="-4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menú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contextual con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un </a:t>
            </a:r>
            <a:r>
              <a:rPr dirty="0" sz="1400" spc="-45">
                <a:solidFill>
                  <a:srgbClr val="FFFFFF"/>
                </a:solidFill>
                <a:latin typeface="Lucida Sans Unicode"/>
                <a:cs typeface="Lucida Sans Unicode"/>
              </a:rPr>
              <a:t>clic </a:t>
            </a:r>
            <a:r>
              <a:rPr dirty="0" sz="14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derecho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mouse.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9300" y="1982723"/>
              <a:ext cx="4821174" cy="303504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87716" y="1808353"/>
            <a:ext cx="3428365" cy="274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8AC00"/>
              </a:buClr>
              <a:buSzPct val="163636"/>
              <a:buChar char="•"/>
              <a:tabLst>
                <a:tab pos="299085" algn="l"/>
                <a:tab pos="299720" algn="l"/>
              </a:tabLst>
            </a:pPr>
            <a:r>
              <a:rPr dirty="0" sz="1100" spc="15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40">
                <a:solidFill>
                  <a:srgbClr val="FFFFFF"/>
                </a:solidFill>
                <a:latin typeface="Lucida Sans Unicode"/>
                <a:cs typeface="Lucida Sans Unicode"/>
              </a:rPr>
              <a:t>vez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haya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agregado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especificado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endParaRPr sz="1100">
              <a:latin typeface="Lucida Sans Unicode"/>
              <a:cs typeface="Lucida Sans Unicode"/>
            </a:endParaRPr>
          </a:p>
          <a:p>
            <a:pPr marL="299085" marR="41275">
              <a:lnSpc>
                <a:spcPct val="163600"/>
              </a:lnSpc>
            </a:pP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sistemas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canalizaciones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eléctricas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prefabricadas,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circuitos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carga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pueden 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conectar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barras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colectoras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manera 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descrita</a:t>
            </a:r>
            <a:r>
              <a:rPr dirty="0" sz="11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Lucida Sans Unicode"/>
                <a:cs typeface="Lucida Sans Unicode"/>
              </a:rPr>
              <a:t>anteriormente.</a:t>
            </a:r>
            <a:endParaRPr sz="1100">
              <a:latin typeface="Lucida Sans Unicode"/>
              <a:cs typeface="Lucida Sans Unicode"/>
            </a:endParaRPr>
          </a:p>
          <a:p>
            <a:pPr marL="299085" marR="5080" indent="-287020">
              <a:lnSpc>
                <a:spcPct val="120000"/>
              </a:lnSpc>
              <a:spcBef>
                <a:spcPts val="680"/>
              </a:spcBef>
              <a:buClr>
                <a:srgbClr val="F8AC00"/>
              </a:buClr>
              <a:buSzPct val="120000"/>
              <a:buChar char="•"/>
              <a:tabLst>
                <a:tab pos="299085" algn="l"/>
                <a:tab pos="299720" algn="l"/>
              </a:tabLst>
            </a:pP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Si conecta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más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un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circuito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carga,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distancia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circuitos 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desde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punto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5">
                <a:solidFill>
                  <a:srgbClr val="FFFFFF"/>
                </a:solidFill>
                <a:latin typeface="Lucida Sans Unicode"/>
                <a:cs typeface="Lucida Sans Unicode"/>
              </a:rPr>
              <a:t>inicial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sección 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barras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debe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definirse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cada </a:t>
            </a:r>
            <a:r>
              <a:rPr dirty="0" sz="1500" spc="-4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circuito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carga.</a:t>
            </a:r>
            <a:endParaRPr sz="1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0491" y="2066543"/>
              <a:ext cx="5551932" cy="27980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4868" y="4334268"/>
              <a:ext cx="401561" cy="3284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67634" y="4368545"/>
              <a:ext cx="338455" cy="262255"/>
            </a:xfrm>
            <a:custGeom>
              <a:avLst/>
              <a:gdLst/>
              <a:ahLst/>
              <a:cxnLst/>
              <a:rect l="l" t="t" r="r" b="b"/>
              <a:pathLst>
                <a:path w="338454" h="262254">
                  <a:moveTo>
                    <a:pt x="0" y="262127"/>
                  </a:moveTo>
                  <a:lnTo>
                    <a:pt x="338328" y="262127"/>
                  </a:lnTo>
                  <a:lnTo>
                    <a:pt x="338328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05883" y="4334268"/>
              <a:ext cx="459486" cy="32840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38650" y="4368545"/>
              <a:ext cx="396240" cy="262255"/>
            </a:xfrm>
            <a:custGeom>
              <a:avLst/>
              <a:gdLst/>
              <a:ahLst/>
              <a:cxnLst/>
              <a:rect l="l" t="t" r="r" b="b"/>
              <a:pathLst>
                <a:path w="396239" h="262254">
                  <a:moveTo>
                    <a:pt x="0" y="262127"/>
                  </a:moveTo>
                  <a:lnTo>
                    <a:pt x="396239" y="262127"/>
                  </a:lnTo>
                  <a:lnTo>
                    <a:pt x="396239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9947" y="4334268"/>
              <a:ext cx="459486" cy="32840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712714" y="4368545"/>
              <a:ext cx="396240" cy="262255"/>
            </a:xfrm>
            <a:custGeom>
              <a:avLst/>
              <a:gdLst/>
              <a:ahLst/>
              <a:cxnLst/>
              <a:rect l="l" t="t" r="r" b="b"/>
              <a:pathLst>
                <a:path w="396239" h="262254">
                  <a:moveTo>
                    <a:pt x="0" y="262127"/>
                  </a:moveTo>
                  <a:lnTo>
                    <a:pt x="396239" y="262127"/>
                  </a:lnTo>
                  <a:lnTo>
                    <a:pt x="396239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665924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40">
                <a:latin typeface="Lucida Sans Unicode"/>
                <a:cs typeface="Lucida Sans Unicode"/>
              </a:rPr>
              <a:t>Cómo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crear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30">
                <a:latin typeface="Lucida Sans Unicode"/>
                <a:cs typeface="Lucida Sans Unicode"/>
              </a:rPr>
              <a:t>sistemas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05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barras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0">
                <a:latin typeface="Lucida Sans Unicode"/>
                <a:cs typeface="Lucida Sans Unicode"/>
              </a:rPr>
              <a:t>cargas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53528" y="4328159"/>
            <a:ext cx="3020695" cy="1036319"/>
          </a:xfrm>
          <a:prstGeom prst="rect">
            <a:avLst/>
          </a:prstGeom>
          <a:solidFill>
            <a:srgbClr val="F8AC00"/>
          </a:solidFill>
        </p:spPr>
        <p:txBody>
          <a:bodyPr wrap="square" lIns="0" tIns="39370" rIns="0" bIns="0" rtlCol="0" vert="horz">
            <a:spAutoFit/>
          </a:bodyPr>
          <a:lstStyle/>
          <a:p>
            <a:pPr marL="164465" marR="335280">
              <a:lnSpc>
                <a:spcPct val="141400"/>
              </a:lnSpc>
              <a:spcBef>
                <a:spcPts val="310"/>
              </a:spcBef>
            </a:pPr>
            <a:r>
              <a:rPr dirty="0" sz="1400" spc="-30" b="1">
                <a:solidFill>
                  <a:srgbClr val="000027"/>
                </a:solidFill>
                <a:latin typeface="Arial"/>
                <a:cs typeface="Arial"/>
              </a:rPr>
              <a:t>Las </a:t>
            </a:r>
            <a:r>
              <a:rPr dirty="0" sz="1400" spc="20" b="1">
                <a:solidFill>
                  <a:srgbClr val="000027"/>
                </a:solidFill>
                <a:latin typeface="Arial"/>
                <a:cs typeface="Arial"/>
              </a:rPr>
              <a:t>distancias </a:t>
            </a:r>
            <a:r>
              <a:rPr dirty="0" sz="1400" spc="35" b="1">
                <a:solidFill>
                  <a:srgbClr val="000027"/>
                </a:solidFill>
                <a:latin typeface="Arial"/>
                <a:cs typeface="Arial"/>
              </a:rPr>
              <a:t>reales </a:t>
            </a:r>
            <a:r>
              <a:rPr dirty="0" sz="1400" spc="-20" b="1">
                <a:solidFill>
                  <a:srgbClr val="000027"/>
                </a:solidFill>
                <a:latin typeface="Arial"/>
                <a:cs typeface="Arial"/>
              </a:rPr>
              <a:t>se </a:t>
            </a:r>
            <a:r>
              <a:rPr dirty="0" sz="1400" spc="-1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30" b="1">
                <a:solidFill>
                  <a:srgbClr val="000027"/>
                </a:solidFill>
                <a:latin typeface="Arial"/>
                <a:cs typeface="Arial"/>
              </a:rPr>
              <a:t>indican</a:t>
            </a:r>
            <a:r>
              <a:rPr dirty="0" sz="1400" spc="-3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0027"/>
                </a:solidFill>
                <a:latin typeface="Arial"/>
                <a:cs typeface="Arial"/>
              </a:rPr>
              <a:t>en</a:t>
            </a:r>
            <a:r>
              <a:rPr dirty="0" sz="1400" spc="-3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000027"/>
                </a:solidFill>
                <a:latin typeface="Arial"/>
                <a:cs typeface="Arial"/>
              </a:rPr>
              <a:t>los</a:t>
            </a:r>
            <a:r>
              <a:rPr dirty="0" sz="1400" spc="-3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20" b="1">
                <a:solidFill>
                  <a:srgbClr val="000027"/>
                </a:solidFill>
                <a:latin typeface="Arial"/>
                <a:cs typeface="Arial"/>
              </a:rPr>
              <a:t>gráficos</a:t>
            </a:r>
            <a:r>
              <a:rPr dirty="0" sz="1400" spc="-3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20" b="1">
                <a:solidFill>
                  <a:srgbClr val="000027"/>
                </a:solidFill>
                <a:latin typeface="Arial"/>
                <a:cs typeface="Arial"/>
              </a:rPr>
              <a:t>como </a:t>
            </a:r>
            <a:r>
              <a:rPr dirty="0" sz="1400" spc="-375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000027"/>
                </a:solidFill>
                <a:latin typeface="Arial"/>
                <a:cs typeface="Arial"/>
              </a:rPr>
              <a:t>etiquetas</a:t>
            </a:r>
            <a:r>
              <a:rPr dirty="0" sz="1400" spc="-3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000027"/>
                </a:solidFill>
                <a:latin typeface="Arial"/>
                <a:cs typeface="Arial"/>
              </a:rPr>
              <a:t>de</a:t>
            </a:r>
            <a:r>
              <a:rPr dirty="0" sz="1400" spc="-30" b="1">
                <a:solidFill>
                  <a:srgbClr val="000027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000027"/>
                </a:solidFill>
                <a:latin typeface="Arial"/>
                <a:cs typeface="Arial"/>
              </a:rPr>
              <a:t>barras.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0415" y="2994660"/>
            <a:ext cx="2105025" cy="2481580"/>
            <a:chOff x="4090415" y="2994660"/>
            <a:chExt cx="2105025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0415" y="2994660"/>
              <a:ext cx="2104643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75759" y="3083052"/>
              <a:ext cx="1938655" cy="2308860"/>
            </a:xfrm>
            <a:custGeom>
              <a:avLst/>
              <a:gdLst/>
              <a:ahLst/>
              <a:cxnLst/>
              <a:rect l="l" t="t" r="r" b="b"/>
              <a:pathLst>
                <a:path w="1938654" h="2308860">
                  <a:moveTo>
                    <a:pt x="1667764" y="0"/>
                  </a:moveTo>
                  <a:lnTo>
                    <a:pt x="0" y="0"/>
                  </a:lnTo>
                  <a:lnTo>
                    <a:pt x="270763" y="1154430"/>
                  </a:lnTo>
                  <a:lnTo>
                    <a:pt x="0" y="2308860"/>
                  </a:lnTo>
                  <a:lnTo>
                    <a:pt x="1667764" y="2308860"/>
                  </a:lnTo>
                  <a:lnTo>
                    <a:pt x="1938527" y="1154430"/>
                  </a:lnTo>
                  <a:lnTo>
                    <a:pt x="1667764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5986271" y="3351276"/>
            <a:ext cx="5864860" cy="699770"/>
          </a:xfrm>
          <a:custGeom>
            <a:avLst/>
            <a:gdLst/>
            <a:ahLst/>
            <a:cxnLst/>
            <a:rect l="l" t="t" r="r" b="b"/>
            <a:pathLst>
              <a:path w="5864859" h="699770">
                <a:moveTo>
                  <a:pt x="0" y="0"/>
                </a:moveTo>
                <a:lnTo>
                  <a:pt x="774573" y="0"/>
                </a:lnTo>
                <a:lnTo>
                  <a:pt x="856487" y="349757"/>
                </a:lnTo>
                <a:lnTo>
                  <a:pt x="774573" y="699516"/>
                </a:lnTo>
                <a:lnTo>
                  <a:pt x="163829" y="699516"/>
                </a:lnTo>
                <a:lnTo>
                  <a:pt x="0" y="0"/>
                </a:lnTo>
                <a:close/>
              </a:path>
              <a:path w="5864859" h="699770">
                <a:moveTo>
                  <a:pt x="824483" y="0"/>
                </a:moveTo>
                <a:lnTo>
                  <a:pt x="1609598" y="0"/>
                </a:lnTo>
                <a:lnTo>
                  <a:pt x="1691639" y="349757"/>
                </a:lnTo>
                <a:lnTo>
                  <a:pt x="1609598" y="699516"/>
                </a:lnTo>
                <a:lnTo>
                  <a:pt x="824483" y="699516"/>
                </a:lnTo>
                <a:lnTo>
                  <a:pt x="906526" y="349757"/>
                </a:lnTo>
                <a:lnTo>
                  <a:pt x="824483" y="0"/>
                </a:lnTo>
                <a:close/>
              </a:path>
              <a:path w="5864859" h="699770">
                <a:moveTo>
                  <a:pt x="1659635" y="0"/>
                </a:moveTo>
                <a:lnTo>
                  <a:pt x="2444750" y="0"/>
                </a:lnTo>
                <a:lnTo>
                  <a:pt x="2526792" y="349757"/>
                </a:lnTo>
                <a:lnTo>
                  <a:pt x="2444750" y="699516"/>
                </a:lnTo>
                <a:lnTo>
                  <a:pt x="1659635" y="699516"/>
                </a:lnTo>
                <a:lnTo>
                  <a:pt x="1741677" y="349757"/>
                </a:lnTo>
                <a:lnTo>
                  <a:pt x="1659635" y="0"/>
                </a:lnTo>
                <a:close/>
              </a:path>
              <a:path w="5864859" h="699770">
                <a:moveTo>
                  <a:pt x="2493263" y="0"/>
                </a:moveTo>
                <a:lnTo>
                  <a:pt x="3278378" y="0"/>
                </a:lnTo>
                <a:lnTo>
                  <a:pt x="3360420" y="349757"/>
                </a:lnTo>
                <a:lnTo>
                  <a:pt x="3278378" y="699516"/>
                </a:lnTo>
                <a:lnTo>
                  <a:pt x="2493263" y="699516"/>
                </a:lnTo>
                <a:lnTo>
                  <a:pt x="2575305" y="349757"/>
                </a:lnTo>
                <a:lnTo>
                  <a:pt x="2493263" y="0"/>
                </a:lnTo>
                <a:close/>
              </a:path>
              <a:path w="5864859" h="699770">
                <a:moveTo>
                  <a:pt x="3328416" y="0"/>
                </a:moveTo>
                <a:lnTo>
                  <a:pt x="4113529" y="0"/>
                </a:lnTo>
                <a:lnTo>
                  <a:pt x="4195572" y="349757"/>
                </a:lnTo>
                <a:lnTo>
                  <a:pt x="4113529" y="699516"/>
                </a:lnTo>
                <a:lnTo>
                  <a:pt x="3328416" y="699516"/>
                </a:lnTo>
                <a:lnTo>
                  <a:pt x="3410457" y="349757"/>
                </a:lnTo>
                <a:lnTo>
                  <a:pt x="3328416" y="0"/>
                </a:lnTo>
                <a:close/>
              </a:path>
              <a:path w="5864859" h="699770">
                <a:moveTo>
                  <a:pt x="4162044" y="0"/>
                </a:moveTo>
                <a:lnTo>
                  <a:pt x="4947158" y="0"/>
                </a:lnTo>
                <a:lnTo>
                  <a:pt x="5029200" y="349757"/>
                </a:lnTo>
                <a:lnTo>
                  <a:pt x="4947158" y="699516"/>
                </a:lnTo>
                <a:lnTo>
                  <a:pt x="4162044" y="699516"/>
                </a:lnTo>
                <a:lnTo>
                  <a:pt x="4244085" y="349757"/>
                </a:lnTo>
                <a:lnTo>
                  <a:pt x="4162044" y="0"/>
                </a:lnTo>
                <a:close/>
              </a:path>
              <a:path w="5864859" h="699770">
                <a:moveTo>
                  <a:pt x="4997196" y="0"/>
                </a:moveTo>
                <a:lnTo>
                  <a:pt x="5782309" y="0"/>
                </a:lnTo>
                <a:lnTo>
                  <a:pt x="5864352" y="349757"/>
                </a:lnTo>
                <a:lnTo>
                  <a:pt x="5782309" y="699516"/>
                </a:lnTo>
                <a:lnTo>
                  <a:pt x="4997196" y="699516"/>
                </a:lnTo>
                <a:lnTo>
                  <a:pt x="5079237" y="349757"/>
                </a:lnTo>
                <a:lnTo>
                  <a:pt x="4997196" y="0"/>
                </a:lnTo>
                <a:close/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5" b="1">
                <a:solidFill>
                  <a:srgbClr val="F8AC00"/>
                </a:solidFill>
                <a:latin typeface="Arial"/>
                <a:cs typeface="Arial"/>
              </a:rPr>
              <a:t>Tutorial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spc="35" b="1">
                <a:solidFill>
                  <a:srgbClr val="F8AC00"/>
                </a:solidFill>
                <a:latin typeface="Arial"/>
                <a:cs typeface="Arial"/>
              </a:rPr>
              <a:t>diseño</a:t>
            </a:r>
            <a:r>
              <a:rPr dirty="0" sz="2900" spc="-8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F8AC00"/>
                </a:solidFill>
                <a:latin typeface="Arial"/>
                <a:cs typeface="Arial"/>
              </a:rPr>
              <a:t>SIMARIS</a:t>
            </a:r>
            <a:endParaRPr sz="29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3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46480" y="1524380"/>
            <a:ext cx="4970780" cy="894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700" spc="7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57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700" spc="16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5700" spc="-1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700" spc="229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5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04481" y="3333024"/>
            <a:ext cx="643255" cy="67754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950" spc="-10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Mudanza</a:t>
            </a:r>
            <a:r>
              <a:rPr dirty="0" sz="950" spc="-55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950" spc="-15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y</a:t>
            </a:r>
            <a:endParaRPr sz="950">
              <a:latin typeface="Lucida Sans Unicode"/>
              <a:cs typeface="Lucida Sans Unicode"/>
            </a:endParaRPr>
          </a:p>
          <a:p>
            <a:pPr algn="ctr" marL="18415">
              <a:lnSpc>
                <a:spcPct val="100000"/>
              </a:lnSpc>
              <a:spcBef>
                <a:spcPts val="310"/>
              </a:spcBef>
            </a:pPr>
            <a:r>
              <a:rPr dirty="0" sz="700" spc="-10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alineando</a:t>
            </a:r>
            <a:endParaRPr sz="700">
              <a:latin typeface="Lucida Sans Unicode"/>
              <a:cs typeface="Lucida Sans Unicode"/>
            </a:endParaRPr>
          </a:p>
          <a:p>
            <a:pPr marL="117475">
              <a:lnSpc>
                <a:spcPct val="100000"/>
              </a:lnSpc>
              <a:spcBef>
                <a:spcPts val="110"/>
              </a:spcBef>
            </a:pPr>
            <a:r>
              <a:rPr dirty="0" sz="950" spc="-15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la</a:t>
            </a:r>
            <a:r>
              <a:rPr dirty="0" sz="950" spc="-55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 </a:t>
            </a:r>
            <a:r>
              <a:rPr dirty="0" sz="950" spc="-5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red</a:t>
            </a:r>
            <a:endParaRPr sz="950">
              <a:latin typeface="Lucida Sans Unicode"/>
              <a:cs typeface="Lucida Sans Unicode"/>
            </a:endParaRPr>
          </a:p>
          <a:p>
            <a:pPr marL="82550">
              <a:lnSpc>
                <a:spcPct val="100000"/>
              </a:lnSpc>
              <a:spcBef>
                <a:spcPts val="210"/>
              </a:spcBef>
            </a:pPr>
            <a:r>
              <a:rPr dirty="0" sz="800" spc="-10">
                <a:solidFill>
                  <a:srgbClr val="F8AC00"/>
                </a:solidFill>
                <a:latin typeface="Lucida Sans Unicode"/>
                <a:cs typeface="Lucida Sans Unicode"/>
                <a:hlinkClick r:id="rId4" action="ppaction://hlinksldjump"/>
              </a:rPr>
              <a:t>elementos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62983" y="3514782"/>
            <a:ext cx="1205865" cy="37338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950" spc="40" b="1">
                <a:solidFill>
                  <a:srgbClr val="FFFFFF"/>
                </a:solidFill>
                <a:latin typeface="Arial"/>
                <a:cs typeface="Arial"/>
              </a:rPr>
              <a:t>trabajando</a:t>
            </a:r>
            <a:r>
              <a:rPr dirty="0" sz="95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35" b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95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25" b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100" spc="50" b="1">
                <a:solidFill>
                  <a:srgbClr val="FFFFFF"/>
                </a:solidFill>
                <a:latin typeface="Arial"/>
                <a:cs typeface="Arial"/>
              </a:rPr>
              <a:t>diagrama</a:t>
            </a:r>
            <a:r>
              <a:rPr dirty="0" sz="11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3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1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37089" y="3466264"/>
            <a:ext cx="650240" cy="46799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850" spc="-15">
                <a:solidFill>
                  <a:srgbClr val="F8AC00"/>
                </a:solidFill>
                <a:latin typeface="Lucida Sans Unicode"/>
                <a:cs typeface="Lucida Sans Unicode"/>
              </a:rPr>
              <a:t>Anotaciones</a:t>
            </a:r>
            <a:endParaRPr sz="850">
              <a:latin typeface="Lucida Sans Unicode"/>
              <a:cs typeface="Lucida Sans Unicode"/>
            </a:endParaRPr>
          </a:p>
          <a:p>
            <a:pPr marL="17145">
              <a:lnSpc>
                <a:spcPct val="100000"/>
              </a:lnSpc>
              <a:spcBef>
                <a:spcPts val="80"/>
              </a:spcBef>
            </a:pPr>
            <a:r>
              <a:rPr dirty="0" sz="950" spc="-15">
                <a:solidFill>
                  <a:srgbClr val="F8AC00"/>
                </a:solidFill>
                <a:latin typeface="Lucida Sans Unicode"/>
                <a:cs typeface="Lucida Sans Unicode"/>
              </a:rPr>
              <a:t>y</a:t>
            </a:r>
            <a:r>
              <a:rPr dirty="0" sz="950" spc="-5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15">
                <a:solidFill>
                  <a:srgbClr val="F8AC00"/>
                </a:solidFill>
                <a:latin typeface="Lucida Sans Unicode"/>
                <a:cs typeface="Lucida Sans Unicode"/>
              </a:rPr>
              <a:t>gráfico</a:t>
            </a:r>
            <a:endParaRPr sz="950">
              <a:latin typeface="Lucida Sans Unicode"/>
              <a:cs typeface="Lucida Sans Unicode"/>
            </a:endParaRPr>
          </a:p>
          <a:p>
            <a:pPr marL="88900">
              <a:lnSpc>
                <a:spcPct val="100000"/>
              </a:lnSpc>
              <a:spcBef>
                <a:spcPts val="215"/>
              </a:spcBef>
            </a:pPr>
            <a:r>
              <a:rPr dirty="0" sz="800" spc="-10">
                <a:solidFill>
                  <a:srgbClr val="F8AC00"/>
                </a:solidFill>
                <a:latin typeface="Lucida Sans Unicode"/>
                <a:cs typeface="Lucida Sans Unicode"/>
              </a:rPr>
              <a:t>elementos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98434" y="3509645"/>
            <a:ext cx="541655" cy="34988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algn="ctr" marR="32384">
              <a:lnSpc>
                <a:spcPct val="100000"/>
              </a:lnSpc>
              <a:spcBef>
                <a:spcPts val="280"/>
              </a:spcBef>
            </a:pPr>
            <a:r>
              <a:rPr dirty="0" sz="1000" spc="-45">
                <a:solidFill>
                  <a:srgbClr val="F8AC00"/>
                </a:solidFill>
                <a:latin typeface="Lucida Sans Unicode"/>
                <a:cs typeface="Lucida Sans Unicode"/>
              </a:rPr>
              <a:t>Cruz</a:t>
            </a:r>
            <a:endParaRPr sz="1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50"/>
              </a:spcBef>
            </a:pPr>
            <a:r>
              <a:rPr dirty="0" sz="850" spc="-5">
                <a:solidFill>
                  <a:srgbClr val="F8AC00"/>
                </a:solidFill>
                <a:latin typeface="Lucida Sans Unicode"/>
                <a:cs typeface="Lucida Sans Unicode"/>
              </a:rPr>
              <a:t>referencia</a:t>
            </a:r>
            <a:endParaRPr sz="8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75293" y="3599453"/>
            <a:ext cx="624205" cy="26289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ctr" marL="18415">
              <a:lnSpc>
                <a:spcPct val="100000"/>
              </a:lnSpc>
              <a:spcBef>
                <a:spcPts val="170"/>
              </a:spcBef>
            </a:pPr>
            <a:r>
              <a:rPr dirty="0" sz="400" spc="-5">
                <a:solidFill>
                  <a:srgbClr val="F8AC00"/>
                </a:solidFill>
                <a:latin typeface="Lucida Sans Unicode"/>
                <a:cs typeface="Lucida Sans Unicode"/>
              </a:rPr>
              <a:t>Proceso</a:t>
            </a:r>
            <a:r>
              <a:rPr dirty="0" sz="400" spc="-2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400" spc="-5">
                <a:solidFill>
                  <a:srgbClr val="F8AC00"/>
                </a:solidFill>
                <a:latin typeface="Lucida Sans Unicode"/>
                <a:cs typeface="Lucida Sans Unicode"/>
              </a:rPr>
              <a:t>de</a:t>
            </a:r>
            <a:r>
              <a:rPr dirty="0" sz="400" spc="-2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400" spc="-5">
                <a:solidFill>
                  <a:srgbClr val="F8AC00"/>
                </a:solidFill>
                <a:latin typeface="Lucida Sans Unicode"/>
                <a:cs typeface="Lucida Sans Unicode"/>
              </a:rPr>
              <a:t>copiar</a:t>
            </a:r>
            <a:endParaRPr sz="4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sz="950" spc="-15">
                <a:solidFill>
                  <a:srgbClr val="F8AC00"/>
                </a:solidFill>
                <a:latin typeface="Lucida Sans Unicode"/>
                <a:cs typeface="Lucida Sans Unicode"/>
              </a:rPr>
              <a:t>y</a:t>
            </a:r>
            <a:r>
              <a:rPr dirty="0" sz="950" spc="-55">
                <a:solidFill>
                  <a:srgbClr val="F8AC00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8AC00"/>
                </a:solidFill>
                <a:latin typeface="Lucida Sans Unicode"/>
                <a:cs typeface="Lucida Sans Unicode"/>
              </a:rPr>
              <a:t>pegando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13779" y="3640454"/>
            <a:ext cx="58737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">
                <a:solidFill>
                  <a:srgbClr val="F8AC00"/>
                </a:solidFill>
                <a:latin typeface="Lucida Sans Unicode"/>
                <a:cs typeface="Lucida Sans Unicode"/>
                <a:hlinkClick r:id="rId5" action="ppaction://hlinksldjump"/>
              </a:rPr>
              <a:t>Propiedades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40418" y="3615054"/>
            <a:ext cx="54546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5">
                <a:solidFill>
                  <a:srgbClr val="F8AC00"/>
                </a:solidFill>
                <a:latin typeface="Lucida Sans Unicode"/>
                <a:cs typeface="Lucida Sans Unicode"/>
              </a:rPr>
              <a:t>Favoritos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247246" y="3608704"/>
            <a:ext cx="3448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">
                <a:solidFill>
                  <a:srgbClr val="F8AC00"/>
                </a:solidFill>
                <a:latin typeface="Lucida Sans Unicode"/>
                <a:cs typeface="Lucida Sans Unicode"/>
              </a:rPr>
              <a:t>Mesa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35" b="1">
                <a:solidFill>
                  <a:srgbClr val="66667E"/>
                </a:solidFill>
                <a:latin typeface="Arial"/>
                <a:cs typeface="Arial"/>
              </a:rPr>
              <a:t>Introducción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20" b="1">
                <a:solidFill>
                  <a:srgbClr val="66667E"/>
                </a:solidFill>
                <a:latin typeface="Arial"/>
                <a:cs typeface="Arial"/>
              </a:rPr>
              <a:t>Empezando</a:t>
            </a:r>
            <a:endParaRPr sz="13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15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  <a:endParaRPr sz="13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30" b="1">
                <a:solidFill>
                  <a:srgbClr val="66667E"/>
                </a:solidFill>
                <a:latin typeface="Arial"/>
                <a:cs typeface="Arial"/>
              </a:rPr>
              <a:t>Dimensionamiento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spc="25" b="1">
                <a:solidFill>
                  <a:srgbClr val="66667E"/>
                </a:solidFill>
                <a:latin typeface="Arial"/>
                <a:cs typeface="Arial"/>
              </a:rPr>
              <a:t>resultado</a:t>
            </a:r>
            <a:r>
              <a:rPr dirty="0" sz="800" spc="-45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del</a:t>
            </a:r>
            <a:r>
              <a:rPr dirty="0" sz="800" spc="-5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800" spc="20" b="1">
                <a:solidFill>
                  <a:srgbClr val="66667E"/>
                </a:solidFill>
                <a:latin typeface="Arial"/>
                <a:cs typeface="Arial"/>
              </a:rPr>
              <a:t>proyecto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55" b="1">
                <a:solidFill>
                  <a:srgbClr val="66667E"/>
                </a:solidFill>
                <a:latin typeface="Arial"/>
                <a:cs typeface="Arial"/>
              </a:rPr>
              <a:t>6</a:t>
            </a:r>
            <a:endParaRPr sz="3600">
              <a:latin typeface="Arial"/>
              <a:cs typeface="Arial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40" b="1">
                <a:solidFill>
                  <a:srgbClr val="66667E"/>
                </a:solidFill>
                <a:latin typeface="Arial"/>
                <a:cs typeface="Arial"/>
              </a:rPr>
              <a:t>Más</a:t>
            </a:r>
            <a:r>
              <a:rPr dirty="0" sz="1350" spc="-9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spc="15" b="1">
                <a:solidFill>
                  <a:srgbClr val="66667E"/>
                </a:solidFill>
                <a:latin typeface="Arial"/>
                <a:cs typeface="Arial"/>
              </a:rPr>
              <a:t>sobre </a:t>
            </a:r>
            <a:r>
              <a:rPr dirty="0" sz="1350" spc="-360" b="1">
                <a:solidFill>
                  <a:srgbClr val="66667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66667E"/>
                </a:solidFill>
                <a:latin typeface="Arial"/>
                <a:cs typeface="Arial"/>
              </a:rPr>
              <a:t>SIMARIS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8771" y="1889759"/>
              <a:ext cx="2593848" cy="325526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13599"/>
            <a:ext cx="4674870" cy="61023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00" spc="-25">
                <a:latin typeface="Lucida Sans Unicode"/>
                <a:cs typeface="Lucida Sans Unicode"/>
              </a:rPr>
              <a:t>Trabajando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en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el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diagrama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de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red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–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5">
                <a:latin typeface="Lucida Sans Unicode"/>
                <a:cs typeface="Lucida Sans Unicode"/>
              </a:rPr>
              <a:t>propiedades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6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87716" y="1710245"/>
            <a:ext cx="2941320" cy="17329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dirty="0" sz="1200" spc="1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00" spc="10" b="1">
                <a:solidFill>
                  <a:srgbClr val="F8AC00"/>
                </a:solidFill>
                <a:latin typeface="Arial"/>
                <a:cs typeface="Arial"/>
              </a:rPr>
              <a:t>propiedades</a:t>
            </a:r>
            <a:r>
              <a:rPr dirty="0" sz="1200" spc="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cada elemento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de red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modificar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marcando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y ajustando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sus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características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sección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Propiedades 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(área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inferior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pantalla) 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mediante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selecciones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apropiadas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o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200" spc="-3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ingreso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valores.</a:t>
            </a:r>
            <a:endParaRPr sz="1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9424" y="1924811"/>
              <a:ext cx="4352544" cy="31882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9115" y="4625352"/>
              <a:ext cx="1341882" cy="3284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142738" y="4659629"/>
              <a:ext cx="1297305" cy="262255"/>
            </a:xfrm>
            <a:custGeom>
              <a:avLst/>
              <a:gdLst/>
              <a:ahLst/>
              <a:cxnLst/>
              <a:rect l="l" t="t" r="r" b="b"/>
              <a:pathLst>
                <a:path w="1297304" h="262254">
                  <a:moveTo>
                    <a:pt x="0" y="262128"/>
                  </a:moveTo>
                  <a:lnTo>
                    <a:pt x="1296924" y="262128"/>
                  </a:lnTo>
                  <a:lnTo>
                    <a:pt x="1296924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8815" y="4674108"/>
              <a:ext cx="248411" cy="248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615683" y="2084577"/>
              <a:ext cx="1120140" cy="2747010"/>
            </a:xfrm>
            <a:custGeom>
              <a:avLst/>
              <a:gdLst/>
              <a:ahLst/>
              <a:cxnLst/>
              <a:rect l="l" t="t" r="r" b="b"/>
              <a:pathLst>
                <a:path w="1120140" h="2747010">
                  <a:moveTo>
                    <a:pt x="31750" y="2671580"/>
                  </a:moveTo>
                  <a:lnTo>
                    <a:pt x="23252" y="2673290"/>
                  </a:lnTo>
                  <a:lnTo>
                    <a:pt x="11144" y="2681446"/>
                  </a:lnTo>
                  <a:lnTo>
                    <a:pt x="2988" y="2693554"/>
                  </a:lnTo>
                  <a:lnTo>
                    <a:pt x="0" y="2708402"/>
                  </a:lnTo>
                  <a:lnTo>
                    <a:pt x="2988" y="2723249"/>
                  </a:lnTo>
                  <a:lnTo>
                    <a:pt x="11144" y="2735357"/>
                  </a:lnTo>
                  <a:lnTo>
                    <a:pt x="23252" y="2743513"/>
                  </a:lnTo>
                  <a:lnTo>
                    <a:pt x="38100" y="2746502"/>
                  </a:lnTo>
                  <a:lnTo>
                    <a:pt x="52947" y="2743513"/>
                  </a:lnTo>
                  <a:lnTo>
                    <a:pt x="65055" y="2735357"/>
                  </a:lnTo>
                  <a:lnTo>
                    <a:pt x="73211" y="2723249"/>
                  </a:lnTo>
                  <a:lnTo>
                    <a:pt x="76200" y="2708402"/>
                  </a:lnTo>
                  <a:lnTo>
                    <a:pt x="31750" y="2708402"/>
                  </a:lnTo>
                  <a:lnTo>
                    <a:pt x="31750" y="2671580"/>
                  </a:lnTo>
                  <a:close/>
                </a:path>
                <a:path w="1120140" h="2747010">
                  <a:moveTo>
                    <a:pt x="38100" y="2670302"/>
                  </a:moveTo>
                  <a:lnTo>
                    <a:pt x="31750" y="2671580"/>
                  </a:lnTo>
                  <a:lnTo>
                    <a:pt x="31750" y="2708402"/>
                  </a:lnTo>
                  <a:lnTo>
                    <a:pt x="44450" y="2708402"/>
                  </a:lnTo>
                  <a:lnTo>
                    <a:pt x="44450" y="2671580"/>
                  </a:lnTo>
                  <a:lnTo>
                    <a:pt x="38100" y="2670302"/>
                  </a:lnTo>
                  <a:close/>
                </a:path>
                <a:path w="1120140" h="2747010">
                  <a:moveTo>
                    <a:pt x="44450" y="2671580"/>
                  </a:moveTo>
                  <a:lnTo>
                    <a:pt x="44450" y="2708402"/>
                  </a:lnTo>
                  <a:lnTo>
                    <a:pt x="76200" y="2708402"/>
                  </a:lnTo>
                  <a:lnTo>
                    <a:pt x="73211" y="2693554"/>
                  </a:lnTo>
                  <a:lnTo>
                    <a:pt x="65055" y="2681446"/>
                  </a:lnTo>
                  <a:lnTo>
                    <a:pt x="52947" y="2673290"/>
                  </a:lnTo>
                  <a:lnTo>
                    <a:pt x="44450" y="2671580"/>
                  </a:lnTo>
                  <a:close/>
                </a:path>
                <a:path w="1120140" h="2747010">
                  <a:moveTo>
                    <a:pt x="1120140" y="0"/>
                  </a:moveTo>
                  <a:lnTo>
                    <a:pt x="31750" y="0"/>
                  </a:lnTo>
                  <a:lnTo>
                    <a:pt x="31750" y="2671580"/>
                  </a:lnTo>
                  <a:lnTo>
                    <a:pt x="38100" y="2670302"/>
                  </a:lnTo>
                  <a:lnTo>
                    <a:pt x="44450" y="2670302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1120140" y="6350"/>
                  </a:lnTo>
                  <a:lnTo>
                    <a:pt x="1120140" y="0"/>
                  </a:lnTo>
                  <a:close/>
                </a:path>
                <a:path w="1120140" h="2747010">
                  <a:moveTo>
                    <a:pt x="44450" y="2670302"/>
                  </a:moveTo>
                  <a:lnTo>
                    <a:pt x="38100" y="2670302"/>
                  </a:lnTo>
                  <a:lnTo>
                    <a:pt x="44450" y="2671580"/>
                  </a:lnTo>
                  <a:lnTo>
                    <a:pt x="44450" y="2670302"/>
                  </a:lnTo>
                  <a:close/>
                </a:path>
                <a:path w="1120140" h="2747010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1120140" h="2747010">
                  <a:moveTo>
                    <a:pt x="1120140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1120140" y="12700"/>
                  </a:lnTo>
                  <a:lnTo>
                    <a:pt x="1120140" y="63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13599"/>
            <a:ext cx="4674870" cy="61023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00" spc="-25">
                <a:latin typeface="Lucida Sans Unicode"/>
                <a:cs typeface="Lucida Sans Unicode"/>
              </a:rPr>
              <a:t>Trabajando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en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el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diagrama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de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red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–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5">
                <a:latin typeface="Lucida Sans Unicode"/>
                <a:cs typeface="Lucida Sans Unicode"/>
              </a:rPr>
              <a:t>propiedades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87716" y="1717929"/>
            <a:ext cx="3902710" cy="3345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9420">
              <a:lnSpc>
                <a:spcPct val="1067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Otra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posibilidad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es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abrir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500" spc="50">
                <a:solidFill>
                  <a:srgbClr val="FFFFFF"/>
                </a:solidFill>
                <a:latin typeface="Lucida Sans Unicode"/>
                <a:cs typeface="Lucida Sans Unicode"/>
              </a:rPr>
              <a:t>" </a:t>
            </a:r>
            <a:r>
              <a:rPr dirty="0" sz="1500" spc="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25" b="1">
                <a:solidFill>
                  <a:srgbClr val="F8AC00"/>
                </a:solidFill>
                <a:latin typeface="Arial"/>
                <a:cs typeface="Arial"/>
              </a:rPr>
              <a:t>Propiedades</a:t>
            </a:r>
            <a:r>
              <a:rPr dirty="0" sz="1500" spc="25">
                <a:solidFill>
                  <a:srgbClr val="FFFFFF"/>
                </a:solidFill>
                <a:latin typeface="Lucida Sans Unicode"/>
                <a:cs typeface="Lucida Sans Unicode"/>
              </a:rPr>
              <a:t>"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marcando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seleccionando </a:t>
            </a:r>
            <a:r>
              <a:rPr dirty="0" sz="1500" spc="-459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"Propiedades" en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menú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contextual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(botón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derecho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ratón).</a:t>
            </a:r>
            <a:endParaRPr sz="1500">
              <a:latin typeface="Lucida Sans Unicode"/>
              <a:cs typeface="Lucida Sans Unicode"/>
            </a:endParaRPr>
          </a:p>
          <a:p>
            <a:pPr marL="299085" marR="5080" indent="-287020">
              <a:lnSpc>
                <a:spcPct val="152400"/>
              </a:lnSpc>
              <a:spcBef>
                <a:spcPts val="509"/>
              </a:spcBef>
              <a:buClr>
                <a:srgbClr val="F8AC00"/>
              </a:buClr>
              <a:buSzPct val="152380"/>
              <a:buChar char="•"/>
              <a:tabLst>
                <a:tab pos="299085" algn="l"/>
                <a:tab pos="299720" algn="l"/>
              </a:tabLst>
            </a:pP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Esta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opción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está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disponible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tanto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dispositivos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conmutación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fusibles,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aplica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Lucida Sans Unicode"/>
                <a:cs typeface="Lucida Sans Unicode"/>
              </a:rPr>
              <a:t>a </a:t>
            </a:r>
            <a:r>
              <a:rPr dirty="0" sz="1050" spc="-3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barras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colectoras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40">
                <a:solidFill>
                  <a:srgbClr val="FFFFFF"/>
                </a:solidFill>
                <a:latin typeface="Lucida Sans Unicode"/>
                <a:cs typeface="Lucida Sans Unicode"/>
              </a:rPr>
              <a:t>cables/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alambres,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ejemplo.</a:t>
            </a:r>
            <a:endParaRPr sz="10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8AC00"/>
              </a:buClr>
              <a:buFont typeface="Lucida Sans Unicode"/>
              <a:buChar char="•"/>
            </a:pPr>
            <a:endParaRPr sz="1650">
              <a:latin typeface="Lucida Sans Unicode"/>
              <a:cs typeface="Lucida Sans Unicode"/>
            </a:endParaRPr>
          </a:p>
          <a:p>
            <a:pPr marL="299085" marR="58419" indent="-287020">
              <a:lnSpc>
                <a:spcPct val="114300"/>
              </a:lnSpc>
              <a:buClr>
                <a:srgbClr val="F8AC00"/>
              </a:buClr>
              <a:buSzPct val="114285"/>
              <a:buChar char="•"/>
              <a:tabLst>
                <a:tab pos="299085" algn="l"/>
                <a:tab pos="299720" algn="l"/>
              </a:tabLst>
            </a:pP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Esto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permite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elegir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una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especificación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diferente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dispositivos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equipos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que 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ya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han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Lucida Sans Unicode"/>
                <a:cs typeface="Lucida Sans Unicode"/>
              </a:rPr>
              <a:t>sido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Lucida Sans Unicode"/>
                <a:cs typeface="Lucida Sans Unicode"/>
              </a:rPr>
              <a:t>especificados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proceso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400" spc="-15">
                <a:solidFill>
                  <a:srgbClr val="FFFFFF"/>
                </a:solidFill>
                <a:latin typeface="Lucida Sans Unicode"/>
                <a:cs typeface="Lucida Sans Unicode"/>
              </a:rPr>
              <a:t>dimensionamiento</a:t>
            </a:r>
            <a:r>
              <a:rPr dirty="0" sz="14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Lucida Sans Unicode"/>
                <a:cs typeface="Lucida Sans Unicode"/>
              </a:rPr>
              <a:t>automático.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4312" y="2001011"/>
              <a:ext cx="2274569" cy="233248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0375" y="2065019"/>
              <a:ext cx="589788" cy="23682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5931" y="2875775"/>
              <a:ext cx="540258" cy="30709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297174" y="2910077"/>
              <a:ext cx="480059" cy="241300"/>
            </a:xfrm>
            <a:custGeom>
              <a:avLst/>
              <a:gdLst/>
              <a:ahLst/>
              <a:cxnLst/>
              <a:rect l="l" t="t" r="r" b="b"/>
              <a:pathLst>
                <a:path w="480060" h="241300">
                  <a:moveTo>
                    <a:pt x="0" y="240791"/>
                  </a:moveTo>
                  <a:lnTo>
                    <a:pt x="480060" y="240791"/>
                  </a:lnTo>
                  <a:lnTo>
                    <a:pt x="480060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7680" y="1990343"/>
              <a:ext cx="2928366" cy="250926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60164" y="2052827"/>
              <a:ext cx="2805684" cy="23865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55338" y="2048001"/>
              <a:ext cx="2815590" cy="2396490"/>
            </a:xfrm>
            <a:custGeom>
              <a:avLst/>
              <a:gdLst/>
              <a:ahLst/>
              <a:cxnLst/>
              <a:rect l="l" t="t" r="r" b="b"/>
              <a:pathLst>
                <a:path w="2815590" h="2396490">
                  <a:moveTo>
                    <a:pt x="0" y="2396109"/>
                  </a:moveTo>
                  <a:lnTo>
                    <a:pt x="2815209" y="2396109"/>
                  </a:lnTo>
                  <a:lnTo>
                    <a:pt x="2815209" y="0"/>
                  </a:lnTo>
                  <a:lnTo>
                    <a:pt x="0" y="0"/>
                  </a:lnTo>
                  <a:lnTo>
                    <a:pt x="0" y="2396109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13599"/>
            <a:ext cx="4674870" cy="61023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00" spc="-25">
                <a:latin typeface="Lucida Sans Unicode"/>
                <a:cs typeface="Lucida Sans Unicode"/>
              </a:rPr>
              <a:t>Trabajando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en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el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diagrama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de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red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–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5">
                <a:latin typeface="Lucida Sans Unicode"/>
                <a:cs typeface="Lucida Sans Unicode"/>
              </a:rPr>
              <a:t>propiedades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1709039"/>
            <a:ext cx="3773170" cy="3178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 marR="264795">
              <a:lnSpc>
                <a:spcPct val="139100"/>
              </a:lnSpc>
              <a:spcBef>
                <a:spcPts val="100"/>
              </a:spcBef>
            </a:pPr>
            <a:r>
              <a:rPr dirty="0" sz="1150" b="1">
                <a:solidFill>
                  <a:srgbClr val="F8AC00"/>
                </a:solidFill>
                <a:latin typeface="Arial"/>
                <a:cs typeface="Arial"/>
              </a:rPr>
              <a:t>Dispositivos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puede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especificar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manualmente</a:t>
            </a:r>
            <a:r>
              <a:rPr dirty="0" sz="11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nuevo,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por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ejemplo,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después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su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2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150" spc="20" b="1">
                <a:solidFill>
                  <a:srgbClr val="F8AC00"/>
                </a:solidFill>
                <a:latin typeface="Arial"/>
                <a:cs typeface="Arial"/>
              </a:rPr>
              <a:t>Propiedades</a:t>
            </a:r>
            <a:r>
              <a:rPr dirty="0" sz="1150" spc="20">
                <a:solidFill>
                  <a:srgbClr val="FFFFFF"/>
                </a:solidFill>
                <a:latin typeface="Lucida Sans Unicode"/>
                <a:cs typeface="Lucida Sans Unicode"/>
              </a:rPr>
              <a:t>" </a:t>
            </a:r>
            <a:r>
              <a:rPr dirty="0" sz="1150" spc="-3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fueron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llamados desde el catálogo 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150" spc="-20">
                <a:solidFill>
                  <a:srgbClr val="FFFFFF"/>
                </a:solidFill>
                <a:latin typeface="Lucida Sans Unicode"/>
                <a:cs typeface="Lucida Sans Unicode"/>
              </a:rPr>
              <a:t>productos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Lucida Sans Unicode"/>
                <a:cs typeface="Lucida Sans Unicode"/>
              </a:rPr>
              <a:t>integrado</a:t>
            </a:r>
            <a:r>
              <a:rPr dirty="0" sz="11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 spc="-15">
                <a:solidFill>
                  <a:srgbClr val="FFFFFF"/>
                </a:solidFill>
                <a:latin typeface="Lucida Sans Unicode"/>
                <a:cs typeface="Lucida Sans Unicode"/>
              </a:rPr>
              <a:t>software.</a:t>
            </a:r>
            <a:endParaRPr sz="1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28000"/>
              </a:lnSpc>
            </a:pPr>
            <a:r>
              <a:rPr dirty="0" sz="1250" spc="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50" spc="30" b="1">
                <a:solidFill>
                  <a:srgbClr val="F8AC00"/>
                </a:solidFill>
                <a:latin typeface="Arial"/>
                <a:cs typeface="Arial"/>
              </a:rPr>
              <a:t>catálogo</a:t>
            </a:r>
            <a:r>
              <a:rPr dirty="0" sz="12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2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20" b="1">
                <a:solidFill>
                  <a:srgbClr val="F8AC00"/>
                </a:solidFill>
                <a:latin typeface="Arial"/>
                <a:cs typeface="Arial"/>
              </a:rPr>
              <a:t>productos</a:t>
            </a:r>
            <a:r>
              <a:rPr dirty="0" sz="1250" spc="-65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realiza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una 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especificación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basada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datos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técnicos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pueden</a:t>
            </a:r>
            <a:r>
              <a:rPr dirty="0" sz="12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seleccionar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derecha.</a:t>
            </a:r>
            <a:endParaRPr sz="1250">
              <a:latin typeface="Lucida Sans Unicode"/>
              <a:cs typeface="Lucida Sans Unicode"/>
            </a:endParaRPr>
          </a:p>
          <a:p>
            <a:pPr marL="12700" marR="109220">
              <a:lnSpc>
                <a:spcPct val="152400"/>
              </a:lnSpc>
              <a:spcBef>
                <a:spcPts val="560"/>
              </a:spcBef>
            </a:pP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Si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conoce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número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pedido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dispositivo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deseado, </a:t>
            </a:r>
            <a:r>
              <a:rPr dirty="0" sz="1050" spc="-3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buscar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directamente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árbol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productos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utilizando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función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búsqueda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parte 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</a:rPr>
              <a:t>superior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izquierda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pantalla.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2016" y="1946147"/>
              <a:ext cx="3534155" cy="27249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0324" y="2263139"/>
              <a:ext cx="540257" cy="71094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61566" y="2292858"/>
              <a:ext cx="480059" cy="654050"/>
            </a:xfrm>
            <a:custGeom>
              <a:avLst/>
              <a:gdLst/>
              <a:ahLst/>
              <a:cxnLst/>
              <a:rect l="l" t="t" r="r" b="b"/>
              <a:pathLst>
                <a:path w="480060" h="654050">
                  <a:moveTo>
                    <a:pt x="0" y="653796"/>
                  </a:moveTo>
                  <a:lnTo>
                    <a:pt x="480059" y="653796"/>
                  </a:lnTo>
                  <a:lnTo>
                    <a:pt x="480059" y="0"/>
                  </a:lnTo>
                  <a:lnTo>
                    <a:pt x="0" y="0"/>
                  </a:lnTo>
                  <a:lnTo>
                    <a:pt x="0" y="65379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44568" y="3037332"/>
              <a:ext cx="2517775" cy="1365885"/>
            </a:xfrm>
            <a:custGeom>
              <a:avLst/>
              <a:gdLst/>
              <a:ahLst/>
              <a:cxnLst/>
              <a:rect l="l" t="t" r="r" b="b"/>
              <a:pathLst>
                <a:path w="2517775" h="1365885">
                  <a:moveTo>
                    <a:pt x="2517647" y="0"/>
                  </a:moveTo>
                  <a:lnTo>
                    <a:pt x="0" y="0"/>
                  </a:lnTo>
                  <a:lnTo>
                    <a:pt x="0" y="1365503"/>
                  </a:lnTo>
                  <a:lnTo>
                    <a:pt x="2517647" y="1365503"/>
                  </a:lnTo>
                  <a:lnTo>
                    <a:pt x="2517647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614096" y="3923842"/>
              <a:ext cx="386080" cy="346710"/>
            </a:xfrm>
            <a:custGeom>
              <a:avLst/>
              <a:gdLst/>
              <a:ahLst/>
              <a:cxnLst/>
              <a:rect l="l" t="t" r="r" b="b"/>
              <a:pathLst>
                <a:path w="386079" h="346710">
                  <a:moveTo>
                    <a:pt x="86931" y="189687"/>
                  </a:moveTo>
                  <a:lnTo>
                    <a:pt x="83502" y="186385"/>
                  </a:lnTo>
                  <a:lnTo>
                    <a:pt x="75374" y="186385"/>
                  </a:lnTo>
                  <a:lnTo>
                    <a:pt x="72199" y="189560"/>
                  </a:lnTo>
                  <a:lnTo>
                    <a:pt x="71818" y="193751"/>
                  </a:lnTo>
                  <a:lnTo>
                    <a:pt x="71691" y="197942"/>
                  </a:lnTo>
                  <a:lnTo>
                    <a:pt x="75120" y="201625"/>
                  </a:lnTo>
                  <a:lnTo>
                    <a:pt x="79438" y="201625"/>
                  </a:lnTo>
                  <a:lnTo>
                    <a:pt x="83502" y="201625"/>
                  </a:lnTo>
                  <a:lnTo>
                    <a:pt x="86931" y="198069"/>
                  </a:lnTo>
                  <a:lnTo>
                    <a:pt x="86931" y="189687"/>
                  </a:lnTo>
                  <a:close/>
                </a:path>
                <a:path w="386079" h="346710">
                  <a:moveTo>
                    <a:pt x="221043" y="118440"/>
                  </a:moveTo>
                  <a:lnTo>
                    <a:pt x="220827" y="117805"/>
                  </a:lnTo>
                  <a:lnTo>
                    <a:pt x="219265" y="112979"/>
                  </a:lnTo>
                  <a:lnTo>
                    <a:pt x="215455" y="108915"/>
                  </a:lnTo>
                  <a:lnTo>
                    <a:pt x="211645" y="104978"/>
                  </a:lnTo>
                  <a:lnTo>
                    <a:pt x="206311" y="102565"/>
                  </a:lnTo>
                  <a:lnTo>
                    <a:pt x="205549" y="102565"/>
                  </a:lnTo>
                  <a:lnTo>
                    <a:pt x="205549" y="120980"/>
                  </a:lnTo>
                  <a:lnTo>
                    <a:pt x="199707" y="201879"/>
                  </a:lnTo>
                  <a:lnTo>
                    <a:pt x="199580" y="204292"/>
                  </a:lnTo>
                  <a:lnTo>
                    <a:pt x="197548" y="206197"/>
                  </a:lnTo>
                  <a:lnTo>
                    <a:pt x="192722" y="206197"/>
                  </a:lnTo>
                  <a:lnTo>
                    <a:pt x="190690" y="204292"/>
                  </a:lnTo>
                  <a:lnTo>
                    <a:pt x="190436" y="201879"/>
                  </a:lnTo>
                  <a:lnTo>
                    <a:pt x="184785" y="123901"/>
                  </a:lnTo>
                  <a:lnTo>
                    <a:pt x="184721" y="120980"/>
                  </a:lnTo>
                  <a:lnTo>
                    <a:pt x="185483" y="119837"/>
                  </a:lnTo>
                  <a:lnTo>
                    <a:pt x="187515" y="117805"/>
                  </a:lnTo>
                  <a:lnTo>
                    <a:pt x="202755" y="117805"/>
                  </a:lnTo>
                  <a:lnTo>
                    <a:pt x="204787" y="119837"/>
                  </a:lnTo>
                  <a:lnTo>
                    <a:pt x="205549" y="120980"/>
                  </a:lnTo>
                  <a:lnTo>
                    <a:pt x="205549" y="102565"/>
                  </a:lnTo>
                  <a:lnTo>
                    <a:pt x="183959" y="102565"/>
                  </a:lnTo>
                  <a:lnTo>
                    <a:pt x="178625" y="104978"/>
                  </a:lnTo>
                  <a:lnTo>
                    <a:pt x="174815" y="108915"/>
                  </a:lnTo>
                  <a:lnTo>
                    <a:pt x="171005" y="112979"/>
                  </a:lnTo>
                  <a:lnTo>
                    <a:pt x="169430" y="117805"/>
                  </a:lnTo>
                  <a:lnTo>
                    <a:pt x="169341" y="120980"/>
                  </a:lnTo>
                  <a:lnTo>
                    <a:pt x="169481" y="123901"/>
                  </a:lnTo>
                  <a:lnTo>
                    <a:pt x="175323" y="203022"/>
                  </a:lnTo>
                  <a:lnTo>
                    <a:pt x="195135" y="221437"/>
                  </a:lnTo>
                  <a:lnTo>
                    <a:pt x="202463" y="220014"/>
                  </a:lnTo>
                  <a:lnTo>
                    <a:pt x="208610" y="216090"/>
                  </a:lnTo>
                  <a:lnTo>
                    <a:pt x="212966" y="210248"/>
                  </a:lnTo>
                  <a:lnTo>
                    <a:pt x="214071" y="206197"/>
                  </a:lnTo>
                  <a:lnTo>
                    <a:pt x="214947" y="203022"/>
                  </a:lnTo>
                  <a:lnTo>
                    <a:pt x="220789" y="123901"/>
                  </a:lnTo>
                  <a:lnTo>
                    <a:pt x="221043" y="118440"/>
                  </a:lnTo>
                  <a:close/>
                </a:path>
                <a:path w="386079" h="346710">
                  <a:moveTo>
                    <a:pt x="222567" y="262712"/>
                  </a:moveTo>
                  <a:lnTo>
                    <a:pt x="220395" y="251980"/>
                  </a:lnTo>
                  <a:lnTo>
                    <a:pt x="219417" y="250520"/>
                  </a:lnTo>
                  <a:lnTo>
                    <a:pt x="214515" y="243217"/>
                  </a:lnTo>
                  <a:lnTo>
                    <a:pt x="207327" y="238366"/>
                  </a:lnTo>
                  <a:lnTo>
                    <a:pt x="207327" y="255981"/>
                  </a:lnTo>
                  <a:lnTo>
                    <a:pt x="207327" y="269316"/>
                  </a:lnTo>
                  <a:lnTo>
                    <a:pt x="201866" y="274777"/>
                  </a:lnTo>
                  <a:lnTo>
                    <a:pt x="188404" y="274777"/>
                  </a:lnTo>
                  <a:lnTo>
                    <a:pt x="182943" y="269316"/>
                  </a:lnTo>
                  <a:lnTo>
                    <a:pt x="182943" y="255981"/>
                  </a:lnTo>
                  <a:lnTo>
                    <a:pt x="188404" y="250520"/>
                  </a:lnTo>
                  <a:lnTo>
                    <a:pt x="201866" y="250520"/>
                  </a:lnTo>
                  <a:lnTo>
                    <a:pt x="207327" y="255981"/>
                  </a:lnTo>
                  <a:lnTo>
                    <a:pt x="207327" y="238366"/>
                  </a:lnTo>
                  <a:lnTo>
                    <a:pt x="205790" y="237324"/>
                  </a:lnTo>
                  <a:lnTo>
                    <a:pt x="195135" y="235153"/>
                  </a:lnTo>
                  <a:lnTo>
                    <a:pt x="184416" y="237324"/>
                  </a:lnTo>
                  <a:lnTo>
                    <a:pt x="175704" y="243217"/>
                  </a:lnTo>
                  <a:lnTo>
                    <a:pt x="169837" y="251980"/>
                  </a:lnTo>
                  <a:lnTo>
                    <a:pt x="167703" y="262712"/>
                  </a:lnTo>
                  <a:lnTo>
                    <a:pt x="169837" y="273304"/>
                  </a:lnTo>
                  <a:lnTo>
                    <a:pt x="175704" y="281990"/>
                  </a:lnTo>
                  <a:lnTo>
                    <a:pt x="184416" y="287870"/>
                  </a:lnTo>
                  <a:lnTo>
                    <a:pt x="195135" y="290017"/>
                  </a:lnTo>
                  <a:lnTo>
                    <a:pt x="205790" y="287870"/>
                  </a:lnTo>
                  <a:lnTo>
                    <a:pt x="214515" y="281990"/>
                  </a:lnTo>
                  <a:lnTo>
                    <a:pt x="219405" y="274777"/>
                  </a:lnTo>
                  <a:lnTo>
                    <a:pt x="220395" y="273304"/>
                  </a:lnTo>
                  <a:lnTo>
                    <a:pt x="222567" y="262712"/>
                  </a:lnTo>
                  <a:close/>
                </a:path>
                <a:path w="386079" h="346710">
                  <a:moveTo>
                    <a:pt x="385953" y="323100"/>
                  </a:moveTo>
                  <a:lnTo>
                    <a:pt x="383095" y="310972"/>
                  </a:lnTo>
                  <a:lnTo>
                    <a:pt x="219392" y="12141"/>
                  </a:lnTo>
                  <a:lnTo>
                    <a:pt x="210426" y="3098"/>
                  </a:lnTo>
                  <a:lnTo>
                    <a:pt x="198704" y="0"/>
                  </a:lnTo>
                  <a:lnTo>
                    <a:pt x="186905" y="2882"/>
                  </a:lnTo>
                  <a:lnTo>
                    <a:pt x="177736" y="11760"/>
                  </a:lnTo>
                  <a:lnTo>
                    <a:pt x="88328" y="165049"/>
                  </a:lnTo>
                  <a:lnTo>
                    <a:pt x="87579" y="170954"/>
                  </a:lnTo>
                  <a:lnTo>
                    <a:pt x="91147" y="175133"/>
                  </a:lnTo>
                  <a:lnTo>
                    <a:pt x="96570" y="176149"/>
                  </a:lnTo>
                  <a:lnTo>
                    <a:pt x="101409" y="172542"/>
                  </a:lnTo>
                  <a:lnTo>
                    <a:pt x="190690" y="19253"/>
                  </a:lnTo>
                  <a:lnTo>
                    <a:pt x="194246" y="13538"/>
                  </a:lnTo>
                  <a:lnTo>
                    <a:pt x="202882" y="13538"/>
                  </a:lnTo>
                  <a:lnTo>
                    <a:pt x="372808" y="324053"/>
                  </a:lnTo>
                  <a:lnTo>
                    <a:pt x="368617" y="331165"/>
                  </a:lnTo>
                  <a:lnTo>
                    <a:pt x="17208" y="331165"/>
                  </a:lnTo>
                  <a:lnTo>
                    <a:pt x="12877" y="323799"/>
                  </a:lnTo>
                  <a:lnTo>
                    <a:pt x="70675" y="224739"/>
                  </a:lnTo>
                  <a:lnTo>
                    <a:pt x="71412" y="218770"/>
                  </a:lnTo>
                  <a:lnTo>
                    <a:pt x="67843" y="214541"/>
                  </a:lnTo>
                  <a:lnTo>
                    <a:pt x="62420" y="213474"/>
                  </a:lnTo>
                  <a:lnTo>
                    <a:pt x="57594" y="216992"/>
                  </a:lnTo>
                  <a:lnTo>
                    <a:pt x="3225" y="310337"/>
                  </a:lnTo>
                  <a:lnTo>
                    <a:pt x="0" y="322567"/>
                  </a:lnTo>
                  <a:lnTo>
                    <a:pt x="3289" y="334238"/>
                  </a:lnTo>
                  <a:lnTo>
                    <a:pt x="11734" y="342976"/>
                  </a:lnTo>
                  <a:lnTo>
                    <a:pt x="23926" y="346405"/>
                  </a:lnTo>
                  <a:lnTo>
                    <a:pt x="362013" y="346405"/>
                  </a:lnTo>
                  <a:lnTo>
                    <a:pt x="374065" y="343077"/>
                  </a:lnTo>
                  <a:lnTo>
                    <a:pt x="382498" y="334556"/>
                  </a:lnTo>
                  <a:lnTo>
                    <a:pt x="385953" y="323100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3812" y="4285488"/>
              <a:ext cx="5763005" cy="86029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06295" y="4347972"/>
              <a:ext cx="5640324" cy="73761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01597" y="4343145"/>
              <a:ext cx="5650230" cy="747395"/>
            </a:xfrm>
            <a:custGeom>
              <a:avLst/>
              <a:gdLst/>
              <a:ahLst/>
              <a:cxnLst/>
              <a:rect l="l" t="t" r="r" b="b"/>
              <a:pathLst>
                <a:path w="5650230" h="747395">
                  <a:moveTo>
                    <a:pt x="0" y="747140"/>
                  </a:moveTo>
                  <a:lnTo>
                    <a:pt x="5649849" y="747140"/>
                  </a:lnTo>
                  <a:lnTo>
                    <a:pt x="5649849" y="0"/>
                  </a:lnTo>
                  <a:lnTo>
                    <a:pt x="0" y="0"/>
                  </a:lnTo>
                  <a:lnTo>
                    <a:pt x="0" y="74714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413599"/>
            <a:ext cx="4674870" cy="61023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00" spc="-25">
                <a:latin typeface="Lucida Sans Unicode"/>
                <a:cs typeface="Lucida Sans Unicode"/>
              </a:rPr>
              <a:t>Trabajando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en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20">
                <a:latin typeface="Lucida Sans Unicode"/>
                <a:cs typeface="Lucida Sans Unicode"/>
              </a:rPr>
              <a:t>el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diagrama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de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red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>
                <a:latin typeface="Lucida Sans Unicode"/>
                <a:cs typeface="Lucida Sans Unicode"/>
              </a:rPr>
              <a:t>–</a:t>
            </a:r>
            <a:r>
              <a:rPr dirty="0" sz="1600" spc="-100">
                <a:latin typeface="Lucida Sans Unicode"/>
                <a:cs typeface="Lucida Sans Unicode"/>
              </a:rPr>
              <a:t> </a:t>
            </a:r>
            <a:r>
              <a:rPr dirty="0" sz="1600" spc="-15">
                <a:latin typeface="Lucida Sans Unicode"/>
                <a:cs typeface="Lucida Sans Unicode"/>
              </a:rPr>
              <a:t>propiedades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9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7716" y="1710232"/>
            <a:ext cx="3662679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dirty="0" sz="1200" spc="15">
                <a:solidFill>
                  <a:srgbClr val="FFFFFF"/>
                </a:solidFill>
                <a:latin typeface="Lucida Sans Unicode"/>
                <a:cs typeface="Lucida Sans Unicode"/>
              </a:rPr>
              <a:t>Una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selección específica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en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 catálogo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productos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descarta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selección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automática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dispositivos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dispositivo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conmutación 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especificado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manualmente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no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será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modificado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por 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siguiente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dimensionamiento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44567" y="3054032"/>
            <a:ext cx="251777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1915" marR="80010">
              <a:lnSpc>
                <a:spcPct val="127299"/>
              </a:lnSpc>
              <a:spcBef>
                <a:spcPts val="100"/>
              </a:spcBef>
            </a:pP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Si </a:t>
            </a:r>
            <a:r>
              <a:rPr dirty="0" sz="1100" spc="-10">
                <a:solidFill>
                  <a:srgbClr val="000027"/>
                </a:solidFill>
                <a:latin typeface="Lucida Sans Unicode"/>
                <a:cs typeface="Lucida Sans Unicode"/>
              </a:rPr>
              <a:t>surgen problemas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o </a:t>
            </a:r>
            <a:r>
              <a:rPr dirty="0" sz="1100" spc="-25">
                <a:solidFill>
                  <a:srgbClr val="000027"/>
                </a:solidFill>
                <a:latin typeface="Lucida Sans Unicode"/>
                <a:cs typeface="Lucida Sans Unicode"/>
              </a:rPr>
              <a:t>conflictos </a:t>
            </a:r>
            <a:r>
              <a:rPr dirty="0" sz="1100" spc="-2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000027"/>
                </a:solidFill>
                <a:latin typeface="Lucida Sans Unicode"/>
                <a:cs typeface="Lucida Sans Unicode"/>
              </a:rPr>
              <a:t>durante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el dimensionamiento </a:t>
            </a:r>
            <a:r>
              <a:rPr dirty="0" sz="1100" spc="-10">
                <a:solidFill>
                  <a:srgbClr val="000027"/>
                </a:solidFill>
                <a:latin typeface="Lucida Sans Unicode"/>
                <a:cs typeface="Lucida Sans Unicode"/>
              </a:rPr>
              <a:t>por </a:t>
            </a:r>
            <a:r>
              <a:rPr dirty="0" sz="1100" spc="-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000027"/>
                </a:solidFill>
                <a:latin typeface="Lucida Sans Unicode"/>
                <a:cs typeface="Lucida Sans Unicode"/>
              </a:rPr>
              <a:t>dichas</a:t>
            </a:r>
            <a:r>
              <a:rPr dirty="0" sz="1100" spc="-6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000027"/>
                </a:solidFill>
                <a:latin typeface="Lucida Sans Unicode"/>
                <a:cs typeface="Lucida Sans Unicode"/>
              </a:rPr>
              <a:t>definiciones</a:t>
            </a:r>
            <a:r>
              <a:rPr dirty="0" sz="1100" spc="-6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000027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propiedades, 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se indicarán </a:t>
            </a:r>
            <a:r>
              <a:rPr dirty="0" sz="1100">
                <a:solidFill>
                  <a:srgbClr val="000027"/>
                </a:solidFill>
                <a:latin typeface="Lucida Sans Unicode"/>
                <a:cs typeface="Lucida Sans Unicode"/>
              </a:rPr>
              <a:t>en </a:t>
            </a:r>
            <a:r>
              <a:rPr dirty="0" sz="1100" spc="-5">
                <a:solidFill>
                  <a:srgbClr val="000027"/>
                </a:solidFill>
                <a:latin typeface="Lucida Sans Unicode"/>
                <a:cs typeface="Lucida Sans Unicode"/>
              </a:rPr>
              <a:t>forma de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mensajes </a:t>
            </a:r>
            <a:r>
              <a:rPr dirty="0" sz="1100" spc="-33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>
                <a:solidFill>
                  <a:srgbClr val="000027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70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la</a:t>
            </a:r>
            <a:r>
              <a:rPr dirty="0" sz="1100" spc="-6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000027"/>
                </a:solidFill>
                <a:latin typeface="Lucida Sans Unicode"/>
                <a:cs typeface="Lucida Sans Unicode"/>
              </a:rPr>
              <a:t>parte</a:t>
            </a:r>
            <a:r>
              <a:rPr dirty="0" sz="1100" spc="-65">
                <a:solidFill>
                  <a:srgbClr val="000027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000027"/>
                </a:solidFill>
                <a:latin typeface="Lucida Sans Unicode"/>
                <a:cs typeface="Lucida Sans Unicode"/>
              </a:rPr>
              <a:t>inferior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87716" y="3251200"/>
            <a:ext cx="34677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Esto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indica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mediante </a:t>
            </a:r>
            <a:r>
              <a:rPr dirty="0" sz="1250" spc="-3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un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símbolo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candado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junto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al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FFFFFF"/>
                </a:solidFill>
                <a:latin typeface="Lucida Sans Unicode"/>
                <a:cs typeface="Lucida Sans Unicode"/>
              </a:rPr>
              <a:t>dispositivo.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012" y="1990343"/>
              <a:ext cx="5611368" cy="3017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7380" y="1956815"/>
              <a:ext cx="342125" cy="36804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31669" y="1991105"/>
              <a:ext cx="276225" cy="302260"/>
            </a:xfrm>
            <a:custGeom>
              <a:avLst/>
              <a:gdLst/>
              <a:ahLst/>
              <a:cxnLst/>
              <a:rect l="l" t="t" r="r" b="b"/>
              <a:pathLst>
                <a:path w="276225" h="302260">
                  <a:moveTo>
                    <a:pt x="0" y="301751"/>
                  </a:moveTo>
                  <a:lnTo>
                    <a:pt x="275844" y="301751"/>
                  </a:lnTo>
                  <a:lnTo>
                    <a:pt x="275844" y="0"/>
                  </a:lnTo>
                  <a:lnTo>
                    <a:pt x="0" y="0"/>
                  </a:lnTo>
                  <a:lnTo>
                    <a:pt x="0" y="30175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7672" y="2319527"/>
              <a:ext cx="248411" cy="248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31491" y="2406395"/>
              <a:ext cx="5732145" cy="1029335"/>
            </a:xfrm>
            <a:custGeom>
              <a:avLst/>
              <a:gdLst/>
              <a:ahLst/>
              <a:cxnLst/>
              <a:rect l="l" t="t" r="r" b="b"/>
              <a:pathLst>
                <a:path w="5732145" h="1029335">
                  <a:moveTo>
                    <a:pt x="31750" y="74921"/>
                  </a:moveTo>
                  <a:lnTo>
                    <a:pt x="31750" y="1028953"/>
                  </a:lnTo>
                  <a:lnTo>
                    <a:pt x="5731763" y="1028953"/>
                  </a:lnTo>
                  <a:lnTo>
                    <a:pt x="5731763" y="1022603"/>
                  </a:lnTo>
                  <a:lnTo>
                    <a:pt x="44450" y="1022603"/>
                  </a:lnTo>
                  <a:lnTo>
                    <a:pt x="38100" y="1016253"/>
                  </a:lnTo>
                  <a:lnTo>
                    <a:pt x="44450" y="1016253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5732145" h="1029335">
                  <a:moveTo>
                    <a:pt x="44450" y="1016253"/>
                  </a:moveTo>
                  <a:lnTo>
                    <a:pt x="38100" y="1016253"/>
                  </a:lnTo>
                  <a:lnTo>
                    <a:pt x="44450" y="1022603"/>
                  </a:lnTo>
                  <a:lnTo>
                    <a:pt x="44450" y="1016253"/>
                  </a:lnTo>
                  <a:close/>
                </a:path>
                <a:path w="5732145" h="1029335">
                  <a:moveTo>
                    <a:pt x="5731763" y="1016253"/>
                  </a:moveTo>
                  <a:lnTo>
                    <a:pt x="44450" y="1016253"/>
                  </a:lnTo>
                  <a:lnTo>
                    <a:pt x="44450" y="1022603"/>
                  </a:lnTo>
                  <a:lnTo>
                    <a:pt x="5731763" y="1022603"/>
                  </a:lnTo>
                  <a:lnTo>
                    <a:pt x="5731763" y="1016253"/>
                  </a:lnTo>
                  <a:close/>
                </a:path>
                <a:path w="5732145" h="1029335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49" y="74921"/>
                  </a:lnTo>
                  <a:lnTo>
                    <a:pt x="44450" y="38100"/>
                  </a:lnTo>
                  <a:close/>
                </a:path>
                <a:path w="5732145" h="1029335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5732145" h="1029335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5732145" h="1029335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6887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25">
                <a:latin typeface="Lucida Sans Unicode"/>
                <a:cs typeface="Lucida Sans Unicode"/>
              </a:rPr>
              <a:t>Trabajar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en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el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diagrama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mover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alinear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8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87716" y="2810002"/>
            <a:ext cx="3242945" cy="1551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0020">
              <a:lnSpc>
                <a:spcPct val="106700"/>
              </a:lnSpc>
              <a:spcBef>
                <a:spcPts val="100"/>
              </a:spcBef>
            </a:pP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30">
                <a:solidFill>
                  <a:srgbClr val="FFFFFF"/>
                </a:solidFill>
                <a:latin typeface="Lucida Sans Unicode"/>
                <a:cs typeface="Lucida Sans Unicode"/>
              </a:rPr>
              <a:t>circuitos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Lucida Sans Unicode"/>
                <a:cs typeface="Lucida Sans Unicode"/>
              </a:rPr>
              <a:t>creados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5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el 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red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pueden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organizar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y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Lucida Sans Unicode"/>
                <a:cs typeface="Lucida Sans Unicode"/>
              </a:rPr>
              <a:t>mover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como</a:t>
            </a:r>
            <a:r>
              <a:rPr dirty="0" sz="15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5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desee.</a:t>
            </a:r>
            <a:endParaRPr sz="1500">
              <a:latin typeface="Lucida Sans Unicode"/>
              <a:cs typeface="Lucida Sans Unicode"/>
            </a:endParaRPr>
          </a:p>
          <a:p>
            <a:pPr marL="12700" marR="5080">
              <a:lnSpc>
                <a:spcPct val="160000"/>
              </a:lnSpc>
              <a:spcBef>
                <a:spcPts val="500"/>
              </a:spcBef>
            </a:pPr>
            <a:r>
              <a:rPr dirty="0" sz="1000" spc="15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hacerlo,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primero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habilite</a:t>
            </a:r>
            <a:r>
              <a:rPr dirty="0" sz="10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Lucida Sans Unicode"/>
                <a:cs typeface="Lucida Sans Unicode"/>
              </a:rPr>
              <a:t>"</a:t>
            </a:r>
            <a:r>
              <a:rPr dirty="0" sz="1000" spc="30" b="1">
                <a:solidFill>
                  <a:srgbClr val="F8AC00"/>
                </a:solidFill>
                <a:latin typeface="Arial"/>
                <a:cs typeface="Arial"/>
              </a:rPr>
              <a:t>modo</a:t>
            </a:r>
            <a:r>
              <a:rPr dirty="0" sz="10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00" spc="2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000" spc="-1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000" spc="5" b="1">
                <a:solidFill>
                  <a:srgbClr val="F8AC00"/>
                </a:solidFill>
                <a:latin typeface="Arial"/>
                <a:cs typeface="Arial"/>
              </a:rPr>
              <a:t>selección</a:t>
            </a:r>
            <a:r>
              <a:rPr dirty="0" sz="1000" spc="5">
                <a:solidFill>
                  <a:srgbClr val="FFFFFF"/>
                </a:solidFill>
                <a:latin typeface="Lucida Sans Unicode"/>
                <a:cs typeface="Lucida Sans Unicode"/>
              </a:rPr>
              <a:t>" </a:t>
            </a:r>
            <a:r>
              <a:rPr dirty="0" sz="1000" spc="-3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haciendo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35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Lucida Sans Unicode"/>
                <a:cs typeface="Lucida Sans Unicode"/>
              </a:rPr>
              <a:t>icono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flecha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  </a:t>
            </a: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herramientas.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056005" y="1307604"/>
            <a:ext cx="11139170" cy="5001260"/>
            <a:chOff x="1056005" y="1307604"/>
            <a:chExt cx="1113917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8628" y="1307604"/>
              <a:ext cx="6889115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04387" y="1682495"/>
              <a:ext cx="6182867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2696" y="1837943"/>
              <a:ext cx="5815584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3131" y="2104643"/>
              <a:ext cx="2157984" cy="27172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7356" y="2104643"/>
              <a:ext cx="2310383" cy="27172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6472" y="2084831"/>
              <a:ext cx="1191005" cy="170611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01618" y="2105405"/>
              <a:ext cx="1143000" cy="1667510"/>
            </a:xfrm>
            <a:custGeom>
              <a:avLst/>
              <a:gdLst/>
              <a:ahLst/>
              <a:cxnLst/>
              <a:rect l="l" t="t" r="r" b="b"/>
              <a:pathLst>
                <a:path w="1143000" h="1667510">
                  <a:moveTo>
                    <a:pt x="0" y="1667256"/>
                  </a:moveTo>
                  <a:lnTo>
                    <a:pt x="1143000" y="1667256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166725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38059" y="2084831"/>
              <a:ext cx="1191005" cy="170611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63206" y="2105405"/>
              <a:ext cx="1143000" cy="1667510"/>
            </a:xfrm>
            <a:custGeom>
              <a:avLst/>
              <a:gdLst/>
              <a:ahLst/>
              <a:cxnLst/>
              <a:rect l="l" t="t" r="r" b="b"/>
              <a:pathLst>
                <a:path w="1143000" h="1667510">
                  <a:moveTo>
                    <a:pt x="0" y="1667256"/>
                  </a:moveTo>
                  <a:lnTo>
                    <a:pt x="1143000" y="1667256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1667256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88096" y="2813303"/>
              <a:ext cx="248411" cy="2484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470391" y="2900172"/>
              <a:ext cx="1035050" cy="76200"/>
            </a:xfrm>
            <a:custGeom>
              <a:avLst/>
              <a:gdLst/>
              <a:ahLst/>
              <a:cxnLst/>
              <a:rect l="l" t="t" r="r" b="b"/>
              <a:pathLst>
                <a:path w="103505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03505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035050" h="76200">
                  <a:moveTo>
                    <a:pt x="1034923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034923" y="44450"/>
                  </a:lnTo>
                  <a:lnTo>
                    <a:pt x="1034923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56075" y="2813303"/>
              <a:ext cx="248412" cy="2484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62656" y="2900172"/>
              <a:ext cx="860425" cy="76200"/>
            </a:xfrm>
            <a:custGeom>
              <a:avLst/>
              <a:gdLst/>
              <a:ahLst/>
              <a:cxnLst/>
              <a:rect l="l" t="t" r="r" b="b"/>
              <a:pathLst>
                <a:path w="860425" h="76200">
                  <a:moveTo>
                    <a:pt x="821944" y="0"/>
                  </a:moveTo>
                  <a:lnTo>
                    <a:pt x="807096" y="2988"/>
                  </a:lnTo>
                  <a:lnTo>
                    <a:pt x="794988" y="11144"/>
                  </a:lnTo>
                  <a:lnTo>
                    <a:pt x="786832" y="23252"/>
                  </a:lnTo>
                  <a:lnTo>
                    <a:pt x="783844" y="38100"/>
                  </a:lnTo>
                  <a:lnTo>
                    <a:pt x="786832" y="52947"/>
                  </a:lnTo>
                  <a:lnTo>
                    <a:pt x="794988" y="65055"/>
                  </a:lnTo>
                  <a:lnTo>
                    <a:pt x="807096" y="73211"/>
                  </a:lnTo>
                  <a:lnTo>
                    <a:pt x="821944" y="76200"/>
                  </a:lnTo>
                  <a:lnTo>
                    <a:pt x="836791" y="73211"/>
                  </a:lnTo>
                  <a:lnTo>
                    <a:pt x="848899" y="65055"/>
                  </a:lnTo>
                  <a:lnTo>
                    <a:pt x="857055" y="52947"/>
                  </a:lnTo>
                  <a:lnTo>
                    <a:pt x="858765" y="44450"/>
                  </a:lnTo>
                  <a:lnTo>
                    <a:pt x="821944" y="44450"/>
                  </a:lnTo>
                  <a:lnTo>
                    <a:pt x="821944" y="31750"/>
                  </a:lnTo>
                  <a:lnTo>
                    <a:pt x="858765" y="31750"/>
                  </a:lnTo>
                  <a:lnTo>
                    <a:pt x="857055" y="23252"/>
                  </a:lnTo>
                  <a:lnTo>
                    <a:pt x="848899" y="11144"/>
                  </a:lnTo>
                  <a:lnTo>
                    <a:pt x="836791" y="2988"/>
                  </a:lnTo>
                  <a:lnTo>
                    <a:pt x="821944" y="0"/>
                  </a:lnTo>
                  <a:close/>
                </a:path>
                <a:path w="860425" h="76200">
                  <a:moveTo>
                    <a:pt x="78512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785122" y="44450"/>
                  </a:lnTo>
                  <a:lnTo>
                    <a:pt x="783844" y="38100"/>
                  </a:lnTo>
                  <a:lnTo>
                    <a:pt x="785122" y="31750"/>
                  </a:lnTo>
                  <a:close/>
                </a:path>
                <a:path w="860425" h="76200">
                  <a:moveTo>
                    <a:pt x="858765" y="31750"/>
                  </a:moveTo>
                  <a:lnTo>
                    <a:pt x="821944" y="31750"/>
                  </a:lnTo>
                  <a:lnTo>
                    <a:pt x="821944" y="44450"/>
                  </a:lnTo>
                  <a:lnTo>
                    <a:pt x="858765" y="44450"/>
                  </a:lnTo>
                  <a:lnTo>
                    <a:pt x="860044" y="38100"/>
                  </a:lnTo>
                  <a:lnTo>
                    <a:pt x="858765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8571" y="2776727"/>
              <a:ext cx="1743455" cy="321563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6887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25">
                <a:latin typeface="Lucida Sans Unicode"/>
                <a:cs typeface="Lucida Sans Unicode"/>
              </a:rPr>
              <a:t>Trabajar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en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el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diagrama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mover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alinear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0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57680" y="2595653"/>
            <a:ext cx="1545590" cy="111061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562610">
              <a:lnSpc>
                <a:spcPct val="100000"/>
              </a:lnSpc>
              <a:spcBef>
                <a:spcPts val="720"/>
              </a:spcBef>
            </a:pPr>
            <a:r>
              <a:rPr dirty="0" sz="950" spc="25" b="1">
                <a:solidFill>
                  <a:srgbClr val="F8AC00"/>
                </a:solidFill>
                <a:latin typeface="Arial"/>
                <a:cs typeface="Arial"/>
              </a:rPr>
              <a:t>Ahora</a:t>
            </a:r>
            <a:r>
              <a:rPr dirty="0" sz="950" spc="-5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50" spc="40" b="1">
                <a:solidFill>
                  <a:srgbClr val="F8AC00"/>
                </a:solidFill>
                <a:latin typeface="Arial"/>
                <a:cs typeface="Arial"/>
              </a:rPr>
              <a:t>marca</a:t>
            </a:r>
            <a:r>
              <a:rPr dirty="0" sz="950" spc="-5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50" spc="40" b="1">
                <a:solidFill>
                  <a:srgbClr val="F8AC00"/>
                </a:solidFill>
                <a:latin typeface="Arial"/>
                <a:cs typeface="Arial"/>
              </a:rPr>
              <a:t>un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900" spc="20" b="1">
                <a:solidFill>
                  <a:srgbClr val="F8AC00"/>
                </a:solidFill>
                <a:latin typeface="Arial"/>
                <a:cs typeface="Arial"/>
              </a:rPr>
              <a:t>circuito</a:t>
            </a:r>
            <a:r>
              <a:rPr dirty="0" sz="9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5" b="1">
                <a:solidFill>
                  <a:srgbClr val="F8AC00"/>
                </a:solidFill>
                <a:latin typeface="Arial"/>
                <a:cs typeface="Arial"/>
              </a:rPr>
              <a:t>o</a:t>
            </a:r>
            <a:r>
              <a:rPr dirty="0" sz="90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40" b="1">
                <a:solidFill>
                  <a:srgbClr val="F8AC00"/>
                </a:solidFill>
                <a:latin typeface="Arial"/>
                <a:cs typeface="Arial"/>
              </a:rPr>
              <a:t>barra</a:t>
            </a:r>
            <a:r>
              <a:rPr dirty="0" sz="90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900" spc="20" b="1">
                <a:solidFill>
                  <a:srgbClr val="F8AC00"/>
                </a:solidFill>
                <a:latin typeface="Arial"/>
                <a:cs typeface="Arial"/>
              </a:rPr>
              <a:t>colectora</a:t>
            </a:r>
            <a:endParaRPr sz="90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spcBef>
                <a:spcPts val="350"/>
              </a:spcBef>
            </a:pPr>
            <a:r>
              <a:rPr dirty="0" sz="1150" spc="30" b="1">
                <a:solidFill>
                  <a:srgbClr val="F8AC00"/>
                </a:solidFill>
                <a:latin typeface="Arial"/>
                <a:cs typeface="Arial"/>
              </a:rPr>
              <a:t>sistema</a:t>
            </a:r>
            <a:r>
              <a:rPr dirty="0" sz="1150" spc="-5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30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150" spc="-4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150" spc="25" b="1">
                <a:solidFill>
                  <a:srgbClr val="F8AC00"/>
                </a:solidFill>
                <a:latin typeface="Arial"/>
                <a:cs typeface="Arial"/>
              </a:rPr>
              <a:t>enlace</a:t>
            </a:r>
            <a:endParaRPr sz="1150">
              <a:latin typeface="Arial"/>
              <a:cs typeface="Arial"/>
            </a:endParaRPr>
          </a:p>
          <a:p>
            <a:pPr marL="441959">
              <a:lnSpc>
                <a:spcPct val="100000"/>
              </a:lnSpc>
              <a:spcBef>
                <a:spcPts val="650"/>
              </a:spcBef>
            </a:pPr>
            <a:r>
              <a:rPr dirty="0" sz="800" spc="-10">
                <a:solidFill>
                  <a:srgbClr val="FFFFFF"/>
                </a:solidFill>
                <a:latin typeface="Lucida Sans Unicode"/>
                <a:cs typeface="Lucida Sans Unicode"/>
              </a:rPr>
              <a:t>haciendo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30">
                <a:solidFill>
                  <a:srgbClr val="FFFFFF"/>
                </a:solidFill>
                <a:latin typeface="Lucida Sans Unicode"/>
                <a:cs typeface="Lucida Sans Unicode"/>
              </a:rPr>
              <a:t>clic</a:t>
            </a:r>
            <a:r>
              <a:rPr dirty="0" sz="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Lucida Sans Unicode"/>
                <a:cs typeface="Lucida Sans Unicode"/>
              </a:rPr>
              <a:t>izquierdo</a:t>
            </a:r>
            <a:endParaRPr sz="800">
              <a:latin typeface="Lucida Sans Unicode"/>
              <a:cs typeface="Lucida Sans Unicode"/>
            </a:endParaRPr>
          </a:p>
          <a:p>
            <a:pPr marL="797560">
              <a:lnSpc>
                <a:spcPct val="100000"/>
              </a:lnSpc>
              <a:spcBef>
                <a:spcPts val="270"/>
              </a:spcBef>
            </a:pP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Lucida Sans Unicode"/>
                <a:cs typeface="Lucida Sans Unicode"/>
              </a:rPr>
              <a:t>circuito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31416" y="3709796"/>
            <a:ext cx="1335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0">
                <a:solidFill>
                  <a:srgbClr val="FFFFFF"/>
                </a:solidFill>
                <a:latin typeface="Lucida Sans Unicode"/>
                <a:cs typeface="Lucida Sans Unicode"/>
              </a:rPr>
              <a:t>(=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azul/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verde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08200" y="3826104"/>
            <a:ext cx="1188720" cy="73660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400" spc="80">
                <a:solidFill>
                  <a:srgbClr val="FFFFFF"/>
                </a:solidFill>
                <a:latin typeface="Lucida Sans Unicode"/>
                <a:cs typeface="Lucida Sans Unicode"/>
              </a:rPr>
              <a:t>→</a:t>
            </a:r>
            <a:r>
              <a:rPr dirty="0" sz="14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0">
                <a:solidFill>
                  <a:srgbClr val="FFFFFF"/>
                </a:solidFill>
                <a:latin typeface="Lucida Sans Unicode"/>
                <a:cs typeface="Lucida Sans Unicode"/>
              </a:rPr>
              <a:t>vuelve</a:t>
            </a:r>
            <a:r>
              <a:rPr dirty="0" sz="8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850" spc="-15">
                <a:solidFill>
                  <a:srgbClr val="FFFFFF"/>
                </a:solidFill>
                <a:latin typeface="Lucida Sans Unicode"/>
                <a:cs typeface="Lucida Sans Unicode"/>
              </a:rPr>
              <a:t>amarillo,</a:t>
            </a:r>
            <a:endParaRPr sz="850">
              <a:latin typeface="Lucida Sans Unicode"/>
              <a:cs typeface="Lucida Sans Unicode"/>
            </a:endParaRPr>
          </a:p>
          <a:p>
            <a:pPr marL="83820">
              <a:lnSpc>
                <a:spcPct val="100000"/>
              </a:lnSpc>
              <a:spcBef>
                <a:spcPts val="400"/>
              </a:spcBef>
            </a:pPr>
            <a:r>
              <a:rPr dirty="0" sz="1000" spc="5">
                <a:solidFill>
                  <a:srgbClr val="FFFFFF"/>
                </a:solidFill>
                <a:latin typeface="Lucida Sans Unicode"/>
                <a:cs typeface="Lucida Sans Unicode"/>
              </a:rPr>
              <a:t>Puntero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ratón</a:t>
            </a:r>
            <a:endParaRPr sz="1000">
              <a:latin typeface="Lucida Sans Unicode"/>
              <a:cs typeface="Lucida Sans Unicode"/>
            </a:endParaRPr>
          </a:p>
          <a:p>
            <a:pPr marL="203200">
              <a:lnSpc>
                <a:spcPct val="100000"/>
              </a:lnSpc>
              <a:spcBef>
                <a:spcPts val="130"/>
              </a:spcBef>
            </a:pP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cambios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83233" y="4576788"/>
            <a:ext cx="1310640" cy="41275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00" spc="-10">
                <a:solidFill>
                  <a:srgbClr val="FFFFFF"/>
                </a:solidFill>
                <a:latin typeface="Lucida Sans Unicode"/>
                <a:cs typeface="Lucida Sans Unicode"/>
              </a:rPr>
              <a:t>punto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mira</a:t>
            </a:r>
            <a:r>
              <a:rPr dirty="0" sz="10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Lucida Sans Unicode"/>
                <a:cs typeface="Lucida Sans Unicode"/>
              </a:rPr>
              <a:t>dentro</a:t>
            </a:r>
            <a:endParaRPr sz="1000">
              <a:latin typeface="Lucida Sans Unicode"/>
              <a:cs typeface="Lucida Sans Unicode"/>
            </a:endParaRPr>
          </a:p>
          <a:p>
            <a:pPr marL="297180">
              <a:lnSpc>
                <a:spcPct val="100000"/>
              </a:lnSpc>
              <a:spcBef>
                <a:spcPts val="130"/>
              </a:spcBef>
            </a:pP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marcado).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71684" y="2623946"/>
            <a:ext cx="1958339" cy="235013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172085">
              <a:lnSpc>
                <a:spcPct val="103699"/>
              </a:lnSpc>
              <a:spcBef>
                <a:spcPts val="40"/>
              </a:spcBef>
            </a:pPr>
            <a:r>
              <a:rPr dirty="0" sz="1350" spc="60" b="1">
                <a:solidFill>
                  <a:srgbClr val="F8AC00"/>
                </a:solidFill>
                <a:latin typeface="Arial"/>
                <a:cs typeface="Arial"/>
              </a:rPr>
              <a:t>Otro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-15" b="1">
                <a:solidFill>
                  <a:srgbClr val="F8AC00"/>
                </a:solidFill>
                <a:latin typeface="Arial"/>
                <a:cs typeface="Arial"/>
              </a:rPr>
              <a:t>clic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8AC00"/>
                </a:solidFill>
                <a:latin typeface="Arial"/>
                <a:cs typeface="Arial"/>
              </a:rPr>
              <a:t>en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50" b="1">
                <a:solidFill>
                  <a:srgbClr val="F8AC00"/>
                </a:solidFill>
                <a:latin typeface="Arial"/>
                <a:cs typeface="Arial"/>
              </a:rPr>
              <a:t>la</a:t>
            </a:r>
            <a:r>
              <a:rPr dirty="0" sz="1350" spc="-3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55" b="1">
                <a:solidFill>
                  <a:srgbClr val="F8AC00"/>
                </a:solidFill>
                <a:latin typeface="Arial"/>
                <a:cs typeface="Arial"/>
              </a:rPr>
              <a:t>marca </a:t>
            </a:r>
            <a:r>
              <a:rPr dirty="0" sz="1350" spc="-36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35" b="1">
                <a:solidFill>
                  <a:srgbClr val="F8AC00"/>
                </a:solidFill>
                <a:latin typeface="Arial"/>
                <a:cs typeface="Arial"/>
              </a:rPr>
              <a:t>(marco</a:t>
            </a:r>
            <a:r>
              <a:rPr dirty="0" sz="1350" spc="-30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350" spc="30" b="1">
                <a:solidFill>
                  <a:srgbClr val="F8AC00"/>
                </a:solidFill>
                <a:latin typeface="Arial"/>
                <a:cs typeface="Arial"/>
              </a:rPr>
              <a:t>azul)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ts val="1680"/>
              </a:lnSpc>
              <a:spcBef>
                <a:spcPts val="65"/>
              </a:spcBef>
            </a:pP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mientras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5">
                <a:solidFill>
                  <a:srgbClr val="FFFFFF"/>
                </a:solidFill>
                <a:latin typeface="Lucida Sans Unicode"/>
                <a:cs typeface="Lucida Sans Unicode"/>
              </a:rPr>
              <a:t>mantiene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presionado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el  </a:t>
            </a:r>
            <a:r>
              <a:rPr dirty="0" sz="900" spc="-10">
                <a:solidFill>
                  <a:srgbClr val="FFFFFF"/>
                </a:solidFill>
                <a:latin typeface="Lucida Sans Unicode"/>
                <a:cs typeface="Lucida Sans Unicode"/>
              </a:rPr>
              <a:t>botón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del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mouse,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9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00">
                <a:solidFill>
                  <a:srgbClr val="FFFFFF"/>
                </a:solidFill>
                <a:latin typeface="Lucida Sans Unicode"/>
                <a:cs typeface="Lucida Sans Unicode"/>
              </a:rPr>
              <a:t>mueve 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alrededor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todo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Lucida Sans Unicode"/>
                <a:cs typeface="Lucida Sans Unicode"/>
              </a:rPr>
              <a:t>circuito  </a:t>
            </a:r>
            <a:r>
              <a:rPr dirty="0" sz="110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1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Lucida Sans Unicode"/>
                <a:cs typeface="Lucida Sans Unicode"/>
              </a:rPr>
              <a:t>gráficos.</a:t>
            </a:r>
            <a:endParaRPr sz="1100">
              <a:latin typeface="Lucida Sans Unicode"/>
              <a:cs typeface="Lucida Sans Unicode"/>
            </a:endParaRPr>
          </a:p>
          <a:p>
            <a:pPr marL="12700" marR="71120">
              <a:lnSpc>
                <a:spcPts val="1680"/>
              </a:lnSpc>
            </a:pP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Lucida Sans Unicode"/>
                <a:cs typeface="Lucida Sans Unicode"/>
              </a:rPr>
              <a:t>líneas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conexión  </a:t>
            </a:r>
            <a:r>
              <a:rPr dirty="0" sz="1300" spc="1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Lucida Sans Unicode"/>
                <a:cs typeface="Lucida Sans Unicode"/>
              </a:rPr>
              <a:t>las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demás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Lucida Sans Unicode"/>
                <a:cs typeface="Lucida Sans Unicode"/>
              </a:rPr>
              <a:t>partes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3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15">
                <a:solidFill>
                  <a:srgbClr val="FFFFFF"/>
                </a:solidFill>
                <a:latin typeface="Lucida Sans Unicode"/>
                <a:cs typeface="Lucida Sans Unicode"/>
              </a:rPr>
              <a:t>la 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red</a:t>
            </a:r>
            <a:r>
              <a:rPr dirty="0" sz="13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00" spc="-5">
                <a:solidFill>
                  <a:srgbClr val="FFFFFF"/>
                </a:solidFill>
                <a:latin typeface="Lucida Sans Unicode"/>
                <a:cs typeface="Lucida Sans Unicode"/>
              </a:rPr>
              <a:t>serán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950" spc="-15">
                <a:solidFill>
                  <a:srgbClr val="FFFFFF"/>
                </a:solidFill>
                <a:latin typeface="Lucida Sans Unicode"/>
                <a:cs typeface="Lucida Sans Unicode"/>
              </a:rPr>
              <a:t>redibujado</a:t>
            </a:r>
            <a:r>
              <a:rPr dirty="0" sz="9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950" spc="-5">
                <a:solidFill>
                  <a:srgbClr val="FFFFFF"/>
                </a:solidFill>
                <a:latin typeface="Lucida Sans Unicode"/>
                <a:cs typeface="Lucida Sans Unicode"/>
              </a:rPr>
              <a:t>automáticamente</a:t>
            </a:r>
            <a:endParaRPr sz="9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después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operación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7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750" spc="-10">
                <a:solidFill>
                  <a:srgbClr val="FFFFFF"/>
                </a:solidFill>
                <a:latin typeface="Lucida Sans Unicode"/>
                <a:cs typeface="Lucida Sans Unicode"/>
              </a:rPr>
              <a:t>movimiento.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22111" y="2819146"/>
            <a:ext cx="7493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755">
                <a:latin typeface="Lucida Sans Unicode"/>
                <a:cs typeface="Lucida Sans Unicode"/>
              </a:rPr>
              <a:t>……</a:t>
            </a:r>
            <a:endParaRPr sz="3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0219" y="1950719"/>
              <a:ext cx="5471159" cy="9083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97736" y="3072383"/>
              <a:ext cx="2474214" cy="18905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0219" y="3134867"/>
              <a:ext cx="2351532" cy="17678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55394" y="3130041"/>
              <a:ext cx="2361565" cy="1777364"/>
            </a:xfrm>
            <a:custGeom>
              <a:avLst/>
              <a:gdLst/>
              <a:ahLst/>
              <a:cxnLst/>
              <a:rect l="l" t="t" r="r" b="b"/>
              <a:pathLst>
                <a:path w="2361565" h="1777364">
                  <a:moveTo>
                    <a:pt x="0" y="1777364"/>
                  </a:moveTo>
                  <a:lnTo>
                    <a:pt x="2361057" y="1777364"/>
                  </a:lnTo>
                  <a:lnTo>
                    <a:pt x="2361057" y="0"/>
                  </a:lnTo>
                  <a:lnTo>
                    <a:pt x="0" y="0"/>
                  </a:lnTo>
                  <a:lnTo>
                    <a:pt x="0" y="1777364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1624" y="3072383"/>
              <a:ext cx="2349246" cy="189052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74107" y="3134867"/>
              <a:ext cx="2226564" cy="176783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69282" y="3130041"/>
              <a:ext cx="2236470" cy="1777364"/>
            </a:xfrm>
            <a:custGeom>
              <a:avLst/>
              <a:gdLst/>
              <a:ahLst/>
              <a:cxnLst/>
              <a:rect l="l" t="t" r="r" b="b"/>
              <a:pathLst>
                <a:path w="2236470" h="1777364">
                  <a:moveTo>
                    <a:pt x="0" y="1777364"/>
                  </a:moveTo>
                  <a:lnTo>
                    <a:pt x="2236089" y="1777364"/>
                  </a:lnTo>
                  <a:lnTo>
                    <a:pt x="2236089" y="0"/>
                  </a:lnTo>
                  <a:lnTo>
                    <a:pt x="0" y="0"/>
                  </a:lnTo>
                  <a:lnTo>
                    <a:pt x="0" y="1777364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43171" y="3857244"/>
              <a:ext cx="630936" cy="323088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6887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25">
                <a:latin typeface="Lucida Sans Unicode"/>
                <a:cs typeface="Lucida Sans Unicode"/>
              </a:rPr>
              <a:t>Trabajar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en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el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diagrama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mover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alinear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1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6192" y="1658302"/>
            <a:ext cx="3660775" cy="2777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080" indent="-285115">
              <a:lnSpc>
                <a:spcPct val="118500"/>
              </a:lnSpc>
              <a:spcBef>
                <a:spcPts val="100"/>
              </a:spcBef>
              <a:buClr>
                <a:srgbClr val="F8AC00"/>
              </a:buClr>
              <a:buSzPct val="118518"/>
              <a:buChar char="•"/>
              <a:tabLst>
                <a:tab pos="299085" algn="l"/>
                <a:tab pos="299720" algn="l"/>
              </a:tabLst>
            </a:pP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Cuando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dos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superponen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 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Lucida Sans Unicode"/>
                <a:cs typeface="Lucida Sans Unicode"/>
              </a:rPr>
              <a:t>dibujo,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esto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se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muestra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con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una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línea 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discontinua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FFFFFF"/>
                </a:solidFill>
                <a:latin typeface="Lucida Sans Unicode"/>
                <a:cs typeface="Lucida Sans Unicode"/>
              </a:rPr>
              <a:t>roja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gráficos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para 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indicar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que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no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Lucida Sans Unicode"/>
                <a:cs typeface="Lucida Sans Unicode"/>
              </a:rPr>
              <a:t>hay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conexión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eléctrica</a:t>
            </a:r>
            <a:r>
              <a:rPr dirty="0" sz="13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en 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esta</a:t>
            </a:r>
            <a:r>
              <a:rPr dirty="0" sz="13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área.</a:t>
            </a:r>
            <a:endParaRPr sz="1350">
              <a:latin typeface="Lucida Sans Unicode"/>
              <a:cs typeface="Lucida Sans Unicode"/>
            </a:endParaRPr>
          </a:p>
          <a:p>
            <a:pPr marL="297180" marR="50165" indent="-285115">
              <a:lnSpc>
                <a:spcPct val="133300"/>
              </a:lnSpc>
              <a:spcBef>
                <a:spcPts val="57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200" spc="5">
                <a:solidFill>
                  <a:srgbClr val="FFFFFF"/>
                </a:solidFill>
                <a:latin typeface="Lucida Sans Unicode"/>
                <a:cs typeface="Lucida Sans Unicode"/>
              </a:rPr>
              <a:t>Use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menú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contextual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(botón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derecho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del 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mouse)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rotar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elementos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marcados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en  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red.</a:t>
            </a:r>
            <a:endParaRPr sz="1200">
              <a:latin typeface="Lucida Sans Unicode"/>
              <a:cs typeface="Lucida Sans Unicode"/>
            </a:endParaRPr>
          </a:p>
          <a:p>
            <a:pPr algn="just" marL="297180" marR="518795">
              <a:lnSpc>
                <a:spcPts val="1920"/>
              </a:lnSpc>
              <a:spcBef>
                <a:spcPts val="75"/>
              </a:spcBef>
            </a:pPr>
            <a:r>
              <a:rPr dirty="0" sz="1050" spc="15">
                <a:solidFill>
                  <a:srgbClr val="FFFFFF"/>
                </a:solidFill>
                <a:latin typeface="Lucida Sans Unicode"/>
                <a:cs typeface="Lucida Sans Unicode"/>
              </a:rPr>
              <a:t>Para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los</a:t>
            </a:r>
            <a:r>
              <a:rPr dirty="0" sz="10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sistemas</a:t>
            </a:r>
            <a:r>
              <a:rPr dirty="0" sz="10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0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</a:rPr>
              <a:t>canalizaciones</a:t>
            </a:r>
            <a:r>
              <a:rPr dirty="0" sz="10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20">
                <a:solidFill>
                  <a:srgbClr val="FFFFFF"/>
                </a:solidFill>
                <a:latin typeface="Lucida Sans Unicode"/>
                <a:cs typeface="Lucida Sans Unicode"/>
              </a:rPr>
              <a:t>eléctricas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prefabricadas,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esto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también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 spc="-3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explica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en</a:t>
            </a:r>
            <a:r>
              <a:rPr dirty="0" sz="1050" spc="-55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Lucida Sans Unicode"/>
                <a:cs typeface="Lucida Sans Unicode"/>
              </a:rPr>
              <a:t>" </a:t>
            </a:r>
            <a:r>
              <a:rPr dirty="0" sz="1050" spc="-3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u="sng" sz="1050" spc="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Sistemas</a:t>
            </a:r>
            <a:r>
              <a:rPr dirty="0" u="sng" sz="1050" spc="-2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 </a:t>
            </a:r>
            <a:r>
              <a:rPr dirty="0" u="sng" sz="1050" spc="2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de</a:t>
            </a:r>
            <a:r>
              <a:rPr dirty="0" u="sng" sz="1050" spc="-2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 </a:t>
            </a:r>
            <a:r>
              <a:rPr dirty="0" u="sng" sz="1050" spc="3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barras</a:t>
            </a:r>
            <a:r>
              <a:rPr dirty="0" u="sng" sz="1050" spc="-2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 </a:t>
            </a:r>
            <a:r>
              <a:rPr dirty="0" u="sng" sz="1050" spc="1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y</a:t>
            </a:r>
            <a:r>
              <a:rPr dirty="0" u="sng" sz="1050" spc="-2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 </a:t>
            </a:r>
            <a:r>
              <a:rPr dirty="0" u="sng" sz="1050" spc="1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Arial"/>
                <a:cs typeface="Arial"/>
                <a:hlinkClick r:id="rId12" action="ppaction://hlinksldjump"/>
              </a:rPr>
              <a:t>cargas</a:t>
            </a:r>
            <a:r>
              <a:rPr dirty="0" sz="1050" spc="-20" b="1">
                <a:solidFill>
                  <a:srgbClr val="F8AC00"/>
                </a:solidFill>
                <a:latin typeface="Arial"/>
                <a:cs typeface="Arial"/>
                <a:hlinkClick r:id="rId12" action="ppaction://hlinksldjump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"</a:t>
            </a:r>
            <a:r>
              <a:rPr dirty="0" sz="1050" spc="-60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 </a:t>
            </a:r>
            <a:r>
              <a:rPr dirty="0" sz="1050" spc="-25">
                <a:solidFill>
                  <a:srgbClr val="FFFFFF"/>
                </a:solidFill>
                <a:latin typeface="Lucida Sans Unicode"/>
                <a:cs typeface="Lucida Sans Unicode"/>
                <a:hlinkClick r:id="rId12" action="ppaction://hlinksldjump"/>
              </a:rPr>
              <a:t>sección.</a:t>
            </a:r>
            <a:endParaRPr sz="10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3171" y="4146804"/>
              <a:ext cx="630936" cy="3230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0012" y="1990343"/>
              <a:ext cx="5611368" cy="3017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3788" y="1956815"/>
              <a:ext cx="343674" cy="3680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58077" y="1991105"/>
              <a:ext cx="277495" cy="302260"/>
            </a:xfrm>
            <a:custGeom>
              <a:avLst/>
              <a:gdLst/>
              <a:ahLst/>
              <a:cxnLst/>
              <a:rect l="l" t="t" r="r" b="b"/>
              <a:pathLst>
                <a:path w="277495" h="302260">
                  <a:moveTo>
                    <a:pt x="0" y="301751"/>
                  </a:moveTo>
                  <a:lnTo>
                    <a:pt x="277367" y="301751"/>
                  </a:lnTo>
                  <a:lnTo>
                    <a:pt x="277367" y="0"/>
                  </a:lnTo>
                  <a:lnTo>
                    <a:pt x="0" y="0"/>
                  </a:lnTo>
                  <a:lnTo>
                    <a:pt x="0" y="30175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9419" y="2746247"/>
              <a:ext cx="2980944" cy="5151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1624" y="3651504"/>
              <a:ext cx="2474214" cy="131140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74107" y="3713988"/>
              <a:ext cx="2351532" cy="118872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669282" y="3709161"/>
              <a:ext cx="2361565" cy="1198245"/>
            </a:xfrm>
            <a:custGeom>
              <a:avLst/>
              <a:gdLst/>
              <a:ahLst/>
              <a:cxnLst/>
              <a:rect l="l" t="t" r="r" b="b"/>
              <a:pathLst>
                <a:path w="2361565" h="1198245">
                  <a:moveTo>
                    <a:pt x="0" y="1198245"/>
                  </a:moveTo>
                  <a:lnTo>
                    <a:pt x="2361057" y="1198245"/>
                  </a:lnTo>
                  <a:lnTo>
                    <a:pt x="2361057" y="0"/>
                  </a:lnTo>
                  <a:lnTo>
                    <a:pt x="0" y="0"/>
                  </a:lnTo>
                  <a:lnTo>
                    <a:pt x="0" y="1198245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60219" y="3238500"/>
              <a:ext cx="2695956" cy="43586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97736" y="3611879"/>
              <a:ext cx="2474214" cy="13510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60219" y="3674363"/>
              <a:ext cx="2351532" cy="122834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755394" y="3669538"/>
              <a:ext cx="2361565" cy="1238250"/>
            </a:xfrm>
            <a:custGeom>
              <a:avLst/>
              <a:gdLst/>
              <a:ahLst/>
              <a:cxnLst/>
              <a:rect l="l" t="t" r="r" b="b"/>
              <a:pathLst>
                <a:path w="2361565" h="1238250">
                  <a:moveTo>
                    <a:pt x="0" y="1237869"/>
                  </a:moveTo>
                  <a:lnTo>
                    <a:pt x="2361057" y="1237869"/>
                  </a:lnTo>
                  <a:lnTo>
                    <a:pt x="2361057" y="0"/>
                  </a:lnTo>
                  <a:lnTo>
                    <a:pt x="0" y="0"/>
                  </a:lnTo>
                  <a:lnTo>
                    <a:pt x="0" y="1237869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60519" y="2950451"/>
              <a:ext cx="342125" cy="32081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194809" y="2984754"/>
              <a:ext cx="276225" cy="254635"/>
            </a:xfrm>
            <a:custGeom>
              <a:avLst/>
              <a:gdLst/>
              <a:ahLst/>
              <a:cxnLst/>
              <a:rect l="l" t="t" r="r" b="b"/>
              <a:pathLst>
                <a:path w="276225" h="254635">
                  <a:moveTo>
                    <a:pt x="0" y="254508"/>
                  </a:moveTo>
                  <a:lnTo>
                    <a:pt x="275843" y="254508"/>
                  </a:lnTo>
                  <a:lnTo>
                    <a:pt x="275843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67812" y="2296667"/>
              <a:ext cx="3180588" cy="46024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24956" y="2241803"/>
              <a:ext cx="248412" cy="24841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207251" y="2328672"/>
              <a:ext cx="1554480" cy="76200"/>
            </a:xfrm>
            <a:custGeom>
              <a:avLst/>
              <a:gdLst/>
              <a:ahLst/>
              <a:cxnLst/>
              <a:rect l="l" t="t" r="r" b="b"/>
              <a:pathLst>
                <a:path w="1554479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554479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554479" h="76200">
                  <a:moveTo>
                    <a:pt x="1554479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554479" y="44450"/>
                  </a:lnTo>
                  <a:lnTo>
                    <a:pt x="1554479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6887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Arial"/>
                <a:cs typeface="Arial"/>
              </a:rPr>
              <a:t>Diseño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5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pc="75" b="1">
                <a:solidFill>
                  <a:srgbClr val="FFFFFF"/>
                </a:solidFill>
                <a:latin typeface="Arial"/>
                <a:cs typeface="Arial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-25">
                <a:latin typeface="Lucida Sans Unicode"/>
                <a:cs typeface="Lucida Sans Unicode"/>
              </a:rPr>
              <a:t>Trabajar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>
                <a:latin typeface="Lucida Sans Unicode"/>
                <a:cs typeface="Lucida Sans Unicode"/>
              </a:rPr>
              <a:t>en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el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diagrama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red: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mover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25">
                <a:latin typeface="Lucida Sans Unicode"/>
                <a:cs typeface="Lucida Sans Unicode"/>
              </a:rPr>
              <a:t>y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alinear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5">
                <a:latin typeface="Lucida Sans Unicode"/>
                <a:cs typeface="Lucida Sans Unicode"/>
              </a:rPr>
              <a:t>elementos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10">
                <a:latin typeface="Lucida Sans Unicode"/>
                <a:cs typeface="Lucida Sans Unicode"/>
              </a:rPr>
              <a:t>de</a:t>
            </a:r>
            <a:r>
              <a:rPr dirty="0" spc="-110">
                <a:latin typeface="Lucida Sans Unicode"/>
                <a:cs typeface="Lucida Sans Unicode"/>
              </a:rPr>
              <a:t> </a:t>
            </a:r>
            <a:r>
              <a:rPr dirty="0" spc="-5">
                <a:latin typeface="Lucida Sans Unicode"/>
                <a:cs typeface="Lucida Sans Unicode"/>
              </a:rPr>
              <a:t>red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4" name="object 3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5" b="1">
                <a:solidFill>
                  <a:srgbClr val="000027"/>
                </a:solidFill>
                <a:latin typeface="Arial"/>
                <a:cs typeface="Arial"/>
                <a:hlinkClick r:id="rId17" action="ppaction://hlinksldjump"/>
              </a:rPr>
              <a:t>COMIENZO</a:t>
            </a:r>
            <a:endParaRPr sz="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86192" y="1963589"/>
            <a:ext cx="3304540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Hay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más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funciones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automáticas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para </a:t>
            </a:r>
            <a:r>
              <a:rPr dirty="0" sz="12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40" b="1">
                <a:solidFill>
                  <a:srgbClr val="F8AC00"/>
                </a:solidFill>
                <a:latin typeface="Arial"/>
                <a:cs typeface="Arial"/>
              </a:rPr>
              <a:t>elementos</a:t>
            </a:r>
            <a:r>
              <a:rPr dirty="0" sz="12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35" b="1">
                <a:solidFill>
                  <a:srgbClr val="F8AC00"/>
                </a:solidFill>
                <a:latin typeface="Arial"/>
                <a:cs typeface="Arial"/>
              </a:rPr>
              <a:t>de</a:t>
            </a:r>
            <a:r>
              <a:rPr dirty="0" sz="1250" spc="-25" b="1">
                <a:solidFill>
                  <a:srgbClr val="F8AC00"/>
                </a:solidFill>
                <a:latin typeface="Arial"/>
                <a:cs typeface="Arial"/>
              </a:rPr>
              <a:t> </a:t>
            </a:r>
            <a:r>
              <a:rPr dirty="0" sz="1250" spc="25" b="1">
                <a:solidFill>
                  <a:srgbClr val="F8AC00"/>
                </a:solidFill>
                <a:latin typeface="Arial"/>
                <a:cs typeface="Arial"/>
              </a:rPr>
              <a:t>alineación</a:t>
            </a:r>
            <a:r>
              <a:rPr dirty="0" sz="1250" spc="25">
                <a:solidFill>
                  <a:srgbClr val="FFFFFF"/>
                </a:solidFill>
                <a:latin typeface="Lucida Sans Unicode"/>
                <a:cs typeface="Lucida Sans Unicode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Lucida Sans Unicode"/>
                <a:cs typeface="Lucida Sans Unicode"/>
              </a:rPr>
              <a:t>el</a:t>
            </a:r>
            <a:r>
              <a:rPr dirty="0" sz="12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diagrama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 </a:t>
            </a:r>
            <a:r>
              <a:rPr dirty="0" sz="1250" spc="-3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red que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también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se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puede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llamar </a:t>
            </a:r>
            <a:r>
              <a:rPr dirty="0" sz="1250" spc="-15">
                <a:solidFill>
                  <a:srgbClr val="FFFFFF"/>
                </a:solidFill>
                <a:latin typeface="Lucida Sans Unicode"/>
                <a:cs typeface="Lucida Sans Unicode"/>
              </a:rPr>
              <a:t>desde la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FFFFFF"/>
                </a:solidFill>
                <a:latin typeface="Lucida Sans Unicode"/>
                <a:cs typeface="Lucida Sans Unicode"/>
              </a:rPr>
              <a:t>barra</a:t>
            </a:r>
            <a:r>
              <a:rPr dirty="0" sz="12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Lucida Sans Unicode"/>
                <a:cs typeface="Lucida Sans Unicode"/>
              </a:rPr>
              <a:t>herramientas.</a:t>
            </a:r>
            <a:endParaRPr sz="12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114300"/>
              <a:ext cx="127000" cy="6743700"/>
            </a:xfrm>
            <a:custGeom>
              <a:avLst/>
              <a:gdLst/>
              <a:ahLst/>
              <a:cxnLst/>
              <a:rect l="l" t="t" r="r" b="b"/>
              <a:pathLst>
                <a:path w="127000" h="6743700">
                  <a:moveTo>
                    <a:pt x="0" y="6743699"/>
                  </a:moveTo>
                  <a:lnTo>
                    <a:pt x="126492" y="6743699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74369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3171" y="4146804"/>
              <a:ext cx="630936" cy="3230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0012" y="1990343"/>
              <a:ext cx="5611368" cy="3017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3788" y="1956815"/>
              <a:ext cx="343674" cy="3680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58077" y="1991105"/>
              <a:ext cx="277495" cy="302260"/>
            </a:xfrm>
            <a:custGeom>
              <a:avLst/>
              <a:gdLst/>
              <a:ahLst/>
              <a:cxnLst/>
              <a:rect l="l" t="t" r="r" b="b"/>
              <a:pathLst>
                <a:path w="277495" h="302260">
                  <a:moveTo>
                    <a:pt x="0" y="301751"/>
                  </a:moveTo>
                  <a:lnTo>
                    <a:pt x="277367" y="301751"/>
                  </a:lnTo>
                  <a:lnTo>
                    <a:pt x="277367" y="0"/>
                  </a:lnTo>
                  <a:lnTo>
                    <a:pt x="0" y="0"/>
                  </a:lnTo>
                  <a:lnTo>
                    <a:pt x="0" y="30175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9419" y="2746247"/>
              <a:ext cx="2980944" cy="5151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0319" y="3241548"/>
              <a:ext cx="1551432" cy="4328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67812" y="2296667"/>
              <a:ext cx="3180588" cy="4602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73908" y="2950451"/>
              <a:ext cx="342125" cy="32081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08197" y="2984754"/>
              <a:ext cx="276225" cy="254635"/>
            </a:xfrm>
            <a:custGeom>
              <a:avLst/>
              <a:gdLst/>
              <a:ahLst/>
              <a:cxnLst/>
              <a:rect l="l" t="t" r="r" b="b"/>
              <a:pathLst>
                <a:path w="276225" h="254635">
                  <a:moveTo>
                    <a:pt x="0" y="254508"/>
                  </a:moveTo>
                  <a:lnTo>
                    <a:pt x="275844" y="254508"/>
                  </a:lnTo>
                  <a:lnTo>
                    <a:pt x="275844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11624" y="3611879"/>
              <a:ext cx="1619250" cy="13510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74107" y="3674363"/>
              <a:ext cx="1496567" cy="122834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69282" y="3669538"/>
              <a:ext cx="1506220" cy="1238250"/>
            </a:xfrm>
            <a:custGeom>
              <a:avLst/>
              <a:gdLst/>
              <a:ahLst/>
              <a:cxnLst/>
              <a:rect l="l" t="t" r="r" b="b"/>
              <a:pathLst>
                <a:path w="1506220" h="1238250">
                  <a:moveTo>
                    <a:pt x="0" y="1237869"/>
                  </a:moveTo>
                  <a:lnTo>
                    <a:pt x="1506092" y="1237869"/>
                  </a:lnTo>
                  <a:lnTo>
                    <a:pt x="1506092" y="0"/>
                  </a:lnTo>
                  <a:lnTo>
                    <a:pt x="0" y="0"/>
                  </a:lnTo>
                  <a:lnTo>
                    <a:pt x="0" y="1237869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82596" y="3611879"/>
              <a:ext cx="1689354" cy="13510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45080" y="3674363"/>
              <a:ext cx="1566671" cy="122834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540253" y="3669538"/>
              <a:ext cx="1576705" cy="1238250"/>
            </a:xfrm>
            <a:custGeom>
              <a:avLst/>
              <a:gdLst/>
              <a:ahLst/>
              <a:cxnLst/>
              <a:rect l="l" t="t" r="r" b="b"/>
              <a:pathLst>
                <a:path w="1576704" h="1238250">
                  <a:moveTo>
                    <a:pt x="0" y="1237869"/>
                  </a:moveTo>
                  <a:lnTo>
                    <a:pt x="1576196" y="1237869"/>
                  </a:lnTo>
                  <a:lnTo>
                    <a:pt x="1576196" y="0"/>
                  </a:lnTo>
                  <a:lnTo>
                    <a:pt x="0" y="0"/>
                  </a:lnTo>
                  <a:lnTo>
                    <a:pt x="0" y="1237869"/>
                  </a:lnTo>
                  <a:close/>
                </a:path>
              </a:pathLst>
            </a:custGeom>
            <a:ln w="9524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6887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100"/>
              <a:t> </a:t>
            </a:r>
            <a:r>
              <a:rPr dirty="0" spc="90"/>
              <a:t>en</a:t>
            </a:r>
            <a:r>
              <a:rPr dirty="0" spc="-95"/>
              <a:t> </a:t>
            </a:r>
            <a:r>
              <a:rPr dirty="0" spc="60"/>
              <a:t>el</a:t>
            </a:r>
            <a:r>
              <a:rPr dirty="0" spc="-95"/>
              <a:t> </a:t>
            </a:r>
            <a:r>
              <a:rPr dirty="0" spc="95"/>
              <a:t>diagrama</a:t>
            </a:r>
            <a:r>
              <a:rPr dirty="0" spc="-95"/>
              <a:t> </a:t>
            </a:r>
            <a:r>
              <a:rPr dirty="0" spc="90"/>
              <a:t>de</a:t>
            </a:r>
            <a:r>
              <a:rPr dirty="0" spc="-95"/>
              <a:t> </a:t>
            </a:r>
            <a:r>
              <a:rPr dirty="0" spc="30"/>
              <a:t>red:</a:t>
            </a:r>
            <a:r>
              <a:rPr dirty="0" spc="-95"/>
              <a:t> </a:t>
            </a:r>
            <a:r>
              <a:rPr dirty="0" spc="95"/>
              <a:t>mover</a:t>
            </a:r>
            <a:r>
              <a:rPr dirty="0" spc="-95"/>
              <a:t> </a:t>
            </a:r>
            <a:r>
              <a:rPr dirty="0" spc="20"/>
              <a:t>y</a:t>
            </a:r>
            <a:r>
              <a:rPr dirty="0" spc="-95"/>
              <a:t> </a:t>
            </a:r>
            <a:r>
              <a:rPr dirty="0" spc="75"/>
              <a:t>alinear</a:t>
            </a:r>
            <a:r>
              <a:rPr dirty="0" spc="-100"/>
              <a:t> </a:t>
            </a:r>
            <a:r>
              <a:rPr dirty="0" spc="85"/>
              <a:t>elementos</a:t>
            </a:r>
            <a:r>
              <a:rPr dirty="0" spc="-95"/>
              <a:t> </a:t>
            </a:r>
            <a:r>
              <a:rPr dirty="0" spc="90"/>
              <a:t>de</a:t>
            </a:r>
            <a:r>
              <a:rPr dirty="0" spc="-95"/>
              <a:t> </a:t>
            </a:r>
            <a:r>
              <a:rPr dirty="0" spc="95"/>
              <a:t>red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86192" y="3651757"/>
            <a:ext cx="35744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8500"/>
              </a:lnSpc>
              <a:spcBef>
                <a:spcPts val="100"/>
              </a:spcBef>
            </a:pPr>
            <a:r>
              <a:rPr dirty="0" sz="1350" spc="35" b="1">
                <a:solidFill>
                  <a:srgbClr val="F8AC00"/>
                </a:solidFill>
                <a:latin typeface="Tahoma"/>
                <a:cs typeface="Tahoma"/>
              </a:rPr>
              <a:t>O</a:t>
            </a:r>
            <a:r>
              <a:rPr dirty="0" sz="13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8AC00"/>
                </a:solidFill>
                <a:latin typeface="Tahoma"/>
                <a:cs typeface="Tahoma"/>
              </a:rPr>
              <a:t>puede</a:t>
            </a:r>
            <a:r>
              <a:rPr dirty="0" sz="13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10" b="1">
                <a:solidFill>
                  <a:srgbClr val="F8AC00"/>
                </a:solidFill>
                <a:latin typeface="Tahoma"/>
                <a:cs typeface="Tahoma"/>
              </a:rPr>
              <a:t>alinear</a:t>
            </a:r>
            <a:r>
              <a:rPr dirty="0" sz="13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8AC00"/>
                </a:solidFill>
                <a:latin typeface="Tahoma"/>
                <a:cs typeface="Tahoma"/>
              </a:rPr>
              <a:t>elementos</a:t>
            </a:r>
            <a:r>
              <a:rPr dirty="0" sz="13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8AC00"/>
                </a:solidFill>
                <a:latin typeface="Tahoma"/>
                <a:cs typeface="Tahoma"/>
              </a:rPr>
              <a:t>a</a:t>
            </a:r>
            <a:r>
              <a:rPr dirty="0" sz="13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8AC00"/>
                </a:solidFill>
                <a:latin typeface="Tahoma"/>
                <a:cs typeface="Tahoma"/>
              </a:rPr>
              <a:t>la</a:t>
            </a:r>
            <a:r>
              <a:rPr dirty="0" sz="13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-5" b="1">
                <a:solidFill>
                  <a:srgbClr val="F8AC00"/>
                </a:solidFill>
                <a:latin typeface="Tahoma"/>
                <a:cs typeface="Tahoma"/>
              </a:rPr>
              <a:t>izquierda</a:t>
            </a:r>
            <a:r>
              <a:rPr dirty="0" sz="1350" spc="-5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dirty="0" sz="1350" spc="-4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marcando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elementos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respectivos </a:t>
            </a:r>
            <a:r>
              <a:rPr dirty="0" sz="1350" spc="15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3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realizando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acción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alinear.</a:t>
            </a:r>
            <a:endParaRPr sz="135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0" y="0"/>
            <a:ext cx="2466340" cy="127000"/>
            <a:chOff x="0" y="0"/>
            <a:chExt cx="2466340" cy="127000"/>
          </a:xfrm>
        </p:grpSpPr>
        <p:sp>
          <p:nvSpPr>
            <p:cNvPr id="32" name="object 32"/>
            <p:cNvSpPr/>
            <p:nvPr/>
          </p:nvSpPr>
          <p:spPr>
            <a:xfrm>
              <a:off x="0" y="0"/>
              <a:ext cx="2466340" cy="114300"/>
            </a:xfrm>
            <a:custGeom>
              <a:avLst/>
              <a:gdLst/>
              <a:ahLst/>
              <a:cxnLst/>
              <a:rect l="l" t="t" r="r" b="b"/>
              <a:pathLst>
                <a:path w="2466340" h="114300">
                  <a:moveTo>
                    <a:pt x="0" y="114300"/>
                  </a:moveTo>
                  <a:lnTo>
                    <a:pt x="2465781" y="114300"/>
                  </a:lnTo>
                  <a:lnTo>
                    <a:pt x="2465781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750" y="0"/>
              <a:ext cx="127000" cy="127000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31254" y="0"/>
            <a:ext cx="233489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00"/>
              </a:spcBef>
            </a:pPr>
            <a:r>
              <a:rPr dirty="0" sz="600" spc="20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Traducido</a:t>
            </a:r>
            <a:r>
              <a:rPr dirty="0" sz="600" spc="-30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 </a:t>
            </a:r>
            <a:r>
              <a:rPr dirty="0" sz="600" spc="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del</a:t>
            </a:r>
            <a:r>
              <a:rPr dirty="0" sz="600" spc="-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 </a:t>
            </a:r>
            <a:r>
              <a:rPr dirty="0" sz="600" spc="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inglés</a:t>
            </a:r>
            <a:r>
              <a:rPr dirty="0" sz="600" spc="-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 </a:t>
            </a:r>
            <a:r>
              <a:rPr dirty="0" sz="600" spc="1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al</a:t>
            </a:r>
            <a:r>
              <a:rPr dirty="0" sz="600" spc="-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 </a:t>
            </a:r>
            <a:r>
              <a:rPr dirty="0" sz="600" spc="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español</a:t>
            </a:r>
            <a:r>
              <a:rPr dirty="0" sz="600" spc="-25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 - </a:t>
            </a:r>
            <a:r>
              <a:rPr dirty="0" sz="600" spc="20">
                <a:solidFill>
                  <a:srgbClr val="0E2B46"/>
                </a:solidFill>
                <a:latin typeface="Tahoma"/>
                <a:cs typeface="Tahoma"/>
                <a:hlinkClick r:id="rId17"/>
              </a:rPr>
              <a:t>www.onlinedoctranslator.com</a:t>
            </a:r>
            <a:endParaRPr sz="600">
              <a:latin typeface="Tahoma"/>
              <a:cs typeface="Tahoma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7716" y="1988819"/>
              <a:ext cx="1575816" cy="25405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10155" y="2927591"/>
              <a:ext cx="375678" cy="32538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044446" y="2961894"/>
              <a:ext cx="309880" cy="259079"/>
            </a:xfrm>
            <a:custGeom>
              <a:avLst/>
              <a:gdLst/>
              <a:ahLst/>
              <a:cxnLst/>
              <a:rect l="l" t="t" r="r" b="b"/>
              <a:pathLst>
                <a:path w="309880" h="259080">
                  <a:moveTo>
                    <a:pt x="0" y="259079"/>
                  </a:moveTo>
                  <a:lnTo>
                    <a:pt x="309371" y="259079"/>
                  </a:lnTo>
                  <a:lnTo>
                    <a:pt x="309371" y="0"/>
                  </a:lnTo>
                  <a:lnTo>
                    <a:pt x="0" y="0"/>
                  </a:lnTo>
                  <a:lnTo>
                    <a:pt x="0" y="259079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93947" y="1988819"/>
              <a:ext cx="3596640" cy="25405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9943" y="2927603"/>
              <a:ext cx="1066800" cy="3230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70959" y="2916923"/>
              <a:ext cx="375678" cy="36653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905250" y="2951226"/>
              <a:ext cx="309880" cy="300355"/>
            </a:xfrm>
            <a:custGeom>
              <a:avLst/>
              <a:gdLst/>
              <a:ahLst/>
              <a:cxnLst/>
              <a:rect l="l" t="t" r="r" b="b"/>
              <a:pathLst>
                <a:path w="309879" h="300354">
                  <a:moveTo>
                    <a:pt x="0" y="300227"/>
                  </a:moveTo>
                  <a:lnTo>
                    <a:pt x="309372" y="300227"/>
                  </a:lnTo>
                  <a:lnTo>
                    <a:pt x="309372" y="0"/>
                  </a:lnTo>
                  <a:lnTo>
                    <a:pt x="0" y="0"/>
                  </a:lnTo>
                  <a:lnTo>
                    <a:pt x="0" y="300227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71700" y="3461004"/>
              <a:ext cx="1902714" cy="162839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34183" y="3523488"/>
              <a:ext cx="1780032" cy="15057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229358" y="3518661"/>
              <a:ext cx="1790064" cy="1515745"/>
            </a:xfrm>
            <a:custGeom>
              <a:avLst/>
              <a:gdLst/>
              <a:ahLst/>
              <a:cxnLst/>
              <a:rect l="l" t="t" r="r" b="b"/>
              <a:pathLst>
                <a:path w="1790064" h="1515745">
                  <a:moveTo>
                    <a:pt x="0" y="1515237"/>
                  </a:moveTo>
                  <a:lnTo>
                    <a:pt x="1789557" y="1515237"/>
                  </a:lnTo>
                  <a:lnTo>
                    <a:pt x="1789557" y="0"/>
                  </a:lnTo>
                  <a:lnTo>
                    <a:pt x="0" y="0"/>
                  </a:lnTo>
                  <a:lnTo>
                    <a:pt x="0" y="1515237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46247" y="4543031"/>
              <a:ext cx="1180338" cy="27052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771393" y="4577334"/>
              <a:ext cx="1132840" cy="204470"/>
            </a:xfrm>
            <a:custGeom>
              <a:avLst/>
              <a:gdLst/>
              <a:ahLst/>
              <a:cxnLst/>
              <a:rect l="l" t="t" r="r" b="b"/>
              <a:pathLst>
                <a:path w="1132839" h="204470">
                  <a:moveTo>
                    <a:pt x="0" y="204215"/>
                  </a:moveTo>
                  <a:lnTo>
                    <a:pt x="1132332" y="204215"/>
                  </a:lnTo>
                  <a:lnTo>
                    <a:pt x="1132332" y="0"/>
                  </a:lnTo>
                  <a:lnTo>
                    <a:pt x="0" y="0"/>
                  </a:lnTo>
                  <a:lnTo>
                    <a:pt x="0" y="20421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60847" y="2104656"/>
              <a:ext cx="310121" cy="26440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95138" y="2138933"/>
              <a:ext cx="243840" cy="198120"/>
            </a:xfrm>
            <a:custGeom>
              <a:avLst/>
              <a:gdLst/>
              <a:ahLst/>
              <a:cxnLst/>
              <a:rect l="l" t="t" r="r" b="b"/>
              <a:pathLst>
                <a:path w="243839" h="198119">
                  <a:moveTo>
                    <a:pt x="0" y="198120"/>
                  </a:moveTo>
                  <a:lnTo>
                    <a:pt x="243839" y="198120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0" y="198120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42815" y="2237486"/>
              <a:ext cx="1007618" cy="73774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994136" y="2531363"/>
              <a:ext cx="241300" cy="192405"/>
            </a:xfrm>
            <a:custGeom>
              <a:avLst/>
              <a:gdLst/>
              <a:ahLst/>
              <a:cxnLst/>
              <a:rect l="l" t="t" r="r" b="b"/>
              <a:pathLst>
                <a:path w="241300" h="192405">
                  <a:moveTo>
                    <a:pt x="0" y="192024"/>
                  </a:moveTo>
                  <a:lnTo>
                    <a:pt x="120396" y="0"/>
                  </a:lnTo>
                  <a:lnTo>
                    <a:pt x="240792" y="192024"/>
                  </a:lnTo>
                  <a:lnTo>
                    <a:pt x="0" y="192024"/>
                  </a:lnTo>
                  <a:close/>
                </a:path>
              </a:pathLst>
            </a:custGeom>
            <a:ln w="1270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1046480" y="413599"/>
            <a:ext cx="5254625" cy="61023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00" spc="55"/>
              <a:t>Trabajando</a:t>
            </a:r>
            <a:r>
              <a:rPr dirty="0" sz="1600" spc="-85"/>
              <a:t> </a:t>
            </a:r>
            <a:r>
              <a:rPr dirty="0" sz="1600" spc="75"/>
              <a:t>en</a:t>
            </a:r>
            <a:r>
              <a:rPr dirty="0" sz="1600" spc="-85"/>
              <a:t> </a:t>
            </a:r>
            <a:r>
              <a:rPr dirty="0" sz="1600" spc="50"/>
              <a:t>el</a:t>
            </a:r>
            <a:r>
              <a:rPr dirty="0" sz="1600" spc="-85"/>
              <a:t> </a:t>
            </a:r>
            <a:r>
              <a:rPr dirty="0" sz="1600" spc="80"/>
              <a:t>diagrama</a:t>
            </a:r>
            <a:r>
              <a:rPr dirty="0" sz="1600" spc="-85"/>
              <a:t> </a:t>
            </a:r>
            <a:r>
              <a:rPr dirty="0" sz="1600" spc="75"/>
              <a:t>de</a:t>
            </a:r>
            <a:r>
              <a:rPr dirty="0" sz="1600" spc="-85"/>
              <a:t> </a:t>
            </a:r>
            <a:r>
              <a:rPr dirty="0" sz="1600" spc="80"/>
              <a:t>red</a:t>
            </a:r>
            <a:r>
              <a:rPr dirty="0" sz="1600" spc="-85"/>
              <a:t> </a:t>
            </a:r>
            <a:r>
              <a:rPr dirty="0" sz="1600" spc="-75"/>
              <a:t>–</a:t>
            </a:r>
            <a:r>
              <a:rPr dirty="0" sz="1600" spc="-85"/>
              <a:t> </a:t>
            </a:r>
            <a:r>
              <a:rPr dirty="0" sz="1600" spc="60"/>
              <a:t>referencia</a:t>
            </a:r>
            <a:r>
              <a:rPr dirty="0" sz="1600" spc="-85"/>
              <a:t> </a:t>
            </a:r>
            <a:r>
              <a:rPr dirty="0" sz="1600" spc="65"/>
              <a:t>cruzada</a:t>
            </a:r>
            <a:endParaRPr sz="1600"/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86192" y="1657826"/>
            <a:ext cx="3780790" cy="194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800"/>
              </a:lnSpc>
              <a:spcBef>
                <a:spcPts val="100"/>
              </a:spcBef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Otra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opción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ocultar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conexiones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 distribuidores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marcando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conexión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red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seleccionando Ocultar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conexión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menú </a:t>
            </a:r>
            <a:r>
              <a:rPr dirty="0" sz="115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contextual.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está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creando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referencia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cruzada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al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hacer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10" b="1">
                <a:solidFill>
                  <a:srgbClr val="F8AC00"/>
                </a:solidFill>
                <a:latin typeface="Tahoma"/>
                <a:cs typeface="Tahoma"/>
              </a:rPr>
              <a:t>símbolo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saltar a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parte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conectada.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Esta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otra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forma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diseñar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plan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bien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organizado.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conexión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restablecer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inmediatamente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haciendo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botón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derecho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mouse.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7152" y="1955291"/>
              <a:ext cx="2203704" cy="26106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5107" y="2606039"/>
              <a:ext cx="1036319" cy="3291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0908" y="2578595"/>
              <a:ext cx="1765554" cy="30709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49958" y="2612897"/>
              <a:ext cx="1729739" cy="241300"/>
            </a:xfrm>
            <a:custGeom>
              <a:avLst/>
              <a:gdLst/>
              <a:ahLst/>
              <a:cxnLst/>
              <a:rect l="l" t="t" r="r" b="b"/>
              <a:pathLst>
                <a:path w="1729739" h="241300">
                  <a:moveTo>
                    <a:pt x="0" y="240791"/>
                  </a:moveTo>
                  <a:lnTo>
                    <a:pt x="1729740" y="240791"/>
                  </a:lnTo>
                  <a:lnTo>
                    <a:pt x="1729740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00856" y="2555747"/>
              <a:ext cx="1168908" cy="35356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55107" y="2578608"/>
              <a:ext cx="989838" cy="3268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081777" y="2612897"/>
              <a:ext cx="939165" cy="260985"/>
            </a:xfrm>
            <a:custGeom>
              <a:avLst/>
              <a:gdLst/>
              <a:ahLst/>
              <a:cxnLst/>
              <a:rect l="l" t="t" r="r" b="b"/>
              <a:pathLst>
                <a:path w="939164" h="260985">
                  <a:moveTo>
                    <a:pt x="0" y="260603"/>
                  </a:moveTo>
                  <a:lnTo>
                    <a:pt x="938784" y="260603"/>
                  </a:lnTo>
                  <a:lnTo>
                    <a:pt x="938784" y="0"/>
                  </a:lnTo>
                  <a:lnTo>
                    <a:pt x="0" y="0"/>
                  </a:lnTo>
                  <a:lnTo>
                    <a:pt x="0" y="260603"/>
                  </a:lnTo>
                  <a:close/>
                </a:path>
              </a:pathLst>
            </a:custGeom>
            <a:ln w="19049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28383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105"/>
              <a:t> </a:t>
            </a:r>
            <a:r>
              <a:rPr dirty="0" spc="90"/>
              <a:t>en</a:t>
            </a:r>
            <a:r>
              <a:rPr dirty="0" spc="-100"/>
              <a:t> </a:t>
            </a:r>
            <a:r>
              <a:rPr dirty="0" spc="60"/>
              <a:t>el</a:t>
            </a:r>
            <a:r>
              <a:rPr dirty="0" spc="-100"/>
              <a:t> </a:t>
            </a:r>
            <a:r>
              <a:rPr dirty="0" spc="95"/>
              <a:t>diagrama</a:t>
            </a:r>
            <a:r>
              <a:rPr dirty="0" spc="-100"/>
              <a:t> </a:t>
            </a:r>
            <a:r>
              <a:rPr dirty="0" spc="90"/>
              <a:t>de</a:t>
            </a:r>
            <a:r>
              <a:rPr dirty="0" spc="-100"/>
              <a:t> </a:t>
            </a:r>
            <a:r>
              <a:rPr dirty="0" spc="30"/>
              <a:t>red:</a:t>
            </a:r>
            <a:r>
              <a:rPr dirty="0" spc="-100"/>
              <a:t> </a:t>
            </a:r>
            <a:r>
              <a:rPr dirty="0" spc="80"/>
              <a:t>copiar</a:t>
            </a:r>
            <a:r>
              <a:rPr dirty="0" spc="-100"/>
              <a:t> </a:t>
            </a:r>
            <a:r>
              <a:rPr dirty="0" spc="20"/>
              <a:t>y</a:t>
            </a:r>
            <a:r>
              <a:rPr dirty="0" spc="-100"/>
              <a:t> </a:t>
            </a:r>
            <a:r>
              <a:rPr dirty="0" spc="95"/>
              <a:t>pegar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1659043"/>
            <a:ext cx="355219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Tenga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cuenta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tiene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opción</a:t>
            </a:r>
            <a:r>
              <a:rPr dirty="0" sz="1200" spc="35" b="1">
                <a:solidFill>
                  <a:srgbClr val="F8AC00"/>
                </a:solidFill>
                <a:latin typeface="Tahoma"/>
                <a:cs typeface="Tahoma"/>
              </a:rPr>
              <a:t>para</a:t>
            </a:r>
            <a:r>
              <a:rPr dirty="0" sz="12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copiar </a:t>
            </a:r>
            <a:r>
              <a:rPr dirty="0" sz="1200" spc="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circuitos </a:t>
            </a:r>
            <a:r>
              <a:rPr dirty="0" sz="1200" spc="-15" b="1">
                <a:solidFill>
                  <a:srgbClr val="F8AC00"/>
                </a:solidFill>
                <a:latin typeface="Tahoma"/>
                <a:cs typeface="Tahoma"/>
              </a:rPr>
              <a:t>enteros</a:t>
            </a:r>
            <a:r>
              <a:rPr dirty="0" sz="1200" spc="-15">
                <a:solidFill>
                  <a:srgbClr val="FFFFFF"/>
                </a:solidFill>
                <a:latin typeface="Tahoma"/>
                <a:cs typeface="Tahoma"/>
              </a:rPr>
              <a:t>(ej.,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circuitos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carga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12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subdistribución)</a:t>
            </a:r>
            <a:r>
              <a:rPr dirty="0" sz="1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1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insertarlos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otra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posición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mediante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6192" y="2586482"/>
            <a:ext cx="3472815" cy="1171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27299"/>
              </a:lnSpc>
              <a:spcBef>
                <a:spcPts val="10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primero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copiando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elemento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duplicar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portapapeles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usando</a:t>
            </a:r>
            <a:r>
              <a:rPr dirty="0" sz="11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11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contextual</a:t>
            </a:r>
            <a:r>
              <a:rPr dirty="0" sz="11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(botón </a:t>
            </a:r>
            <a:r>
              <a:rPr dirty="0" sz="1100" spc="-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derecho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mouse),</a:t>
            </a:r>
            <a:endParaRPr sz="1100">
              <a:latin typeface="Tahoma"/>
              <a:cs typeface="Tahoma"/>
            </a:endParaRPr>
          </a:p>
          <a:p>
            <a:pPr marL="299085" marR="99695" indent="-287020">
              <a:lnSpc>
                <a:spcPct val="116900"/>
              </a:lnSpc>
              <a:spcBef>
                <a:spcPts val="615"/>
              </a:spcBef>
              <a:buClr>
                <a:srgbClr val="F8AC00"/>
              </a:buClr>
              <a:buSzPct val="116666"/>
              <a:buChar char="•"/>
              <a:tabLst>
                <a:tab pos="299085" algn="l"/>
                <a:tab pos="299720" algn="l"/>
              </a:tabLst>
            </a:pP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habilitando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copiado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otro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derecho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seleccionando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200" spc="-15" b="1">
                <a:solidFill>
                  <a:srgbClr val="F8AC00"/>
                </a:solidFill>
                <a:latin typeface="Tahoma"/>
                <a:cs typeface="Tahoma"/>
              </a:rPr>
              <a:t>Pegar</a:t>
            </a:r>
            <a:r>
              <a:rPr dirty="0" sz="1200" spc="-15">
                <a:solidFill>
                  <a:srgbClr val="FFFFFF"/>
                </a:solidFill>
                <a:latin typeface="Tahoma"/>
                <a:cs typeface="Tahoma"/>
              </a:rPr>
              <a:t>"...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00855" y="3329940"/>
            <a:ext cx="3426460" cy="174688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84455" rIns="0" bIns="0" rtlCol="0" vert="horz">
            <a:spAutoFit/>
          </a:bodyPr>
          <a:lstStyle/>
          <a:p>
            <a:pPr marL="107950" marR="410209">
              <a:lnSpc>
                <a:spcPct val="125699"/>
              </a:lnSpc>
              <a:spcBef>
                <a:spcPts val="665"/>
              </a:spcBef>
            </a:pPr>
            <a:r>
              <a:rPr dirty="0" sz="1050" spc="10">
                <a:solidFill>
                  <a:srgbClr val="000027"/>
                </a:solidFill>
                <a:latin typeface="Tahoma"/>
                <a:cs typeface="Tahoma"/>
              </a:rPr>
              <a:t>Si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desea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colocar</a:t>
            </a:r>
            <a:r>
              <a:rPr dirty="0" sz="1050" spc="-5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000027"/>
                </a:solidFill>
                <a:latin typeface="Tahoma"/>
                <a:cs typeface="Tahoma"/>
              </a:rPr>
              <a:t>varios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000027"/>
                </a:solidFill>
                <a:latin typeface="Tahoma"/>
                <a:cs typeface="Tahoma"/>
              </a:rPr>
              <a:t>elementos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idénticos</a:t>
            </a:r>
            <a:r>
              <a:rPr dirty="0" sz="1050" spc="-5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000027"/>
                </a:solidFill>
                <a:latin typeface="Tahoma"/>
                <a:cs typeface="Tahoma"/>
              </a:rPr>
              <a:t>en </a:t>
            </a:r>
            <a:r>
              <a:rPr dirty="0" sz="1050" spc="-31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diferentes posiciones </a:t>
            </a:r>
            <a:r>
              <a:rPr dirty="0" sz="1050" spc="50">
                <a:solidFill>
                  <a:srgbClr val="000027"/>
                </a:solidFill>
                <a:latin typeface="Tahoma"/>
                <a:cs typeface="Tahoma"/>
              </a:rPr>
              <a:t>en </a:t>
            </a:r>
            <a:r>
              <a:rPr dirty="0" sz="1050" spc="35">
                <a:solidFill>
                  <a:srgbClr val="000027"/>
                </a:solidFill>
                <a:latin typeface="Tahoma"/>
                <a:cs typeface="Tahoma"/>
              </a:rPr>
              <a:t>el </a:t>
            </a:r>
            <a:r>
              <a:rPr dirty="0" sz="1050" spc="50">
                <a:solidFill>
                  <a:srgbClr val="000027"/>
                </a:solidFill>
                <a:latin typeface="Tahoma"/>
                <a:cs typeface="Tahoma"/>
              </a:rPr>
              <a:t>diagrama de </a:t>
            </a:r>
            <a:r>
              <a:rPr dirty="0" sz="1050" spc="30">
                <a:solidFill>
                  <a:srgbClr val="000027"/>
                </a:solidFill>
                <a:latin typeface="Tahoma"/>
                <a:cs typeface="Tahoma"/>
              </a:rPr>
              <a:t>red, </a:t>
            </a:r>
            <a:r>
              <a:rPr dirty="0" sz="1050" spc="3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000027"/>
                </a:solidFill>
                <a:latin typeface="Tahoma"/>
                <a:cs typeface="Tahoma"/>
              </a:rPr>
              <a:t>puede</a:t>
            </a:r>
            <a:r>
              <a:rPr dirty="0" sz="1050" spc="-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000027"/>
                </a:solidFill>
                <a:latin typeface="Tahoma"/>
                <a:cs typeface="Tahoma"/>
              </a:rPr>
              <a:t>utilizar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000027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000027"/>
                </a:solidFill>
                <a:latin typeface="Tahoma"/>
                <a:cs typeface="Tahoma"/>
              </a:rPr>
              <a:t>función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000027"/>
                </a:solidFill>
                <a:latin typeface="Tahoma"/>
                <a:cs typeface="Tahoma"/>
              </a:rPr>
              <a:t>Copiar.</a:t>
            </a:r>
            <a:endParaRPr sz="1050">
              <a:latin typeface="Tahoma"/>
              <a:cs typeface="Tahoma"/>
            </a:endParaRPr>
          </a:p>
          <a:p>
            <a:pPr marL="107950">
              <a:lnSpc>
                <a:spcPct val="100000"/>
              </a:lnSpc>
              <a:spcBef>
                <a:spcPts val="815"/>
              </a:spcBef>
            </a:pPr>
            <a:r>
              <a:rPr dirty="0" sz="1150" spc="60">
                <a:solidFill>
                  <a:srgbClr val="000027"/>
                </a:solidFill>
                <a:latin typeface="Tahoma"/>
                <a:cs typeface="Tahoma"/>
              </a:rPr>
              <a:t>Por</a:t>
            </a:r>
            <a:r>
              <a:rPr dirty="0" sz="1150" spc="-7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000027"/>
                </a:solidFill>
                <a:latin typeface="Tahoma"/>
                <a:cs typeface="Tahoma"/>
              </a:rPr>
              <a:t>ejemplo,</a:t>
            </a:r>
            <a:r>
              <a:rPr dirty="0" sz="1150" spc="-7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000027"/>
                </a:solidFill>
                <a:latin typeface="Tahoma"/>
                <a:cs typeface="Tahoma"/>
              </a:rPr>
              <a:t>se</a:t>
            </a:r>
            <a:r>
              <a:rPr dirty="0" sz="1150" spc="-7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000027"/>
                </a:solidFill>
                <a:latin typeface="Tahoma"/>
                <a:cs typeface="Tahoma"/>
              </a:rPr>
              <a:t>puede</a:t>
            </a:r>
            <a:r>
              <a:rPr dirty="0" sz="1150" spc="-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000027"/>
                </a:solidFill>
                <a:latin typeface="Tahoma"/>
                <a:cs typeface="Tahoma"/>
              </a:rPr>
              <a:t>llamar</a:t>
            </a:r>
            <a:endParaRPr sz="1150">
              <a:latin typeface="Tahoma"/>
              <a:cs typeface="Tahoma"/>
            </a:endParaRPr>
          </a:p>
          <a:p>
            <a:pPr marL="288290" indent="-180340">
              <a:lnSpc>
                <a:spcPct val="100000"/>
              </a:lnSpc>
              <a:spcBef>
                <a:spcPts val="780"/>
              </a:spcBef>
              <a:buClr>
                <a:srgbClr val="000000"/>
              </a:buClr>
              <a:buSzPct val="141176"/>
              <a:buChar char="•"/>
              <a:tabLst>
                <a:tab pos="288290" algn="l"/>
              </a:tabLst>
            </a:pPr>
            <a:r>
              <a:rPr dirty="0" sz="850" spc="35">
                <a:solidFill>
                  <a:srgbClr val="000027"/>
                </a:solidFill>
                <a:latin typeface="Tahoma"/>
                <a:cs typeface="Tahoma"/>
              </a:rPr>
              <a:t>haciendo</a:t>
            </a:r>
            <a:r>
              <a:rPr dirty="0" sz="85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20">
                <a:solidFill>
                  <a:srgbClr val="000027"/>
                </a:solidFill>
                <a:latin typeface="Tahoma"/>
                <a:cs typeface="Tahoma"/>
              </a:rPr>
              <a:t>clic</a:t>
            </a:r>
            <a:r>
              <a:rPr dirty="0" sz="8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40">
                <a:solidFill>
                  <a:srgbClr val="000027"/>
                </a:solidFill>
                <a:latin typeface="Tahoma"/>
                <a:cs typeface="Tahoma"/>
              </a:rPr>
              <a:t>en</a:t>
            </a:r>
            <a:r>
              <a:rPr dirty="0" sz="85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25">
                <a:solidFill>
                  <a:srgbClr val="000027"/>
                </a:solidFill>
                <a:latin typeface="Tahoma"/>
                <a:cs typeface="Tahoma"/>
              </a:rPr>
              <a:t>el</a:t>
            </a:r>
            <a:r>
              <a:rPr dirty="0" sz="8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45">
                <a:solidFill>
                  <a:srgbClr val="000027"/>
                </a:solidFill>
                <a:latin typeface="Tahoma"/>
                <a:cs typeface="Tahoma"/>
              </a:rPr>
              <a:t>botón</a:t>
            </a:r>
            <a:r>
              <a:rPr dirty="0" sz="85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40">
                <a:solidFill>
                  <a:srgbClr val="000027"/>
                </a:solidFill>
                <a:latin typeface="Tahoma"/>
                <a:cs typeface="Tahoma"/>
              </a:rPr>
              <a:t>derecho</a:t>
            </a:r>
            <a:r>
              <a:rPr dirty="0" sz="8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35">
                <a:solidFill>
                  <a:srgbClr val="000027"/>
                </a:solidFill>
                <a:latin typeface="Tahoma"/>
                <a:cs typeface="Tahoma"/>
              </a:rPr>
              <a:t>del</a:t>
            </a:r>
            <a:r>
              <a:rPr dirty="0" sz="85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50" spc="25">
                <a:solidFill>
                  <a:srgbClr val="000027"/>
                </a:solidFill>
                <a:latin typeface="Tahoma"/>
                <a:cs typeface="Tahoma"/>
              </a:rPr>
              <a:t>ratón,</a:t>
            </a:r>
            <a:endParaRPr sz="850">
              <a:latin typeface="Tahoma"/>
              <a:cs typeface="Tahoma"/>
            </a:endParaRPr>
          </a:p>
          <a:p>
            <a:pPr marL="288290" marR="231140" indent="-180340">
              <a:lnSpc>
                <a:spcPct val="133300"/>
              </a:lnSpc>
              <a:spcBef>
                <a:spcPts val="310"/>
              </a:spcBef>
              <a:buClr>
                <a:srgbClr val="000000"/>
              </a:buClr>
              <a:buSzPct val="133333"/>
              <a:buChar char="•"/>
              <a:tabLst>
                <a:tab pos="288290" algn="l"/>
              </a:tabLst>
            </a:pPr>
            <a:r>
              <a:rPr dirty="0" sz="900" spc="55">
                <a:solidFill>
                  <a:srgbClr val="000027"/>
                </a:solidFill>
                <a:latin typeface="Tahoma"/>
                <a:cs typeface="Tahoma"/>
              </a:rPr>
              <a:t>o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000027"/>
                </a:solidFill>
                <a:latin typeface="Tahoma"/>
                <a:cs typeface="Tahoma"/>
              </a:rPr>
              <a:t>usando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000027"/>
                </a:solidFill>
                <a:latin typeface="Tahoma"/>
                <a:cs typeface="Tahoma"/>
              </a:rPr>
              <a:t>los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000027"/>
                </a:solidFill>
                <a:latin typeface="Tahoma"/>
                <a:cs typeface="Tahoma"/>
              </a:rPr>
              <a:t>íconos</a:t>
            </a:r>
            <a:r>
              <a:rPr dirty="0" sz="90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000027"/>
                </a:solidFill>
                <a:latin typeface="Tahoma"/>
                <a:cs typeface="Tahoma"/>
              </a:rPr>
              <a:t>típicos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000027"/>
                </a:solidFill>
                <a:latin typeface="Tahoma"/>
                <a:cs typeface="Tahoma"/>
              </a:rPr>
              <a:t>Windows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000027"/>
                </a:solidFill>
                <a:latin typeface="Tahoma"/>
                <a:cs typeface="Tahoma"/>
              </a:rPr>
              <a:t>en</a:t>
            </a:r>
            <a:r>
              <a:rPr dirty="0" sz="90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000027"/>
                </a:solidFill>
                <a:latin typeface="Tahoma"/>
                <a:cs typeface="Tahoma"/>
              </a:rPr>
              <a:t>la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000027"/>
                </a:solidFill>
                <a:latin typeface="Tahoma"/>
                <a:cs typeface="Tahoma"/>
              </a:rPr>
              <a:t>barra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000027"/>
                </a:solidFill>
                <a:latin typeface="Tahoma"/>
                <a:cs typeface="Tahoma"/>
              </a:rPr>
              <a:t>de </a:t>
            </a:r>
            <a:r>
              <a:rPr dirty="0" sz="900" spc="-2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000027"/>
                </a:solidFill>
                <a:latin typeface="Tahoma"/>
                <a:cs typeface="Tahoma"/>
              </a:rPr>
              <a:t>herramientas</a:t>
            </a:r>
            <a:r>
              <a:rPr dirty="0" sz="900" spc="-5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55">
                <a:solidFill>
                  <a:srgbClr val="000027"/>
                </a:solidFill>
                <a:latin typeface="Tahoma"/>
                <a:cs typeface="Tahoma"/>
              </a:rPr>
              <a:t>o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000027"/>
                </a:solidFill>
                <a:latin typeface="Tahoma"/>
                <a:cs typeface="Tahoma"/>
              </a:rPr>
              <a:t>usando</a:t>
            </a:r>
            <a:r>
              <a:rPr dirty="0" sz="900" spc="-5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000027"/>
                </a:solidFill>
                <a:latin typeface="Tahoma"/>
                <a:cs typeface="Tahoma"/>
              </a:rPr>
              <a:t>atajos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000027"/>
                </a:solidFill>
                <a:latin typeface="Tahoma"/>
                <a:cs typeface="Tahoma"/>
              </a:rPr>
              <a:t>teclado.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4708" y="1988819"/>
              <a:ext cx="1611630" cy="10142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53939" y="1979675"/>
              <a:ext cx="2052065" cy="10325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99988" y="2173223"/>
              <a:ext cx="924306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28182" y="2201417"/>
              <a:ext cx="870585" cy="803275"/>
            </a:xfrm>
            <a:custGeom>
              <a:avLst/>
              <a:gdLst/>
              <a:ahLst/>
              <a:cxnLst/>
              <a:rect l="l" t="t" r="r" b="b"/>
              <a:pathLst>
                <a:path w="870584" h="803275">
                  <a:moveTo>
                    <a:pt x="0" y="803148"/>
                  </a:moveTo>
                  <a:lnTo>
                    <a:pt x="870204" y="803148"/>
                  </a:lnTo>
                  <a:lnTo>
                    <a:pt x="870204" y="0"/>
                  </a:lnTo>
                  <a:lnTo>
                    <a:pt x="0" y="0"/>
                  </a:lnTo>
                  <a:lnTo>
                    <a:pt x="0" y="80314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4636" y="2321052"/>
              <a:ext cx="1167384" cy="3520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9448" y="3218688"/>
              <a:ext cx="2212848" cy="16459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3647" y="3765804"/>
              <a:ext cx="818388" cy="2606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34056" y="3753624"/>
              <a:ext cx="1104138" cy="2232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760725" y="3789426"/>
              <a:ext cx="1053465" cy="154305"/>
            </a:xfrm>
            <a:custGeom>
              <a:avLst/>
              <a:gdLst/>
              <a:ahLst/>
              <a:cxnLst/>
              <a:rect l="l" t="t" r="r" b="b"/>
              <a:pathLst>
                <a:path w="1053464" h="154304">
                  <a:moveTo>
                    <a:pt x="0" y="153924"/>
                  </a:moveTo>
                  <a:lnTo>
                    <a:pt x="1053084" y="153924"/>
                  </a:lnTo>
                  <a:lnTo>
                    <a:pt x="1053084" y="0"/>
                  </a:lnTo>
                  <a:lnTo>
                    <a:pt x="0" y="0"/>
                  </a:lnTo>
                  <a:lnTo>
                    <a:pt x="0" y="153924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80687" y="3689604"/>
              <a:ext cx="751332" cy="3520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91456" y="3749052"/>
              <a:ext cx="799338" cy="25982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821174" y="3783329"/>
              <a:ext cx="742315" cy="193675"/>
            </a:xfrm>
            <a:custGeom>
              <a:avLst/>
              <a:gdLst/>
              <a:ahLst/>
              <a:cxnLst/>
              <a:rect l="l" t="t" r="r" b="b"/>
              <a:pathLst>
                <a:path w="742314" h="193675">
                  <a:moveTo>
                    <a:pt x="0" y="193548"/>
                  </a:moveTo>
                  <a:lnTo>
                    <a:pt x="742188" y="193548"/>
                  </a:lnTo>
                  <a:lnTo>
                    <a:pt x="742188" y="0"/>
                  </a:lnTo>
                  <a:lnTo>
                    <a:pt x="0" y="0"/>
                  </a:lnTo>
                  <a:lnTo>
                    <a:pt x="0" y="19354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14888" y="5234940"/>
              <a:ext cx="752855" cy="353568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28383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105"/>
              <a:t> </a:t>
            </a:r>
            <a:r>
              <a:rPr dirty="0" spc="90"/>
              <a:t>en</a:t>
            </a:r>
            <a:r>
              <a:rPr dirty="0" spc="-100"/>
              <a:t> </a:t>
            </a:r>
            <a:r>
              <a:rPr dirty="0" spc="60"/>
              <a:t>el</a:t>
            </a:r>
            <a:r>
              <a:rPr dirty="0" spc="-100"/>
              <a:t> </a:t>
            </a:r>
            <a:r>
              <a:rPr dirty="0" spc="95"/>
              <a:t>diagrama</a:t>
            </a:r>
            <a:r>
              <a:rPr dirty="0" spc="-100"/>
              <a:t> </a:t>
            </a:r>
            <a:r>
              <a:rPr dirty="0" spc="90"/>
              <a:t>de</a:t>
            </a:r>
            <a:r>
              <a:rPr dirty="0" spc="-100"/>
              <a:t> </a:t>
            </a:r>
            <a:r>
              <a:rPr dirty="0" spc="30"/>
              <a:t>red:</a:t>
            </a:r>
            <a:r>
              <a:rPr dirty="0" spc="-100"/>
              <a:t> </a:t>
            </a:r>
            <a:r>
              <a:rPr dirty="0" spc="80"/>
              <a:t>copiar</a:t>
            </a:r>
            <a:r>
              <a:rPr dirty="0" spc="-100"/>
              <a:t> </a:t>
            </a:r>
            <a:r>
              <a:rPr dirty="0" spc="20"/>
              <a:t>y</a:t>
            </a:r>
            <a:r>
              <a:rPr dirty="0" spc="-100"/>
              <a:t> </a:t>
            </a:r>
            <a:r>
              <a:rPr dirty="0" spc="95"/>
              <a:t>pegar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86192" y="1656503"/>
            <a:ext cx="3797300" cy="372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8735">
              <a:lnSpc>
                <a:spcPct val="127299"/>
              </a:lnSpc>
              <a:spcBef>
                <a:spcPts val="100"/>
              </a:spcBef>
            </a:pPr>
            <a:r>
              <a:rPr dirty="0" sz="1100" spc="-10">
                <a:solidFill>
                  <a:srgbClr val="FFFFFF"/>
                </a:solidFill>
                <a:latin typeface="Tahoma"/>
                <a:cs typeface="Tahoma"/>
              </a:rPr>
              <a:t>…y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luego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soltando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posición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deseada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-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diagrama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red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haciendo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izquierdo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arrastrándolo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punto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inserción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botón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izquierdo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mouse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presionado.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ahoma"/>
              <a:cs typeface="Tahoma"/>
            </a:endParaRPr>
          </a:p>
          <a:p>
            <a:pPr marL="12700" marR="318135">
              <a:lnSpc>
                <a:spcPct val="147400"/>
              </a:lnSpc>
            </a:pP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Pero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elementos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individuales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circuito,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 un </a:t>
            </a:r>
            <a:r>
              <a:rPr dirty="0" sz="9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conmutación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sección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barra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colectora,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copiar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pegar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otro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circuito:</a:t>
            </a:r>
            <a:endParaRPr sz="950">
              <a:latin typeface="Tahoma"/>
              <a:cs typeface="Tahoma"/>
            </a:endParaRPr>
          </a:p>
          <a:p>
            <a:pPr marL="299085" marR="80010" indent="-287020">
              <a:lnSpc>
                <a:spcPct val="127299"/>
              </a:lnSpc>
              <a:spcBef>
                <a:spcPts val="63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copie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ayuda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contextual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(botón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derecho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mouse),</a:t>
            </a:r>
            <a:endParaRPr sz="11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96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pégalo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través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contextual</a:t>
            </a:r>
            <a:endParaRPr sz="1100">
              <a:latin typeface="Tahoma"/>
              <a:cs typeface="Tahoma"/>
            </a:endParaRPr>
          </a:p>
          <a:p>
            <a:pPr marL="299085" marR="5080" indent="-287020">
              <a:lnSpc>
                <a:spcPct val="147400"/>
              </a:lnSpc>
              <a:spcBef>
                <a:spcPts val="570"/>
              </a:spcBef>
              <a:buClr>
                <a:srgbClr val="F8AC00"/>
              </a:buClr>
              <a:buSzPct val="147368"/>
              <a:buChar char="•"/>
              <a:tabLst>
                <a:tab pos="299085" algn="l"/>
                <a:tab pos="299720" algn="l"/>
              </a:tabLst>
            </a:pP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luego haga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botón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izquierdo para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colocarlo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 circuito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deseado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sustituto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elemento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mostrado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anteriormente. Los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elementos adecuados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diagrama de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reemplazar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están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marcados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marco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amarillo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pasar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mouse.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2891" y="2551175"/>
              <a:ext cx="2426970" cy="14089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6468" y="2569463"/>
              <a:ext cx="2597658" cy="14043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881877" y="3100577"/>
              <a:ext cx="684530" cy="402590"/>
            </a:xfrm>
            <a:custGeom>
              <a:avLst/>
              <a:gdLst/>
              <a:ahLst/>
              <a:cxnLst/>
              <a:rect l="l" t="t" r="r" b="b"/>
              <a:pathLst>
                <a:path w="684529" h="402589">
                  <a:moveTo>
                    <a:pt x="0" y="402336"/>
                  </a:moveTo>
                  <a:lnTo>
                    <a:pt x="684276" y="402336"/>
                  </a:lnTo>
                  <a:lnTo>
                    <a:pt x="684276" y="0"/>
                  </a:lnTo>
                  <a:lnTo>
                    <a:pt x="0" y="0"/>
                  </a:lnTo>
                  <a:lnTo>
                    <a:pt x="0" y="402336"/>
                  </a:lnTo>
                  <a:close/>
                </a:path>
              </a:pathLst>
            </a:custGeom>
            <a:ln w="19050">
              <a:solidFill>
                <a:srgbClr val="00002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07663" y="2834639"/>
              <a:ext cx="248412" cy="248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89959" y="2214117"/>
              <a:ext cx="4311650" cy="783590"/>
            </a:xfrm>
            <a:custGeom>
              <a:avLst/>
              <a:gdLst/>
              <a:ahLst/>
              <a:cxnLst/>
              <a:rect l="l" t="t" r="r" b="b"/>
              <a:pathLst>
                <a:path w="4311650" h="783589">
                  <a:moveTo>
                    <a:pt x="31750" y="708668"/>
                  </a:moveTo>
                  <a:lnTo>
                    <a:pt x="23252" y="710378"/>
                  </a:lnTo>
                  <a:lnTo>
                    <a:pt x="11144" y="718534"/>
                  </a:lnTo>
                  <a:lnTo>
                    <a:pt x="2988" y="730642"/>
                  </a:lnTo>
                  <a:lnTo>
                    <a:pt x="0" y="745490"/>
                  </a:lnTo>
                  <a:lnTo>
                    <a:pt x="2988" y="760337"/>
                  </a:lnTo>
                  <a:lnTo>
                    <a:pt x="11144" y="772445"/>
                  </a:lnTo>
                  <a:lnTo>
                    <a:pt x="23252" y="780601"/>
                  </a:lnTo>
                  <a:lnTo>
                    <a:pt x="38100" y="783590"/>
                  </a:lnTo>
                  <a:lnTo>
                    <a:pt x="52947" y="780601"/>
                  </a:lnTo>
                  <a:lnTo>
                    <a:pt x="65055" y="772445"/>
                  </a:lnTo>
                  <a:lnTo>
                    <a:pt x="73211" y="760337"/>
                  </a:lnTo>
                  <a:lnTo>
                    <a:pt x="76200" y="745490"/>
                  </a:lnTo>
                  <a:lnTo>
                    <a:pt x="31750" y="745490"/>
                  </a:lnTo>
                  <a:lnTo>
                    <a:pt x="31750" y="708668"/>
                  </a:lnTo>
                  <a:close/>
                </a:path>
                <a:path w="4311650" h="783589">
                  <a:moveTo>
                    <a:pt x="38100" y="707390"/>
                  </a:moveTo>
                  <a:lnTo>
                    <a:pt x="31750" y="708668"/>
                  </a:lnTo>
                  <a:lnTo>
                    <a:pt x="31750" y="745490"/>
                  </a:lnTo>
                  <a:lnTo>
                    <a:pt x="44450" y="745490"/>
                  </a:lnTo>
                  <a:lnTo>
                    <a:pt x="44450" y="708668"/>
                  </a:lnTo>
                  <a:lnTo>
                    <a:pt x="38100" y="707390"/>
                  </a:lnTo>
                  <a:close/>
                </a:path>
                <a:path w="4311650" h="783589">
                  <a:moveTo>
                    <a:pt x="44450" y="708668"/>
                  </a:moveTo>
                  <a:lnTo>
                    <a:pt x="44450" y="745490"/>
                  </a:lnTo>
                  <a:lnTo>
                    <a:pt x="76200" y="745490"/>
                  </a:lnTo>
                  <a:lnTo>
                    <a:pt x="73211" y="730642"/>
                  </a:lnTo>
                  <a:lnTo>
                    <a:pt x="65055" y="718534"/>
                  </a:lnTo>
                  <a:lnTo>
                    <a:pt x="52947" y="710378"/>
                  </a:lnTo>
                  <a:lnTo>
                    <a:pt x="44450" y="708668"/>
                  </a:lnTo>
                  <a:close/>
                </a:path>
                <a:path w="4311650" h="783589">
                  <a:moveTo>
                    <a:pt x="4311395" y="0"/>
                  </a:moveTo>
                  <a:lnTo>
                    <a:pt x="31750" y="0"/>
                  </a:lnTo>
                  <a:lnTo>
                    <a:pt x="31750" y="708668"/>
                  </a:lnTo>
                  <a:lnTo>
                    <a:pt x="38100" y="707390"/>
                  </a:lnTo>
                  <a:lnTo>
                    <a:pt x="44450" y="7073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311395" y="6350"/>
                  </a:lnTo>
                  <a:lnTo>
                    <a:pt x="4311395" y="0"/>
                  </a:lnTo>
                  <a:close/>
                </a:path>
                <a:path w="4311650" h="783589">
                  <a:moveTo>
                    <a:pt x="44450" y="707390"/>
                  </a:moveTo>
                  <a:lnTo>
                    <a:pt x="38100" y="707390"/>
                  </a:lnTo>
                  <a:lnTo>
                    <a:pt x="44450" y="708668"/>
                  </a:lnTo>
                  <a:lnTo>
                    <a:pt x="44450" y="707390"/>
                  </a:lnTo>
                  <a:close/>
                </a:path>
                <a:path w="4311650" h="78358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311650" h="783589">
                  <a:moveTo>
                    <a:pt x="4311395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311395" y="12700"/>
                  </a:lnTo>
                  <a:lnTo>
                    <a:pt x="4311395" y="63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29356" y="3081540"/>
              <a:ext cx="592073" cy="33298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260597" y="3115817"/>
              <a:ext cx="532130" cy="266700"/>
            </a:xfrm>
            <a:custGeom>
              <a:avLst/>
              <a:gdLst/>
              <a:ahLst/>
              <a:cxnLst/>
              <a:rect l="l" t="t" r="r" b="b"/>
              <a:pathLst>
                <a:path w="532129" h="266700">
                  <a:moveTo>
                    <a:pt x="0" y="266700"/>
                  </a:moveTo>
                  <a:lnTo>
                    <a:pt x="531876" y="266700"/>
                  </a:lnTo>
                  <a:lnTo>
                    <a:pt x="531876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5283835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105"/>
              <a:t> </a:t>
            </a:r>
            <a:r>
              <a:rPr dirty="0" spc="90"/>
              <a:t>en</a:t>
            </a:r>
            <a:r>
              <a:rPr dirty="0" spc="-100"/>
              <a:t> </a:t>
            </a:r>
            <a:r>
              <a:rPr dirty="0" spc="60"/>
              <a:t>el</a:t>
            </a:r>
            <a:r>
              <a:rPr dirty="0" spc="-100"/>
              <a:t> </a:t>
            </a:r>
            <a:r>
              <a:rPr dirty="0" spc="95"/>
              <a:t>diagrama</a:t>
            </a:r>
            <a:r>
              <a:rPr dirty="0" spc="-100"/>
              <a:t> </a:t>
            </a:r>
            <a:r>
              <a:rPr dirty="0" spc="90"/>
              <a:t>de</a:t>
            </a:r>
            <a:r>
              <a:rPr dirty="0" spc="-100"/>
              <a:t> </a:t>
            </a:r>
            <a:r>
              <a:rPr dirty="0" spc="30"/>
              <a:t>red:</a:t>
            </a:r>
            <a:r>
              <a:rPr dirty="0" spc="-100"/>
              <a:t> </a:t>
            </a:r>
            <a:r>
              <a:rPr dirty="0" spc="80"/>
              <a:t>copiar</a:t>
            </a:r>
            <a:r>
              <a:rPr dirty="0" spc="-100"/>
              <a:t> </a:t>
            </a:r>
            <a:r>
              <a:rPr dirty="0" spc="20"/>
              <a:t>y</a:t>
            </a:r>
            <a:r>
              <a:rPr dirty="0" spc="-100"/>
              <a:t> </a:t>
            </a:r>
            <a:r>
              <a:rPr dirty="0" spc="95"/>
              <a:t>pegar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1652714"/>
            <a:ext cx="3310890" cy="1312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…Luego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haga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izquierdo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colocarlo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circuito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deseado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sustituto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elemento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 mostrado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anteriormente.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elementos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adecuados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diagrama de red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reemplazar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están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marcados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marco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amarillo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endParaRPr sz="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ratón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sobre.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6192" y="3627500"/>
            <a:ext cx="288734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También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tiene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opción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copiar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redes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enteras,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consulte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u="sng" sz="1200" spc="-2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</a:rPr>
              <a:t>Redes</a:t>
            </a:r>
            <a:r>
              <a:rPr dirty="0" u="sng" sz="1200" spc="-4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120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</a:rPr>
              <a:t>separadas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Tahoma"/>
                <a:cs typeface="Tahoma"/>
              </a:rPr>
              <a:t>".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2032" y="1894331"/>
              <a:ext cx="3768852" cy="32080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9852" y="4678667"/>
              <a:ext cx="1764029" cy="2933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68902" y="4712970"/>
              <a:ext cx="1728470" cy="227329"/>
            </a:xfrm>
            <a:custGeom>
              <a:avLst/>
              <a:gdLst/>
              <a:ahLst/>
              <a:cxnLst/>
              <a:rect l="l" t="t" r="r" b="b"/>
              <a:pathLst>
                <a:path w="1728470" h="227329">
                  <a:moveTo>
                    <a:pt x="0" y="227075"/>
                  </a:moveTo>
                  <a:lnTo>
                    <a:pt x="1728216" y="227075"/>
                  </a:lnTo>
                  <a:lnTo>
                    <a:pt x="1728216" y="0"/>
                  </a:lnTo>
                  <a:lnTo>
                    <a:pt x="0" y="0"/>
                  </a:lnTo>
                  <a:lnTo>
                    <a:pt x="0" y="22707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42076" y="4701540"/>
              <a:ext cx="248412" cy="2484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025895" y="4788408"/>
              <a:ext cx="1760220" cy="76200"/>
            </a:xfrm>
            <a:custGeom>
              <a:avLst/>
              <a:gdLst/>
              <a:ahLst/>
              <a:cxnLst/>
              <a:rect l="l" t="t" r="r" b="b"/>
              <a:pathLst>
                <a:path w="176022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76022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760220" h="76200">
                  <a:moveTo>
                    <a:pt x="1759838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759838" y="44450"/>
                  </a:lnTo>
                  <a:lnTo>
                    <a:pt x="1759838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851400" cy="5873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7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150"/>
              </a:lnSpc>
            </a:pPr>
            <a:r>
              <a:rPr dirty="0" sz="1800" spc="60"/>
              <a:t>Trabajando</a:t>
            </a:r>
            <a:r>
              <a:rPr dirty="0" sz="1800" spc="-95"/>
              <a:t> </a:t>
            </a:r>
            <a:r>
              <a:rPr dirty="0" sz="1800" spc="85"/>
              <a:t>en</a:t>
            </a:r>
            <a:r>
              <a:rPr dirty="0" sz="1800" spc="-95"/>
              <a:t> </a:t>
            </a:r>
            <a:r>
              <a:rPr dirty="0" sz="1800" spc="60"/>
              <a:t>el</a:t>
            </a:r>
            <a:r>
              <a:rPr dirty="0" sz="1800" spc="-95"/>
              <a:t> </a:t>
            </a:r>
            <a:r>
              <a:rPr dirty="0" sz="1800" spc="90"/>
              <a:t>diagrama</a:t>
            </a:r>
            <a:r>
              <a:rPr dirty="0" sz="1800" spc="-95"/>
              <a:t> </a:t>
            </a:r>
            <a:r>
              <a:rPr dirty="0" sz="1800" spc="85"/>
              <a:t>de</a:t>
            </a:r>
            <a:r>
              <a:rPr dirty="0" sz="1800" spc="-95"/>
              <a:t> </a:t>
            </a:r>
            <a:r>
              <a:rPr dirty="0" sz="1800" spc="90"/>
              <a:t>red</a:t>
            </a:r>
            <a:r>
              <a:rPr dirty="0" sz="1800" spc="-95"/>
              <a:t> </a:t>
            </a:r>
            <a:r>
              <a:rPr dirty="0" sz="1800" spc="-85"/>
              <a:t>–</a:t>
            </a:r>
            <a:r>
              <a:rPr dirty="0" sz="1800" spc="-90"/>
              <a:t> </a:t>
            </a:r>
            <a:r>
              <a:rPr dirty="0" sz="1800" spc="65"/>
              <a:t>favoritos</a:t>
            </a:r>
            <a:endParaRPr sz="1800"/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86192" y="1657731"/>
            <a:ext cx="3237865" cy="1541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800"/>
              </a:lnSpc>
              <a:spcBef>
                <a:spcPts val="100"/>
              </a:spcBef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aumentar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eficiencia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planificación,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diseñar elementos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uso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frecuente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guardarlos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1150" spc="15" b="1">
                <a:solidFill>
                  <a:srgbClr val="F8AC00"/>
                </a:solidFill>
                <a:latin typeface="Tahoma"/>
                <a:cs typeface="Tahoma"/>
              </a:rPr>
              <a:t>favoritos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p.ej</a:t>
            </a:r>
            <a:endParaRPr sz="11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150"/>
              </a:spcBef>
              <a:buClr>
                <a:srgbClr val="F8AC00"/>
              </a:buClr>
              <a:buSzPct val="155555"/>
              <a:buChar char="•"/>
              <a:tabLst>
                <a:tab pos="299085" algn="l"/>
                <a:tab pos="299720" algn="l"/>
              </a:tabLst>
            </a:pP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completos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alimentación</a:t>
            </a:r>
            <a:endParaRPr sz="9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05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dirty="0" sz="10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subdistribución</a:t>
            </a:r>
            <a:endParaRPr sz="10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07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0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grupos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carga.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86192" y="3835363"/>
            <a:ext cx="3230880" cy="149161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2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crear</a:t>
            </a:r>
            <a:r>
              <a:rPr dirty="0" sz="12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00" spc="20" b="1">
                <a:solidFill>
                  <a:srgbClr val="F8AC00"/>
                </a:solidFill>
                <a:latin typeface="Tahoma"/>
                <a:cs typeface="Tahoma"/>
              </a:rPr>
              <a:t>favorito</a:t>
            </a:r>
            <a:endParaRPr sz="1200">
              <a:latin typeface="Tahoma"/>
              <a:cs typeface="Tahoma"/>
            </a:endParaRPr>
          </a:p>
          <a:p>
            <a:pPr marL="299085" marR="5080" indent="-287020">
              <a:lnSpc>
                <a:spcPct val="155600"/>
              </a:lnSpc>
              <a:spcBef>
                <a:spcPts val="540"/>
              </a:spcBef>
              <a:buClr>
                <a:srgbClr val="F8AC00"/>
              </a:buClr>
              <a:buSzPct val="155555"/>
              <a:buChar char="•"/>
              <a:tabLst>
                <a:tab pos="299085" algn="l"/>
                <a:tab pos="299720" algn="l"/>
              </a:tabLst>
            </a:pPr>
            <a:r>
              <a:rPr dirty="0" sz="900" spc="50">
                <a:solidFill>
                  <a:srgbClr val="FFFFFF"/>
                </a:solidFill>
                <a:latin typeface="Tahoma"/>
                <a:cs typeface="Tahoma"/>
              </a:rPr>
              <a:t>marque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correspondiente,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ejemplo,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9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sistema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alimentación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completo,</a:t>
            </a:r>
            <a:endParaRPr sz="900">
              <a:latin typeface="Tahoma"/>
              <a:cs typeface="Tahoma"/>
            </a:endParaRPr>
          </a:p>
          <a:p>
            <a:pPr marL="299085" marR="97155" indent="-287020">
              <a:lnSpc>
                <a:spcPct val="116700"/>
              </a:lnSpc>
              <a:spcBef>
                <a:spcPts val="660"/>
              </a:spcBef>
              <a:buClr>
                <a:srgbClr val="F8AC00"/>
              </a:buClr>
              <a:buSzPct val="116666"/>
              <a:buChar char="•"/>
              <a:tabLst>
                <a:tab pos="299085" algn="l"/>
                <a:tab pos="299720" algn="l"/>
              </a:tabLst>
            </a:pP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acceda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función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"Agregar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favorito"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desde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5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contextual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endParaRPr sz="12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490"/>
              </a:spcBef>
            </a:pP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Instrumentos</a:t>
            </a:r>
            <a:r>
              <a:rPr dirty="0" sz="950" spc="45">
                <a:solidFill>
                  <a:srgbClr val="FFFFFF"/>
                </a:solidFill>
                <a:latin typeface="Lucida Sans Unicode"/>
                <a:cs typeface="Lucida Sans Unicode"/>
              </a:rPr>
              <a:t>→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favoritos.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6259" y="3429000"/>
              <a:ext cx="2880360" cy="16779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1055" y="1952243"/>
              <a:ext cx="2783586" cy="13982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6447" y="3406139"/>
              <a:ext cx="805434" cy="25374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76165" y="3440429"/>
              <a:ext cx="748665" cy="187960"/>
            </a:xfrm>
            <a:custGeom>
              <a:avLst/>
              <a:gdLst/>
              <a:ahLst/>
              <a:cxnLst/>
              <a:rect l="l" t="t" r="r" b="b"/>
              <a:pathLst>
                <a:path w="748664" h="187960">
                  <a:moveTo>
                    <a:pt x="0" y="187452"/>
                  </a:moveTo>
                  <a:lnTo>
                    <a:pt x="748284" y="187452"/>
                  </a:lnTo>
                  <a:lnTo>
                    <a:pt x="748284" y="0"/>
                  </a:lnTo>
                  <a:lnTo>
                    <a:pt x="0" y="0"/>
                  </a:lnTo>
                  <a:lnTo>
                    <a:pt x="0" y="18745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49752" y="3119640"/>
              <a:ext cx="488429" cy="18210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382518" y="3155441"/>
              <a:ext cx="425450" cy="113030"/>
            </a:xfrm>
            <a:custGeom>
              <a:avLst/>
              <a:gdLst/>
              <a:ahLst/>
              <a:cxnLst/>
              <a:rect l="l" t="t" r="r" b="b"/>
              <a:pathLst>
                <a:path w="425450" h="113029">
                  <a:moveTo>
                    <a:pt x="0" y="112775"/>
                  </a:moveTo>
                  <a:lnTo>
                    <a:pt x="425196" y="112775"/>
                  </a:lnTo>
                  <a:lnTo>
                    <a:pt x="425196" y="0"/>
                  </a:lnTo>
                  <a:lnTo>
                    <a:pt x="0" y="0"/>
                  </a:lnTo>
                  <a:lnTo>
                    <a:pt x="0" y="11277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8703" y="3435095"/>
              <a:ext cx="248412" cy="24841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587241" y="3267455"/>
              <a:ext cx="684530" cy="334010"/>
            </a:xfrm>
            <a:custGeom>
              <a:avLst/>
              <a:gdLst/>
              <a:ahLst/>
              <a:cxnLst/>
              <a:rect l="l" t="t" r="r" b="b"/>
              <a:pathLst>
                <a:path w="684529" h="334010">
                  <a:moveTo>
                    <a:pt x="646430" y="257556"/>
                  </a:moveTo>
                  <a:lnTo>
                    <a:pt x="631582" y="260544"/>
                  </a:lnTo>
                  <a:lnTo>
                    <a:pt x="619474" y="268700"/>
                  </a:lnTo>
                  <a:lnTo>
                    <a:pt x="611318" y="280808"/>
                  </a:lnTo>
                  <a:lnTo>
                    <a:pt x="608330" y="295656"/>
                  </a:lnTo>
                  <a:lnTo>
                    <a:pt x="611318" y="310503"/>
                  </a:lnTo>
                  <a:lnTo>
                    <a:pt x="619474" y="322611"/>
                  </a:lnTo>
                  <a:lnTo>
                    <a:pt x="631582" y="330767"/>
                  </a:lnTo>
                  <a:lnTo>
                    <a:pt x="646430" y="333756"/>
                  </a:lnTo>
                  <a:lnTo>
                    <a:pt x="661277" y="330767"/>
                  </a:lnTo>
                  <a:lnTo>
                    <a:pt x="673385" y="322611"/>
                  </a:lnTo>
                  <a:lnTo>
                    <a:pt x="681541" y="310503"/>
                  </a:lnTo>
                  <a:lnTo>
                    <a:pt x="683251" y="302006"/>
                  </a:lnTo>
                  <a:lnTo>
                    <a:pt x="646430" y="302006"/>
                  </a:lnTo>
                  <a:lnTo>
                    <a:pt x="646430" y="289306"/>
                  </a:lnTo>
                  <a:lnTo>
                    <a:pt x="683251" y="289306"/>
                  </a:lnTo>
                  <a:lnTo>
                    <a:pt x="681541" y="280808"/>
                  </a:lnTo>
                  <a:lnTo>
                    <a:pt x="673385" y="268700"/>
                  </a:lnTo>
                  <a:lnTo>
                    <a:pt x="661277" y="260544"/>
                  </a:lnTo>
                  <a:lnTo>
                    <a:pt x="646430" y="257556"/>
                  </a:lnTo>
                  <a:close/>
                </a:path>
                <a:path w="684529" h="334010">
                  <a:moveTo>
                    <a:pt x="12700" y="0"/>
                  </a:moveTo>
                  <a:lnTo>
                    <a:pt x="0" y="0"/>
                  </a:lnTo>
                  <a:lnTo>
                    <a:pt x="0" y="302006"/>
                  </a:lnTo>
                  <a:lnTo>
                    <a:pt x="609608" y="302006"/>
                  </a:lnTo>
                  <a:lnTo>
                    <a:pt x="608330" y="295656"/>
                  </a:lnTo>
                  <a:lnTo>
                    <a:pt x="12700" y="295656"/>
                  </a:lnTo>
                  <a:lnTo>
                    <a:pt x="6350" y="289306"/>
                  </a:lnTo>
                  <a:lnTo>
                    <a:pt x="12700" y="289306"/>
                  </a:lnTo>
                  <a:lnTo>
                    <a:pt x="12700" y="0"/>
                  </a:lnTo>
                  <a:close/>
                </a:path>
                <a:path w="684529" h="334010">
                  <a:moveTo>
                    <a:pt x="683251" y="289306"/>
                  </a:moveTo>
                  <a:lnTo>
                    <a:pt x="646430" y="289306"/>
                  </a:lnTo>
                  <a:lnTo>
                    <a:pt x="646430" y="302006"/>
                  </a:lnTo>
                  <a:lnTo>
                    <a:pt x="683251" y="302006"/>
                  </a:lnTo>
                  <a:lnTo>
                    <a:pt x="684530" y="295656"/>
                  </a:lnTo>
                  <a:lnTo>
                    <a:pt x="683251" y="289306"/>
                  </a:lnTo>
                  <a:close/>
                </a:path>
                <a:path w="684529" h="334010">
                  <a:moveTo>
                    <a:pt x="12700" y="289306"/>
                  </a:moveTo>
                  <a:lnTo>
                    <a:pt x="6350" y="289306"/>
                  </a:lnTo>
                  <a:lnTo>
                    <a:pt x="12700" y="295656"/>
                  </a:lnTo>
                  <a:lnTo>
                    <a:pt x="12700" y="289306"/>
                  </a:lnTo>
                  <a:close/>
                </a:path>
                <a:path w="684529" h="334010">
                  <a:moveTo>
                    <a:pt x="609608" y="289306"/>
                  </a:moveTo>
                  <a:lnTo>
                    <a:pt x="12700" y="289306"/>
                  </a:lnTo>
                  <a:lnTo>
                    <a:pt x="12700" y="295656"/>
                  </a:lnTo>
                  <a:lnTo>
                    <a:pt x="608330" y="295656"/>
                  </a:lnTo>
                  <a:lnTo>
                    <a:pt x="609608" y="289306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851400" cy="5873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7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150"/>
              </a:lnSpc>
            </a:pPr>
            <a:r>
              <a:rPr dirty="0" sz="1800" spc="60"/>
              <a:t>Trabajando</a:t>
            </a:r>
            <a:r>
              <a:rPr dirty="0" sz="1800" spc="-95"/>
              <a:t> </a:t>
            </a:r>
            <a:r>
              <a:rPr dirty="0" sz="1800" spc="85"/>
              <a:t>en</a:t>
            </a:r>
            <a:r>
              <a:rPr dirty="0" sz="1800" spc="-95"/>
              <a:t> </a:t>
            </a:r>
            <a:r>
              <a:rPr dirty="0" sz="1800" spc="60"/>
              <a:t>el</a:t>
            </a:r>
            <a:r>
              <a:rPr dirty="0" sz="1800" spc="-95"/>
              <a:t> </a:t>
            </a:r>
            <a:r>
              <a:rPr dirty="0" sz="1800" spc="90"/>
              <a:t>diagrama</a:t>
            </a:r>
            <a:r>
              <a:rPr dirty="0" sz="1800" spc="-95"/>
              <a:t> </a:t>
            </a:r>
            <a:r>
              <a:rPr dirty="0" sz="1800" spc="85"/>
              <a:t>de</a:t>
            </a:r>
            <a:r>
              <a:rPr dirty="0" sz="1800" spc="-95"/>
              <a:t> </a:t>
            </a:r>
            <a:r>
              <a:rPr dirty="0" sz="1800" spc="90"/>
              <a:t>red</a:t>
            </a:r>
            <a:r>
              <a:rPr dirty="0" sz="1800" spc="-95"/>
              <a:t> </a:t>
            </a:r>
            <a:r>
              <a:rPr dirty="0" sz="1800" spc="-85"/>
              <a:t>–</a:t>
            </a:r>
            <a:r>
              <a:rPr dirty="0" sz="1800" spc="-90"/>
              <a:t> </a:t>
            </a:r>
            <a:r>
              <a:rPr dirty="0" sz="1800" spc="65"/>
              <a:t>favoritos</a:t>
            </a:r>
            <a:endParaRPr sz="1800"/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6192" y="1652778"/>
            <a:ext cx="3340100" cy="1382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cuadro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diálogo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entrada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guardar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nombre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descripción.</a:t>
            </a:r>
            <a:endParaRPr sz="950">
              <a:latin typeface="Tahoma"/>
              <a:cs typeface="Tahoma"/>
            </a:endParaRPr>
          </a:p>
          <a:p>
            <a:pPr marL="12700" marR="504190">
              <a:lnSpc>
                <a:spcPct val="147400"/>
              </a:lnSpc>
              <a:spcBef>
                <a:spcPts val="600"/>
              </a:spcBef>
            </a:pP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hacer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"Aceptar"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guarda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10" b="1">
                <a:solidFill>
                  <a:srgbClr val="F8AC00"/>
                </a:solidFill>
                <a:latin typeface="Tahoma"/>
                <a:cs typeface="Tahoma"/>
              </a:rPr>
              <a:t>favorito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lo </a:t>
            </a:r>
            <a:r>
              <a:rPr dirty="0" sz="950" spc="-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clasifica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automáticamente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categoría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 correspondiente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alimentación del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sistema,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cuadro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circuito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final.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86192" y="4437888"/>
            <a:ext cx="311467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700"/>
              </a:lnSpc>
              <a:spcBef>
                <a:spcPts val="100"/>
              </a:spcBef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reutilizar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favorito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debe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seleccionar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5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pestaña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Favoritos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lugar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Biblioteca.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2391" y="1950719"/>
              <a:ext cx="2880360" cy="16794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2580" y="1927872"/>
              <a:ext cx="805433" cy="25525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22298" y="1962150"/>
              <a:ext cx="748665" cy="189230"/>
            </a:xfrm>
            <a:custGeom>
              <a:avLst/>
              <a:gdLst/>
              <a:ahLst/>
              <a:cxnLst/>
              <a:rect l="l" t="t" r="r" b="b"/>
              <a:pathLst>
                <a:path w="748664" h="189230">
                  <a:moveTo>
                    <a:pt x="0" y="188975"/>
                  </a:moveTo>
                  <a:lnTo>
                    <a:pt x="748284" y="188975"/>
                  </a:lnTo>
                  <a:lnTo>
                    <a:pt x="748284" y="0"/>
                  </a:lnTo>
                  <a:lnTo>
                    <a:pt x="0" y="0"/>
                  </a:lnTo>
                  <a:lnTo>
                    <a:pt x="0" y="18897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5403" y="2072639"/>
              <a:ext cx="1502664" cy="28666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5583" y="2011679"/>
              <a:ext cx="688086" cy="29786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81115" y="2077211"/>
              <a:ext cx="559308" cy="284988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874765" y="2070861"/>
              <a:ext cx="572135" cy="2862580"/>
            </a:xfrm>
            <a:custGeom>
              <a:avLst/>
              <a:gdLst/>
              <a:ahLst/>
              <a:cxnLst/>
              <a:rect l="l" t="t" r="r" b="b"/>
              <a:pathLst>
                <a:path w="572135" h="2862579">
                  <a:moveTo>
                    <a:pt x="0" y="2862580"/>
                  </a:moveTo>
                  <a:lnTo>
                    <a:pt x="572008" y="2862580"/>
                  </a:lnTo>
                  <a:lnTo>
                    <a:pt x="572008" y="0"/>
                  </a:lnTo>
                  <a:lnTo>
                    <a:pt x="0" y="0"/>
                  </a:lnTo>
                  <a:lnTo>
                    <a:pt x="0" y="2862580"/>
                  </a:lnTo>
                  <a:close/>
                </a:path>
              </a:pathLst>
            </a:custGeom>
            <a:ln w="12700">
              <a:solidFill>
                <a:srgbClr val="F8AC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4403" y="2215895"/>
              <a:ext cx="409194" cy="135712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024884" y="2235708"/>
              <a:ext cx="350520" cy="1320165"/>
            </a:xfrm>
            <a:custGeom>
              <a:avLst/>
              <a:gdLst/>
              <a:ahLst/>
              <a:cxnLst/>
              <a:rect l="l" t="t" r="r" b="b"/>
              <a:pathLst>
                <a:path w="350520" h="1320164">
                  <a:moveTo>
                    <a:pt x="0" y="1319784"/>
                  </a:moveTo>
                  <a:lnTo>
                    <a:pt x="350520" y="1319784"/>
                  </a:lnTo>
                  <a:lnTo>
                    <a:pt x="350520" y="0"/>
                  </a:lnTo>
                  <a:lnTo>
                    <a:pt x="0" y="0"/>
                  </a:lnTo>
                  <a:lnTo>
                    <a:pt x="0" y="1319784"/>
                  </a:lnTo>
                  <a:close/>
                </a:path>
              </a:pathLst>
            </a:custGeom>
            <a:ln w="12700">
              <a:solidFill>
                <a:srgbClr val="F8AC00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08547" y="2098535"/>
              <a:ext cx="505205" cy="4945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941314" y="2131313"/>
              <a:ext cx="441959" cy="431800"/>
            </a:xfrm>
            <a:custGeom>
              <a:avLst/>
              <a:gdLst/>
              <a:ahLst/>
              <a:cxnLst/>
              <a:rect l="l" t="t" r="r" b="b"/>
              <a:pathLst>
                <a:path w="441960" h="431800">
                  <a:moveTo>
                    <a:pt x="0" y="431291"/>
                  </a:moveTo>
                  <a:lnTo>
                    <a:pt x="441960" y="431291"/>
                  </a:lnTo>
                  <a:lnTo>
                    <a:pt x="441960" y="0"/>
                  </a:lnTo>
                  <a:lnTo>
                    <a:pt x="0" y="0"/>
                  </a:lnTo>
                  <a:lnTo>
                    <a:pt x="0" y="431291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851400" cy="5873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7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150"/>
              </a:lnSpc>
            </a:pPr>
            <a:r>
              <a:rPr dirty="0" sz="1800" spc="60"/>
              <a:t>Trabajando</a:t>
            </a:r>
            <a:r>
              <a:rPr dirty="0" sz="1800" spc="-95"/>
              <a:t> </a:t>
            </a:r>
            <a:r>
              <a:rPr dirty="0" sz="1800" spc="85"/>
              <a:t>en</a:t>
            </a:r>
            <a:r>
              <a:rPr dirty="0" sz="1800" spc="-95"/>
              <a:t> </a:t>
            </a:r>
            <a:r>
              <a:rPr dirty="0" sz="1800" spc="60"/>
              <a:t>el</a:t>
            </a:r>
            <a:r>
              <a:rPr dirty="0" sz="1800" spc="-95"/>
              <a:t> </a:t>
            </a:r>
            <a:r>
              <a:rPr dirty="0" sz="1800" spc="90"/>
              <a:t>diagrama</a:t>
            </a:r>
            <a:r>
              <a:rPr dirty="0" sz="1800" spc="-95"/>
              <a:t> </a:t>
            </a:r>
            <a:r>
              <a:rPr dirty="0" sz="1800" spc="85"/>
              <a:t>de</a:t>
            </a:r>
            <a:r>
              <a:rPr dirty="0" sz="1800" spc="-95"/>
              <a:t> </a:t>
            </a:r>
            <a:r>
              <a:rPr dirty="0" sz="1800" spc="90"/>
              <a:t>red</a:t>
            </a:r>
            <a:r>
              <a:rPr dirty="0" sz="1800" spc="-95"/>
              <a:t> </a:t>
            </a:r>
            <a:r>
              <a:rPr dirty="0" sz="1800" spc="-85"/>
              <a:t>–</a:t>
            </a:r>
            <a:r>
              <a:rPr dirty="0" sz="1800" spc="-90"/>
              <a:t> </a:t>
            </a:r>
            <a:r>
              <a:rPr dirty="0" sz="1800" spc="65"/>
              <a:t>favoritos</a:t>
            </a:r>
            <a:endParaRPr sz="1800"/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86192" y="1636449"/>
            <a:ext cx="3011805" cy="240347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1100" spc="5" b="1">
                <a:solidFill>
                  <a:srgbClr val="F8AC00"/>
                </a:solidFill>
                <a:latin typeface="Tahoma"/>
                <a:cs typeface="Tahoma"/>
              </a:rPr>
              <a:t>A</a:t>
            </a:r>
            <a:r>
              <a:rPr dirty="0" sz="1100" spc="-5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través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del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15" b="1">
                <a:solidFill>
                  <a:srgbClr val="F8AC00"/>
                </a:solidFill>
                <a:latin typeface="Tahoma"/>
                <a:cs typeface="Tahoma"/>
              </a:rPr>
              <a:t>menú</a:t>
            </a:r>
            <a:r>
              <a:rPr dirty="0" sz="1100" spc="-5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-5" b="1">
                <a:solidFill>
                  <a:srgbClr val="F8AC00"/>
                </a:solidFill>
                <a:latin typeface="Tahoma"/>
                <a:cs typeface="Tahoma"/>
              </a:rPr>
              <a:t>desplegable</a:t>
            </a:r>
            <a:r>
              <a:rPr dirty="0" sz="1100" spc="-5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puedes</a:t>
            </a:r>
            <a:endParaRPr sz="11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01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seleccione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requerido,</a:t>
            </a:r>
            <a:endParaRPr sz="1050">
              <a:latin typeface="Tahoma"/>
              <a:cs typeface="Tahoma"/>
            </a:endParaRPr>
          </a:p>
          <a:p>
            <a:pPr marL="299085" marR="560705" indent="-287020">
              <a:lnSpc>
                <a:spcPct val="133300"/>
              </a:lnSpc>
              <a:spcBef>
                <a:spcPts val="605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activar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función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inserción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mediante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derecha,</a:t>
            </a:r>
            <a:endParaRPr sz="1050">
              <a:latin typeface="Tahoma"/>
              <a:cs typeface="Tahoma"/>
            </a:endParaRPr>
          </a:p>
          <a:p>
            <a:pPr marL="299085" marR="40005" indent="-287020">
              <a:lnSpc>
                <a:spcPct val="103699"/>
              </a:lnSpc>
              <a:spcBef>
                <a:spcPts val="660"/>
              </a:spcBef>
              <a:buClr>
                <a:srgbClr val="F8AC00"/>
              </a:buClr>
              <a:buSzPct val="103703"/>
              <a:buChar char="•"/>
              <a:tabLst>
                <a:tab pos="299085" algn="l"/>
                <a:tab pos="299720" algn="l"/>
              </a:tabLst>
            </a:pPr>
            <a:r>
              <a:rPr dirty="0" sz="1350" spc="15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luego,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inserte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350" spc="-4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forma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habitual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endParaRPr sz="1350">
              <a:latin typeface="Tahoma"/>
              <a:cs typeface="Tahoma"/>
            </a:endParaRPr>
          </a:p>
          <a:p>
            <a:pPr marL="299085" marR="5080">
              <a:lnSpc>
                <a:spcPts val="1680"/>
              </a:lnSpc>
              <a:spcBef>
                <a:spcPts val="15"/>
              </a:spcBef>
            </a:pP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(haciendo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izquierdo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900" spc="-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Tahoma"/>
                <a:cs typeface="Tahoma"/>
              </a:rPr>
              <a:t>mouse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entrada,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manteniendo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presionada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tecla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del mouse, muévala </a:t>
            </a:r>
            <a:r>
              <a:rPr dirty="0" sz="9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suelte el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botón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mouse)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536" y="1937003"/>
              <a:ext cx="3601212" cy="9326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7152" y="1927872"/>
              <a:ext cx="1245870" cy="25525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22298" y="1962150"/>
              <a:ext cx="1198245" cy="189230"/>
            </a:xfrm>
            <a:custGeom>
              <a:avLst/>
              <a:gdLst/>
              <a:ahLst/>
              <a:cxnLst/>
              <a:rect l="l" t="t" r="r" b="b"/>
              <a:pathLst>
                <a:path w="1198245" h="189230">
                  <a:moveTo>
                    <a:pt x="0" y="188975"/>
                  </a:moveTo>
                  <a:lnTo>
                    <a:pt x="1197864" y="188975"/>
                  </a:lnTo>
                  <a:lnTo>
                    <a:pt x="1197864" y="0"/>
                  </a:lnTo>
                  <a:lnTo>
                    <a:pt x="0" y="0"/>
                  </a:lnTo>
                  <a:lnTo>
                    <a:pt x="0" y="18897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0595" y="3220211"/>
              <a:ext cx="1814322" cy="17396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73880" y="3220211"/>
              <a:ext cx="1195577" cy="17396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8163" y="3915155"/>
              <a:ext cx="751332" cy="3520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2703" y="2737103"/>
              <a:ext cx="352044" cy="4251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1368" y="2395715"/>
              <a:ext cx="380250" cy="37110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35658" y="2430017"/>
              <a:ext cx="314325" cy="304800"/>
            </a:xfrm>
            <a:custGeom>
              <a:avLst/>
              <a:gdLst/>
              <a:ahLst/>
              <a:cxnLst/>
              <a:rect l="l" t="t" r="r" b="b"/>
              <a:pathLst>
                <a:path w="314325" h="304800">
                  <a:moveTo>
                    <a:pt x="0" y="304800"/>
                  </a:moveTo>
                  <a:lnTo>
                    <a:pt x="313944" y="304800"/>
                  </a:lnTo>
                  <a:lnTo>
                    <a:pt x="31394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4855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95"/>
              <a:t> </a:t>
            </a:r>
            <a:r>
              <a:rPr dirty="0" spc="90"/>
              <a:t>en</a:t>
            </a:r>
            <a:r>
              <a:rPr dirty="0" spc="-90"/>
              <a:t> </a:t>
            </a:r>
            <a:r>
              <a:rPr dirty="0" spc="60"/>
              <a:t>el</a:t>
            </a:r>
            <a:r>
              <a:rPr dirty="0" spc="-95"/>
              <a:t> </a:t>
            </a:r>
            <a:r>
              <a:rPr dirty="0" spc="95"/>
              <a:t>diagrama</a:t>
            </a:r>
            <a:r>
              <a:rPr dirty="0" spc="-90"/>
              <a:t> </a:t>
            </a:r>
            <a:r>
              <a:rPr dirty="0" spc="90"/>
              <a:t>de</a:t>
            </a:r>
            <a:r>
              <a:rPr dirty="0" spc="-95"/>
              <a:t> </a:t>
            </a:r>
            <a:r>
              <a:rPr dirty="0" spc="30"/>
              <a:t>red:</a:t>
            </a:r>
            <a:r>
              <a:rPr dirty="0" spc="-90"/>
              <a:t> </a:t>
            </a:r>
            <a:r>
              <a:rPr dirty="0" spc="75"/>
              <a:t>anotaciones</a:t>
            </a:r>
            <a:r>
              <a:rPr dirty="0" spc="-95"/>
              <a:t> </a:t>
            </a:r>
            <a:r>
              <a:rPr dirty="0" spc="20"/>
              <a:t>y</a:t>
            </a:r>
            <a:r>
              <a:rPr dirty="0" spc="-90"/>
              <a:t> </a:t>
            </a:r>
            <a:r>
              <a:rPr dirty="0" spc="85"/>
              <a:t>elementos</a:t>
            </a:r>
            <a:r>
              <a:rPr dirty="0" spc="-95"/>
              <a:t> </a:t>
            </a:r>
            <a:r>
              <a:rPr dirty="0" spc="75"/>
              <a:t>gráficos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86192" y="1659043"/>
            <a:ext cx="3402965" cy="3528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1454">
              <a:lnSpc>
                <a:spcPct val="116700"/>
              </a:lnSpc>
              <a:spcBef>
                <a:spcPts val="100"/>
              </a:spcBef>
            </a:pP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integrar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comentarios de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texto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2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elementos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gráficos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 su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diagrama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red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seleccionando</a:t>
            </a:r>
            <a:r>
              <a:rPr dirty="0" sz="12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pestaña</a:t>
            </a:r>
            <a:r>
              <a:rPr dirty="0" sz="12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Gráficos/símbolos.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Tahoma"/>
              <a:cs typeface="Tahoma"/>
            </a:endParaRPr>
          </a:p>
          <a:p>
            <a:pPr marL="12700" marR="128270">
              <a:lnSpc>
                <a:spcPct val="140000"/>
              </a:lnSpc>
            </a:pP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Luego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haga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uno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botones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habilitar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 spc="-2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deseado,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ejemplo,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000" spc="10" b="1">
                <a:solidFill>
                  <a:srgbClr val="F8AC00"/>
                </a:solidFill>
                <a:latin typeface="Tahoma"/>
                <a:cs typeface="Tahoma"/>
              </a:rPr>
              <a:t>Anotación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endParaRPr sz="1000">
              <a:latin typeface="Tahoma"/>
              <a:cs typeface="Tahoma"/>
            </a:endParaRPr>
          </a:p>
          <a:p>
            <a:pPr marL="299085" marR="257810" indent="-287020">
              <a:lnSpc>
                <a:spcPct val="121700"/>
              </a:lnSpc>
              <a:spcBef>
                <a:spcPts val="630"/>
              </a:spcBef>
              <a:buClr>
                <a:srgbClr val="F8AC00"/>
              </a:buClr>
              <a:buSzPct val="121739"/>
              <a:buChar char="•"/>
              <a:tabLst>
                <a:tab pos="299085" algn="l"/>
                <a:tab pos="299720" algn="l"/>
              </a:tabLst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colóquelo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izquierdo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mouse.</a:t>
            </a:r>
            <a:endParaRPr sz="1150">
              <a:latin typeface="Tahoma"/>
              <a:cs typeface="Tahoma"/>
            </a:endParaRPr>
          </a:p>
          <a:p>
            <a:pPr marL="299085" marR="5080" indent="-287020">
              <a:lnSpc>
                <a:spcPct val="147400"/>
              </a:lnSpc>
              <a:spcBef>
                <a:spcPts val="565"/>
              </a:spcBef>
              <a:buClr>
                <a:srgbClr val="F8AC00"/>
              </a:buClr>
              <a:buSzPct val="147368"/>
              <a:buChar char="•"/>
              <a:tabLst>
                <a:tab pos="299085" algn="l"/>
                <a:tab pos="299720" algn="l"/>
              </a:tabLst>
            </a:pP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abre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una pequeña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ventana,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donde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establecer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tamaño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fuente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teclas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flecha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control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deslizante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8 </a:t>
            </a:r>
            <a:r>
              <a:rPr dirty="0" sz="950" spc="15">
                <a:solidFill>
                  <a:srgbClr val="FFFFFF"/>
                </a:solidFill>
                <a:latin typeface="Tahoma"/>
                <a:cs typeface="Tahoma"/>
              </a:rPr>
              <a:t>pt.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48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puntos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desee.</a:t>
            </a:r>
            <a:endParaRPr sz="950">
              <a:latin typeface="Tahoma"/>
              <a:cs typeface="Tahoma"/>
            </a:endParaRPr>
          </a:p>
          <a:p>
            <a:pPr marL="12700" marR="160020">
              <a:lnSpc>
                <a:spcPct val="133300"/>
              </a:lnSpc>
              <a:spcBef>
                <a:spcPts val="620"/>
              </a:spcBef>
            </a:pP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Al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hacer </a:t>
            </a:r>
            <a:r>
              <a:rPr dirty="0" sz="1050" spc="25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campo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color,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abre otra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ventana,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establecer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color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fuente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deseado.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9620" y="3718560"/>
              <a:ext cx="2658618" cy="13129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6108" y="1917191"/>
              <a:ext cx="2533649" cy="23187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9620" y="2115311"/>
              <a:ext cx="2341626" cy="13571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54808" y="3921251"/>
              <a:ext cx="712469" cy="23088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684525" y="3957066"/>
              <a:ext cx="655320" cy="161925"/>
            </a:xfrm>
            <a:custGeom>
              <a:avLst/>
              <a:gdLst/>
              <a:ahLst/>
              <a:cxnLst/>
              <a:rect l="l" t="t" r="r" b="b"/>
              <a:pathLst>
                <a:path w="655320" h="161925">
                  <a:moveTo>
                    <a:pt x="0" y="161543"/>
                  </a:moveTo>
                  <a:lnTo>
                    <a:pt x="655320" y="161543"/>
                  </a:lnTo>
                  <a:lnTo>
                    <a:pt x="655320" y="0"/>
                  </a:lnTo>
                  <a:lnTo>
                    <a:pt x="0" y="0"/>
                  </a:lnTo>
                  <a:lnTo>
                    <a:pt x="0" y="161543"/>
                  </a:lnTo>
                  <a:close/>
                </a:path>
              </a:pathLst>
            </a:custGeom>
            <a:ln w="19049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63768" y="4741164"/>
              <a:ext cx="1093469" cy="23088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790438" y="4776977"/>
              <a:ext cx="1042669" cy="161925"/>
            </a:xfrm>
            <a:custGeom>
              <a:avLst/>
              <a:gdLst/>
              <a:ahLst/>
              <a:cxnLst/>
              <a:rect l="l" t="t" r="r" b="b"/>
              <a:pathLst>
                <a:path w="1042670" h="161925">
                  <a:moveTo>
                    <a:pt x="0" y="161544"/>
                  </a:moveTo>
                  <a:lnTo>
                    <a:pt x="1042415" y="161544"/>
                  </a:lnTo>
                  <a:lnTo>
                    <a:pt x="1042415" y="0"/>
                  </a:lnTo>
                  <a:lnTo>
                    <a:pt x="0" y="0"/>
                  </a:lnTo>
                  <a:lnTo>
                    <a:pt x="0" y="161544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80859" y="4722876"/>
              <a:ext cx="248412" cy="2468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963156" y="4808220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099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199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49"/>
                  </a:lnTo>
                  <a:lnTo>
                    <a:pt x="38100" y="44449"/>
                  </a:lnTo>
                  <a:lnTo>
                    <a:pt x="38100" y="31749"/>
                  </a:lnTo>
                  <a:lnTo>
                    <a:pt x="74921" y="31749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49"/>
                  </a:moveTo>
                  <a:lnTo>
                    <a:pt x="38100" y="31749"/>
                  </a:lnTo>
                  <a:lnTo>
                    <a:pt x="38100" y="44449"/>
                  </a:lnTo>
                  <a:lnTo>
                    <a:pt x="74921" y="44449"/>
                  </a:lnTo>
                  <a:lnTo>
                    <a:pt x="76200" y="38099"/>
                  </a:lnTo>
                  <a:lnTo>
                    <a:pt x="74921" y="31749"/>
                  </a:lnTo>
                  <a:close/>
                </a:path>
                <a:path w="1223645" h="76200">
                  <a:moveTo>
                    <a:pt x="1223264" y="31749"/>
                  </a:moveTo>
                  <a:lnTo>
                    <a:pt x="74921" y="31749"/>
                  </a:lnTo>
                  <a:lnTo>
                    <a:pt x="76200" y="38099"/>
                  </a:lnTo>
                  <a:lnTo>
                    <a:pt x="74921" y="44449"/>
                  </a:lnTo>
                  <a:lnTo>
                    <a:pt x="1223264" y="44449"/>
                  </a:lnTo>
                  <a:lnTo>
                    <a:pt x="1223264" y="31749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22947" y="2654808"/>
              <a:ext cx="248411" cy="2484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905244" y="2741675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23645" h="76200">
                  <a:moveTo>
                    <a:pt x="1223263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23263" y="44450"/>
                  </a:lnTo>
                  <a:lnTo>
                    <a:pt x="1223263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4855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95"/>
              <a:t> </a:t>
            </a:r>
            <a:r>
              <a:rPr dirty="0" spc="90"/>
              <a:t>en</a:t>
            </a:r>
            <a:r>
              <a:rPr dirty="0" spc="-90"/>
              <a:t> </a:t>
            </a:r>
            <a:r>
              <a:rPr dirty="0" spc="60"/>
              <a:t>el</a:t>
            </a:r>
            <a:r>
              <a:rPr dirty="0" spc="-95"/>
              <a:t> </a:t>
            </a:r>
            <a:r>
              <a:rPr dirty="0" spc="95"/>
              <a:t>diagrama</a:t>
            </a:r>
            <a:r>
              <a:rPr dirty="0" spc="-90"/>
              <a:t> </a:t>
            </a:r>
            <a:r>
              <a:rPr dirty="0" spc="90"/>
              <a:t>de</a:t>
            </a:r>
            <a:r>
              <a:rPr dirty="0" spc="-95"/>
              <a:t> </a:t>
            </a:r>
            <a:r>
              <a:rPr dirty="0" spc="30"/>
              <a:t>red:</a:t>
            </a:r>
            <a:r>
              <a:rPr dirty="0" spc="-90"/>
              <a:t> </a:t>
            </a:r>
            <a:r>
              <a:rPr dirty="0" spc="75"/>
              <a:t>anotaciones</a:t>
            </a:r>
            <a:r>
              <a:rPr dirty="0" spc="-95"/>
              <a:t> </a:t>
            </a:r>
            <a:r>
              <a:rPr dirty="0" spc="20"/>
              <a:t>y</a:t>
            </a:r>
            <a:r>
              <a:rPr dirty="0" spc="-90"/>
              <a:t> </a:t>
            </a:r>
            <a:r>
              <a:rPr dirty="0" spc="85"/>
              <a:t>elementos</a:t>
            </a:r>
            <a:r>
              <a:rPr dirty="0" spc="-95"/>
              <a:t> </a:t>
            </a:r>
            <a:r>
              <a:rPr dirty="0" spc="75"/>
              <a:t>gráficos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45169" y="2320290"/>
            <a:ext cx="3392804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vez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realizadas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todas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configuraciones,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anotación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coloca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posición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previamente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seleccionada,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tan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pronto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haga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00" spc="-10" b="1">
                <a:solidFill>
                  <a:srgbClr val="F8AC00"/>
                </a:solidFill>
                <a:latin typeface="Tahoma"/>
                <a:cs typeface="Tahoma"/>
              </a:rPr>
              <a:t>OK</a:t>
            </a:r>
            <a:r>
              <a:rPr dirty="0" sz="1000" spc="-10">
                <a:solidFill>
                  <a:srgbClr val="FFFFFF"/>
                </a:solidFill>
                <a:latin typeface="Tahoma"/>
                <a:cs typeface="Tahoma"/>
              </a:rPr>
              <a:t>".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45169" y="4387765"/>
            <a:ext cx="313880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100"/>
              </a:lnSpc>
              <a:spcBef>
                <a:spcPts val="100"/>
              </a:spcBef>
            </a:pP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desea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volver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editar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anotación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tarde,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abra </a:t>
            </a:r>
            <a:r>
              <a:rPr dirty="0" sz="1000" spc="-2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cuadro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diálogo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anterior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nuevamente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desde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menú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contextual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(botón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derecho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mouse)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seleccione</a:t>
            </a:r>
            <a:r>
              <a:rPr dirty="0" sz="1000" spc="35">
                <a:solidFill>
                  <a:srgbClr val="FFFFFF"/>
                </a:solidFill>
                <a:latin typeface="Lucida Sans Unicode"/>
                <a:cs typeface="Lucida Sans Unicode"/>
              </a:rPr>
              <a:t>→</a:t>
            </a:r>
            <a:r>
              <a:rPr dirty="0" sz="10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00" b="1">
                <a:solidFill>
                  <a:srgbClr val="F8AC00"/>
                </a:solidFill>
                <a:latin typeface="Tahoma"/>
                <a:cs typeface="Tahoma"/>
              </a:rPr>
              <a:t>Editar</a:t>
            </a:r>
            <a:r>
              <a:rPr dirty="0" sz="10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b="1">
                <a:solidFill>
                  <a:srgbClr val="F8AC00"/>
                </a:solidFill>
                <a:latin typeface="Tahoma"/>
                <a:cs typeface="Tahoma"/>
              </a:rPr>
              <a:t>anotación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".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6484" y="1897379"/>
              <a:ext cx="4175760" cy="10530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43200" y="2784347"/>
              <a:ext cx="2383536" cy="8229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63696" y="3544823"/>
              <a:ext cx="1523238" cy="144551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26180" y="3607307"/>
              <a:ext cx="1400555" cy="13228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21353" y="3602482"/>
              <a:ext cx="1410335" cy="1332865"/>
            </a:xfrm>
            <a:custGeom>
              <a:avLst/>
              <a:gdLst/>
              <a:ahLst/>
              <a:cxnLst/>
              <a:rect l="l" t="t" r="r" b="b"/>
              <a:pathLst>
                <a:path w="1410335" h="1332864">
                  <a:moveTo>
                    <a:pt x="0" y="1332357"/>
                  </a:moveTo>
                  <a:lnTo>
                    <a:pt x="1410080" y="1332357"/>
                  </a:lnTo>
                  <a:lnTo>
                    <a:pt x="1410080" y="0"/>
                  </a:lnTo>
                  <a:lnTo>
                    <a:pt x="0" y="0"/>
                  </a:lnTo>
                  <a:lnTo>
                    <a:pt x="0" y="1332357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06624" y="2432303"/>
              <a:ext cx="406133" cy="4000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739390" y="2465069"/>
              <a:ext cx="342900" cy="337185"/>
            </a:xfrm>
            <a:custGeom>
              <a:avLst/>
              <a:gdLst/>
              <a:ahLst/>
              <a:cxnLst/>
              <a:rect l="l" t="t" r="r" b="b"/>
              <a:pathLst>
                <a:path w="342900" h="337185">
                  <a:moveTo>
                    <a:pt x="0" y="336803"/>
                  </a:moveTo>
                  <a:lnTo>
                    <a:pt x="342900" y="336803"/>
                  </a:lnTo>
                  <a:lnTo>
                    <a:pt x="342900" y="0"/>
                  </a:lnTo>
                  <a:lnTo>
                    <a:pt x="0" y="0"/>
                  </a:lnTo>
                  <a:lnTo>
                    <a:pt x="0" y="336803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4855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95"/>
              <a:t> </a:t>
            </a:r>
            <a:r>
              <a:rPr dirty="0" spc="90"/>
              <a:t>en</a:t>
            </a:r>
            <a:r>
              <a:rPr dirty="0" spc="-90"/>
              <a:t> </a:t>
            </a:r>
            <a:r>
              <a:rPr dirty="0" spc="60"/>
              <a:t>el</a:t>
            </a:r>
            <a:r>
              <a:rPr dirty="0" spc="-95"/>
              <a:t> </a:t>
            </a:r>
            <a:r>
              <a:rPr dirty="0" spc="95"/>
              <a:t>diagrama</a:t>
            </a:r>
            <a:r>
              <a:rPr dirty="0" spc="-90"/>
              <a:t> </a:t>
            </a:r>
            <a:r>
              <a:rPr dirty="0" spc="90"/>
              <a:t>de</a:t>
            </a:r>
            <a:r>
              <a:rPr dirty="0" spc="-95"/>
              <a:t> </a:t>
            </a:r>
            <a:r>
              <a:rPr dirty="0" spc="30"/>
              <a:t>red:</a:t>
            </a:r>
            <a:r>
              <a:rPr dirty="0" spc="-90"/>
              <a:t> </a:t>
            </a:r>
            <a:r>
              <a:rPr dirty="0" spc="75"/>
              <a:t>anotaciones</a:t>
            </a:r>
            <a:r>
              <a:rPr dirty="0" spc="-95"/>
              <a:t> </a:t>
            </a:r>
            <a:r>
              <a:rPr dirty="0" spc="20"/>
              <a:t>y</a:t>
            </a:r>
            <a:r>
              <a:rPr dirty="0" spc="-90"/>
              <a:t> </a:t>
            </a:r>
            <a:r>
              <a:rPr dirty="0" spc="85"/>
              <a:t>elementos</a:t>
            </a:r>
            <a:r>
              <a:rPr dirty="0" spc="-95"/>
              <a:t> </a:t>
            </a:r>
            <a:r>
              <a:rPr dirty="0" spc="75"/>
              <a:t>gráficos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1659128"/>
            <a:ext cx="3927475" cy="39547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53769">
              <a:lnSpc>
                <a:spcPct val="116700"/>
              </a:lnSpc>
              <a:spcBef>
                <a:spcPts val="100"/>
              </a:spcBef>
            </a:pP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manera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similar,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Tahoma"/>
                <a:cs typeface="Tahoma"/>
              </a:rPr>
              <a:t>agregar</a:t>
            </a:r>
            <a:r>
              <a:rPr dirty="0" sz="1200" spc="25" b="1">
                <a:solidFill>
                  <a:srgbClr val="F8AC00"/>
                </a:solidFill>
                <a:latin typeface="Tahoma"/>
                <a:cs typeface="Tahoma"/>
              </a:rPr>
              <a:t>líneas, </a:t>
            </a:r>
            <a:r>
              <a:rPr dirty="0" sz="1200" spc="-3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-15" b="1">
                <a:solidFill>
                  <a:srgbClr val="F8AC00"/>
                </a:solidFill>
                <a:latin typeface="Tahoma"/>
                <a:cs typeface="Tahoma"/>
              </a:rPr>
              <a:t>círculos/elipses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-10" b="1">
                <a:solidFill>
                  <a:srgbClr val="F8AC00"/>
                </a:solidFill>
                <a:latin typeface="Tahoma"/>
                <a:cs typeface="Tahoma"/>
              </a:rPr>
              <a:t>y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rectángulos.</a:t>
            </a:r>
            <a:endParaRPr sz="1200">
              <a:latin typeface="Tahoma"/>
              <a:cs typeface="Tahoma"/>
            </a:endParaRPr>
          </a:p>
          <a:p>
            <a:pPr marL="299085" marR="578485" indent="-287020">
              <a:lnSpc>
                <a:spcPct val="116700"/>
              </a:lnSpc>
              <a:spcBef>
                <a:spcPts val="600"/>
              </a:spcBef>
              <a:buClr>
                <a:srgbClr val="F8AC00"/>
              </a:buClr>
              <a:buSzPct val="116666"/>
              <a:buChar char="•"/>
              <a:tabLst>
                <a:tab pos="299085" algn="l"/>
                <a:tab pos="299720" algn="l"/>
              </a:tabLst>
            </a:pP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Cuando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selecciona el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icono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apropiado,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cursor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convierte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cruz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tan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pronto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mueve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200">
              <a:latin typeface="Tahoma"/>
              <a:cs typeface="Tahoma"/>
            </a:endParaRPr>
          </a:p>
          <a:p>
            <a:pPr marL="299085" marR="5080" indent="-287020">
              <a:lnSpc>
                <a:spcPct val="140000"/>
              </a:lnSpc>
              <a:spcBef>
                <a:spcPts val="26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Al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hacer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botón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izquierdo, se coloca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símbolo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gráfico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ampliar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arrastrando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mouse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izquierdo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mouse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presionado.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F8AC00"/>
              </a:buClr>
              <a:buFont typeface="Tahoma"/>
              <a:buChar char="•"/>
            </a:pP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vez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colocado,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gráfico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todavía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100" spc="10" b="1">
                <a:solidFill>
                  <a:srgbClr val="F8AC00"/>
                </a:solidFill>
                <a:latin typeface="Tahoma"/>
                <a:cs typeface="Tahoma"/>
              </a:rPr>
              <a:t>reajustado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endParaRPr sz="1100">
              <a:latin typeface="Tahoma"/>
              <a:cs typeface="Tahoma"/>
            </a:endParaRPr>
          </a:p>
          <a:p>
            <a:pPr algn="just" marL="299085" indent="-287020">
              <a:lnSpc>
                <a:spcPct val="100000"/>
              </a:lnSpc>
              <a:spcBef>
                <a:spcPts val="1010"/>
              </a:spcBef>
              <a:buClr>
                <a:srgbClr val="F8AC00"/>
              </a:buClr>
              <a:buSzPct val="133333"/>
              <a:buChar char="•"/>
              <a:tabLst>
                <a:tab pos="299720" algn="l"/>
              </a:tabLst>
            </a:pP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marcándolo,</a:t>
            </a:r>
            <a:endParaRPr sz="1050">
              <a:latin typeface="Tahoma"/>
              <a:cs typeface="Tahoma"/>
            </a:endParaRPr>
          </a:p>
          <a:p>
            <a:pPr algn="just" marL="299085" marR="321945" indent="-287020">
              <a:lnSpc>
                <a:spcPct val="133300"/>
              </a:lnSpc>
              <a:spcBef>
                <a:spcPts val="300"/>
              </a:spcBef>
              <a:buClr>
                <a:srgbClr val="F8AC00"/>
              </a:buClr>
              <a:buSzPct val="133333"/>
              <a:buChar char="•"/>
              <a:tabLst>
                <a:tab pos="299720" algn="l"/>
              </a:tabLst>
            </a:pP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moviendo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mouse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pequeñas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20">
                <a:solidFill>
                  <a:srgbClr val="FFFFFF"/>
                </a:solidFill>
                <a:latin typeface="Tahoma"/>
                <a:cs typeface="Tahoma"/>
              </a:rPr>
              <a:t>cajas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amarillas</a:t>
            </a:r>
            <a:endParaRPr sz="1050">
              <a:latin typeface="Tahoma"/>
              <a:cs typeface="Tahoma"/>
            </a:endParaRPr>
          </a:p>
          <a:p>
            <a:pPr algn="just" marL="299085" marR="12065" indent="-287020">
              <a:lnSpc>
                <a:spcPct val="133400"/>
              </a:lnSpc>
              <a:spcBef>
                <a:spcPts val="300"/>
              </a:spcBef>
              <a:buClr>
                <a:srgbClr val="F8AC00"/>
              </a:buClr>
              <a:buSzPct val="133333"/>
              <a:buChar char="•"/>
              <a:tabLst>
                <a:tab pos="299720" algn="l"/>
              </a:tabLst>
            </a:pP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luego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arrastrándolo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direcciones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indicadas </a:t>
            </a:r>
            <a:r>
              <a:rPr dirty="0" sz="1050" spc="-3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25">
                <a:solidFill>
                  <a:srgbClr val="FFFFFF"/>
                </a:solidFill>
                <a:latin typeface="Tahoma"/>
                <a:cs typeface="Tahoma"/>
              </a:rPr>
              <a:t>flecha,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manteniendo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presionado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izquierdo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mouse.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35808" y="3105911"/>
              <a:ext cx="2524506" cy="143637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8112" y="3105911"/>
              <a:ext cx="895350" cy="81762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45480" y="2121408"/>
              <a:ext cx="1483614" cy="278663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1927" y="3637788"/>
              <a:ext cx="473964" cy="3535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41348" y="3706355"/>
              <a:ext cx="899922" cy="22480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69541" y="3742182"/>
              <a:ext cx="845819" cy="155575"/>
            </a:xfrm>
            <a:custGeom>
              <a:avLst/>
              <a:gdLst/>
              <a:ahLst/>
              <a:cxnLst/>
              <a:rect l="l" t="t" r="r" b="b"/>
              <a:pathLst>
                <a:path w="845819" h="155575">
                  <a:moveTo>
                    <a:pt x="0" y="155448"/>
                  </a:moveTo>
                  <a:lnTo>
                    <a:pt x="845819" y="155448"/>
                  </a:lnTo>
                  <a:lnTo>
                    <a:pt x="845819" y="0"/>
                  </a:lnTo>
                  <a:lnTo>
                    <a:pt x="0" y="0"/>
                  </a:lnTo>
                  <a:lnTo>
                    <a:pt x="0" y="15544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45251" y="3637788"/>
              <a:ext cx="473963" cy="353568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448550" cy="589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ts val="2220"/>
              </a:lnSpc>
            </a:pPr>
            <a:r>
              <a:rPr dirty="0" spc="50"/>
              <a:t>Trabajar</a:t>
            </a:r>
            <a:r>
              <a:rPr dirty="0" spc="-95"/>
              <a:t> </a:t>
            </a:r>
            <a:r>
              <a:rPr dirty="0" spc="90"/>
              <a:t>en</a:t>
            </a:r>
            <a:r>
              <a:rPr dirty="0" spc="-90"/>
              <a:t> </a:t>
            </a:r>
            <a:r>
              <a:rPr dirty="0" spc="60"/>
              <a:t>el</a:t>
            </a:r>
            <a:r>
              <a:rPr dirty="0" spc="-95"/>
              <a:t> </a:t>
            </a:r>
            <a:r>
              <a:rPr dirty="0" spc="95"/>
              <a:t>diagrama</a:t>
            </a:r>
            <a:r>
              <a:rPr dirty="0" spc="-90"/>
              <a:t> </a:t>
            </a:r>
            <a:r>
              <a:rPr dirty="0" spc="90"/>
              <a:t>de</a:t>
            </a:r>
            <a:r>
              <a:rPr dirty="0" spc="-95"/>
              <a:t> </a:t>
            </a:r>
            <a:r>
              <a:rPr dirty="0" spc="30"/>
              <a:t>red:</a:t>
            </a:r>
            <a:r>
              <a:rPr dirty="0" spc="-90"/>
              <a:t> </a:t>
            </a:r>
            <a:r>
              <a:rPr dirty="0" spc="75"/>
              <a:t>anotaciones</a:t>
            </a:r>
            <a:r>
              <a:rPr dirty="0" spc="-95"/>
              <a:t> </a:t>
            </a:r>
            <a:r>
              <a:rPr dirty="0" spc="20"/>
              <a:t>y</a:t>
            </a:r>
            <a:r>
              <a:rPr dirty="0" spc="-90"/>
              <a:t> </a:t>
            </a:r>
            <a:r>
              <a:rPr dirty="0" spc="85"/>
              <a:t>elementos</a:t>
            </a:r>
            <a:r>
              <a:rPr dirty="0" spc="-95"/>
              <a:t> </a:t>
            </a:r>
            <a:r>
              <a:rPr dirty="0" spc="75"/>
              <a:t>gráficos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1659001"/>
            <a:ext cx="3307715" cy="1960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3375">
              <a:lnSpc>
                <a:spcPct val="1167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F8AC00"/>
                </a:solidFill>
                <a:latin typeface="Tahoma"/>
                <a:cs typeface="Tahoma"/>
              </a:rPr>
              <a:t>color,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estilo</a:t>
            </a:r>
            <a:r>
              <a:rPr dirty="0" sz="120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ancho de </a:t>
            </a:r>
            <a:r>
              <a:rPr dirty="0" sz="1200" spc="-5" b="1">
                <a:solidFill>
                  <a:srgbClr val="F8AC00"/>
                </a:solidFill>
                <a:latin typeface="Tahoma"/>
                <a:cs typeface="Tahoma"/>
              </a:rPr>
              <a:t>las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líneas del </a:t>
            </a:r>
            <a:r>
              <a:rPr dirty="0" sz="1200" spc="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20" b="1">
                <a:solidFill>
                  <a:srgbClr val="F8AC00"/>
                </a:solidFill>
                <a:latin typeface="Tahoma"/>
                <a:cs typeface="Tahoma"/>
              </a:rPr>
              <a:t>borde</a:t>
            </a:r>
            <a:r>
              <a:rPr dirty="0" sz="1200" spc="2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símbolos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gráficos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cambiar,</a:t>
            </a:r>
            <a:endParaRPr sz="12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790"/>
              </a:spcBef>
              <a:buClr>
                <a:srgbClr val="F8AC00"/>
              </a:buClr>
              <a:buSzPct val="112000"/>
              <a:buChar char="•"/>
              <a:tabLst>
                <a:tab pos="299085" algn="l"/>
                <a:tab pos="299720" algn="l"/>
              </a:tabLst>
            </a:pP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colocando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ratón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gráfico,</a:t>
            </a:r>
            <a:endParaRPr sz="1250">
              <a:latin typeface="Tahoma"/>
              <a:cs typeface="Tahoma"/>
            </a:endParaRPr>
          </a:p>
          <a:p>
            <a:pPr marL="299085" marR="46355" indent="-287020">
              <a:lnSpc>
                <a:spcPct val="140000"/>
              </a:lnSpc>
              <a:spcBef>
                <a:spcPts val="55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abrir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cuadro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diálogo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"Propiedades"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desde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contextual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(botón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derecho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ratón)</a:t>
            </a:r>
            <a:endParaRPr sz="1000">
              <a:latin typeface="Tahoma"/>
              <a:cs typeface="Tahoma"/>
            </a:endParaRPr>
          </a:p>
          <a:p>
            <a:pPr marL="299085" marR="5080" indent="-287020">
              <a:lnSpc>
                <a:spcPct val="121700"/>
              </a:lnSpc>
              <a:spcBef>
                <a:spcPts val="630"/>
              </a:spcBef>
              <a:buClr>
                <a:srgbClr val="F8AC00"/>
              </a:buClr>
              <a:buSzPct val="121739"/>
              <a:buChar char="•"/>
              <a:tabLst>
                <a:tab pos="299085" algn="l"/>
                <a:tab pos="299720" algn="l"/>
              </a:tabLst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definiendo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deseado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términos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10" b="1">
                <a:solidFill>
                  <a:srgbClr val="F8AC00"/>
                </a:solidFill>
                <a:latin typeface="Tahoma"/>
                <a:cs typeface="Tahoma"/>
              </a:rPr>
              <a:t>estilo,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ancho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línea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-10" b="1">
                <a:solidFill>
                  <a:srgbClr val="F8AC00"/>
                </a:solidFill>
                <a:latin typeface="Tahoma"/>
                <a:cs typeface="Tahoma"/>
              </a:rPr>
              <a:t>y</a:t>
            </a:r>
            <a:r>
              <a:rPr dirty="0" sz="11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-5" b="1">
                <a:solidFill>
                  <a:srgbClr val="F8AC00"/>
                </a:solidFill>
                <a:latin typeface="Tahoma"/>
                <a:cs typeface="Tahoma"/>
              </a:rPr>
              <a:t>color.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3156" y="1911095"/>
              <a:ext cx="2843784" cy="31622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0875" y="1909584"/>
              <a:ext cx="497573" cy="26440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993641" y="1943861"/>
              <a:ext cx="434340" cy="198120"/>
            </a:xfrm>
            <a:custGeom>
              <a:avLst/>
              <a:gdLst/>
              <a:ahLst/>
              <a:cxnLst/>
              <a:rect l="l" t="t" r="r" b="b"/>
              <a:pathLst>
                <a:path w="434339" h="198119">
                  <a:moveTo>
                    <a:pt x="0" y="198120"/>
                  </a:moveTo>
                  <a:lnTo>
                    <a:pt x="434339" y="198120"/>
                  </a:lnTo>
                  <a:lnTo>
                    <a:pt x="434339" y="0"/>
                  </a:lnTo>
                  <a:lnTo>
                    <a:pt x="0" y="0"/>
                  </a:lnTo>
                  <a:lnTo>
                    <a:pt x="0" y="198120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199890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60"/>
              <a:t>Trabajando</a:t>
            </a:r>
            <a:r>
              <a:rPr dirty="0" sz="1700" spc="-90"/>
              <a:t> </a:t>
            </a:r>
            <a:r>
              <a:rPr dirty="0" sz="1700" spc="80"/>
              <a:t>en</a:t>
            </a:r>
            <a:r>
              <a:rPr dirty="0" sz="1700" spc="-90"/>
              <a:t> </a:t>
            </a:r>
            <a:r>
              <a:rPr dirty="0" sz="1700" spc="55"/>
              <a:t>el</a:t>
            </a:r>
            <a:r>
              <a:rPr dirty="0" sz="1700" spc="-90"/>
              <a:t> </a:t>
            </a:r>
            <a:r>
              <a:rPr dirty="0" sz="1700" spc="85"/>
              <a:t>diagrama</a:t>
            </a:r>
            <a:r>
              <a:rPr dirty="0" sz="1700" spc="-90"/>
              <a:t> </a:t>
            </a:r>
            <a:r>
              <a:rPr dirty="0" sz="1700" spc="80"/>
              <a:t>de</a:t>
            </a:r>
            <a:r>
              <a:rPr dirty="0" sz="1700" spc="-90"/>
              <a:t> </a:t>
            </a:r>
            <a:r>
              <a:rPr dirty="0" sz="1700" spc="85"/>
              <a:t>red</a:t>
            </a:r>
            <a:r>
              <a:rPr dirty="0" sz="1700" spc="-90"/>
              <a:t> </a:t>
            </a:r>
            <a:r>
              <a:rPr dirty="0" sz="1700" spc="-80"/>
              <a:t>–</a:t>
            </a:r>
            <a:r>
              <a:rPr dirty="0" sz="1700" spc="-90"/>
              <a:t> </a:t>
            </a:r>
            <a:r>
              <a:rPr dirty="0" sz="1700" spc="60"/>
              <a:t>tabla</a:t>
            </a:r>
            <a:endParaRPr sz="17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6192" y="1659064"/>
            <a:ext cx="336359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perder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visión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general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extenso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mapa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red,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ofrece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cómoda</a:t>
            </a:r>
            <a:r>
              <a:rPr dirty="0" sz="1200" spc="35" b="1">
                <a:solidFill>
                  <a:srgbClr val="F8AC00"/>
                </a:solidFill>
                <a:latin typeface="Tahoma"/>
                <a:cs typeface="Tahoma"/>
              </a:rPr>
              <a:t>vista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de </a:t>
            </a:r>
            <a:r>
              <a:rPr dirty="0" sz="1200" spc="20" b="1">
                <a:solidFill>
                  <a:srgbClr val="F8AC00"/>
                </a:solidFill>
                <a:latin typeface="Tahoma"/>
                <a:cs typeface="Tahoma"/>
              </a:rPr>
              <a:t>tabla,</a:t>
            </a:r>
            <a:r>
              <a:rPr dirty="0" sz="1200" spc="2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llamar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haciendo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debajo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052" y="1920239"/>
              <a:ext cx="4209288" cy="31927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2996" y="2164080"/>
              <a:ext cx="4439411" cy="2939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0344" y="2266187"/>
              <a:ext cx="4209287" cy="27401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85644" y="2261361"/>
              <a:ext cx="4218940" cy="2750185"/>
            </a:xfrm>
            <a:custGeom>
              <a:avLst/>
              <a:gdLst/>
              <a:ahLst/>
              <a:cxnLst/>
              <a:rect l="l" t="t" r="r" b="b"/>
              <a:pathLst>
                <a:path w="4218940" h="2750185">
                  <a:moveTo>
                    <a:pt x="0" y="2749677"/>
                  </a:moveTo>
                  <a:lnTo>
                    <a:pt x="4218812" y="2749677"/>
                  </a:lnTo>
                  <a:lnTo>
                    <a:pt x="4218812" y="0"/>
                  </a:lnTo>
                  <a:lnTo>
                    <a:pt x="0" y="0"/>
                  </a:lnTo>
                  <a:lnTo>
                    <a:pt x="0" y="2749677"/>
                  </a:lnTo>
                  <a:close/>
                </a:path>
              </a:pathLst>
            </a:custGeom>
            <a:ln w="9525">
              <a:solidFill>
                <a:srgbClr val="CCCCD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5684" y="2639567"/>
              <a:ext cx="4439412" cy="21564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3031" y="2734055"/>
              <a:ext cx="4209288" cy="19720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18333" y="2729230"/>
              <a:ext cx="4218940" cy="1981835"/>
            </a:xfrm>
            <a:custGeom>
              <a:avLst/>
              <a:gdLst/>
              <a:ahLst/>
              <a:cxnLst/>
              <a:rect l="l" t="t" r="r" b="b"/>
              <a:pathLst>
                <a:path w="4218940" h="1981835">
                  <a:moveTo>
                    <a:pt x="0" y="1981581"/>
                  </a:moveTo>
                  <a:lnTo>
                    <a:pt x="4218813" y="1981581"/>
                  </a:lnTo>
                  <a:lnTo>
                    <a:pt x="4218813" y="0"/>
                  </a:lnTo>
                  <a:lnTo>
                    <a:pt x="0" y="0"/>
                  </a:lnTo>
                  <a:lnTo>
                    <a:pt x="0" y="1981581"/>
                  </a:lnTo>
                  <a:close/>
                </a:path>
              </a:pathLst>
            </a:custGeom>
            <a:ln w="9525">
              <a:solidFill>
                <a:srgbClr val="CCCC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7279005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60"/>
              <a:t>Trabajando</a:t>
            </a:r>
            <a:r>
              <a:rPr dirty="0" sz="1700" spc="-90"/>
              <a:t> </a:t>
            </a:r>
            <a:r>
              <a:rPr dirty="0" sz="1700" spc="80"/>
              <a:t>en</a:t>
            </a:r>
            <a:r>
              <a:rPr dirty="0" sz="1700" spc="-90"/>
              <a:t> </a:t>
            </a:r>
            <a:r>
              <a:rPr dirty="0" sz="1700" spc="55"/>
              <a:t>el</a:t>
            </a:r>
            <a:r>
              <a:rPr dirty="0" sz="1700" spc="-90"/>
              <a:t> </a:t>
            </a:r>
            <a:r>
              <a:rPr dirty="0" sz="1700" spc="85"/>
              <a:t>diagrama</a:t>
            </a:r>
            <a:r>
              <a:rPr dirty="0" sz="1700" spc="-90"/>
              <a:t> </a:t>
            </a:r>
            <a:r>
              <a:rPr dirty="0" sz="1700" spc="80"/>
              <a:t>de</a:t>
            </a:r>
            <a:r>
              <a:rPr dirty="0" sz="1700" spc="-90"/>
              <a:t> </a:t>
            </a:r>
            <a:r>
              <a:rPr dirty="0" sz="1700" spc="85"/>
              <a:t>red</a:t>
            </a:r>
            <a:r>
              <a:rPr dirty="0" sz="1700" spc="-90"/>
              <a:t> </a:t>
            </a:r>
            <a:r>
              <a:rPr dirty="0" sz="1700" spc="-80"/>
              <a:t>–</a:t>
            </a:r>
            <a:r>
              <a:rPr dirty="0" sz="1700" spc="-90"/>
              <a:t> </a:t>
            </a:r>
            <a:r>
              <a:rPr dirty="0" sz="1700" spc="60"/>
              <a:t>tabla</a:t>
            </a:r>
            <a:r>
              <a:rPr dirty="0" sz="1700" spc="-90"/>
              <a:t> </a:t>
            </a:r>
            <a:r>
              <a:rPr dirty="0" sz="1700" spc="50"/>
              <a:t>Cable/</a:t>
            </a:r>
            <a:r>
              <a:rPr dirty="0" sz="1700" spc="80"/>
              <a:t>Conductor</a:t>
            </a:r>
            <a:r>
              <a:rPr dirty="0" sz="1700" spc="-90"/>
              <a:t> </a:t>
            </a:r>
            <a:r>
              <a:rPr dirty="0" sz="1700" spc="45"/>
              <a:t>Baja</a:t>
            </a:r>
            <a:r>
              <a:rPr dirty="0" sz="1700" spc="-90"/>
              <a:t> </a:t>
            </a:r>
            <a:r>
              <a:rPr dirty="0" sz="1700" spc="75"/>
              <a:t>tensión</a:t>
            </a:r>
            <a:endParaRPr sz="1700"/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1659128"/>
            <a:ext cx="3639820" cy="3315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207010" indent="-287020">
              <a:lnSpc>
                <a:spcPct val="116700"/>
              </a:lnSpc>
              <a:spcBef>
                <a:spcPts val="100"/>
              </a:spcBef>
              <a:buClr>
                <a:srgbClr val="F8AC00"/>
              </a:buClr>
              <a:buSzPct val="116666"/>
              <a:buChar char="•"/>
              <a:tabLst>
                <a:tab pos="299085" algn="l"/>
                <a:tab pos="299720" algn="l"/>
              </a:tabLst>
            </a:pP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Después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seleccionar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FFFFFF"/>
                </a:solidFill>
                <a:latin typeface="Tahoma"/>
                <a:cs typeface="Tahoma"/>
              </a:rPr>
              <a:t>tabla,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abrir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Tahoma"/>
                <a:cs typeface="Tahoma"/>
              </a:rPr>
              <a:t>editarla</a:t>
            </a:r>
            <a:r>
              <a:rPr dirty="0" sz="1200" spc="25" b="1">
                <a:solidFill>
                  <a:srgbClr val="F8AC00"/>
                </a:solidFill>
                <a:latin typeface="Tahoma"/>
                <a:cs typeface="Tahoma"/>
              </a:rPr>
              <a:t>haciendo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doble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-15" b="1">
                <a:solidFill>
                  <a:srgbClr val="F8AC00"/>
                </a:solidFill>
                <a:latin typeface="Tahoma"/>
                <a:cs typeface="Tahoma"/>
              </a:rPr>
              <a:t>clic.</a:t>
            </a:r>
            <a:endParaRPr sz="1200">
              <a:latin typeface="Tahoma"/>
              <a:cs typeface="Tahoma"/>
            </a:endParaRPr>
          </a:p>
          <a:p>
            <a:pPr marL="299085" marR="332740" indent="-287020">
              <a:lnSpc>
                <a:spcPct val="112000"/>
              </a:lnSpc>
              <a:spcBef>
                <a:spcPts val="610"/>
              </a:spcBef>
              <a:buClr>
                <a:srgbClr val="F8AC00"/>
              </a:buClr>
              <a:buSzPct val="112000"/>
              <a:buChar char="•"/>
              <a:tabLst>
                <a:tab pos="299085" algn="l"/>
                <a:tab pos="299720" algn="l"/>
              </a:tabLst>
            </a:pPr>
            <a:r>
              <a:rPr dirty="0" sz="1250" spc="1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marca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circuito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0">
                <a:solidFill>
                  <a:srgbClr val="FFFFFF"/>
                </a:solidFill>
                <a:latin typeface="Tahoma"/>
                <a:cs typeface="Tahoma"/>
              </a:rPr>
              <a:t>mouse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 tabla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respectiva,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también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marca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50" spc="-3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gráfico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(marco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">
                <a:solidFill>
                  <a:srgbClr val="FFFFFF"/>
                </a:solidFill>
                <a:latin typeface="Tahoma"/>
                <a:cs typeface="Tahoma"/>
              </a:rPr>
              <a:t>azul).</a:t>
            </a:r>
            <a:endParaRPr sz="1250">
              <a:latin typeface="Tahoma"/>
              <a:cs typeface="Tahoma"/>
            </a:endParaRPr>
          </a:p>
          <a:p>
            <a:pPr marL="299085" marR="5080" indent="-287020">
              <a:lnSpc>
                <a:spcPct val="127299"/>
              </a:lnSpc>
              <a:spcBef>
                <a:spcPts val="57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Los circuitos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pueden agrupar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arrastrando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etiqueta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columna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al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encabezado. </a:t>
            </a: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Por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ejemplo,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cables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clasificar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según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puntos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-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partida.</a:t>
            </a:r>
            <a:endParaRPr sz="1100">
              <a:latin typeface="Tahoma"/>
              <a:cs typeface="Tahoma"/>
            </a:endParaRPr>
          </a:p>
          <a:p>
            <a:pPr marL="299085" marR="200660" indent="-287020">
              <a:lnSpc>
                <a:spcPct val="127299"/>
              </a:lnSpc>
              <a:spcBef>
                <a:spcPts val="60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Además,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valores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columna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marcar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cambiar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vez.</a:t>
            </a:r>
            <a:endParaRPr sz="1100">
              <a:latin typeface="Tahoma"/>
              <a:cs typeface="Tahoma"/>
            </a:endParaRPr>
          </a:p>
          <a:p>
            <a:pPr marL="299085" marR="220979" indent="-287020">
              <a:lnSpc>
                <a:spcPct val="127299"/>
              </a:lnSpc>
              <a:spcBef>
                <a:spcPts val="60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izquierda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ejemplo, el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factor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reducción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todos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cables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distribuidor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cambia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vez.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6963" y="1965959"/>
              <a:ext cx="5364480" cy="9540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46976" y="2168652"/>
              <a:ext cx="248412" cy="2484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129271" y="2255519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23645" h="76200">
                  <a:moveTo>
                    <a:pt x="1223263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23263" y="44450"/>
                  </a:lnTo>
                  <a:lnTo>
                    <a:pt x="1223263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04159" y="2409444"/>
              <a:ext cx="4183380" cy="8915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0256" y="3209544"/>
              <a:ext cx="3874770" cy="17518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72740" y="3272027"/>
              <a:ext cx="3752088" cy="16291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868040" y="3267201"/>
              <a:ext cx="3761740" cy="1638935"/>
            </a:xfrm>
            <a:custGeom>
              <a:avLst/>
              <a:gdLst/>
              <a:ahLst/>
              <a:cxnLst/>
              <a:rect l="l" t="t" r="r" b="b"/>
              <a:pathLst>
                <a:path w="3761740" h="1638935">
                  <a:moveTo>
                    <a:pt x="0" y="1638681"/>
                  </a:moveTo>
                  <a:lnTo>
                    <a:pt x="3761612" y="1638681"/>
                  </a:lnTo>
                  <a:lnTo>
                    <a:pt x="3761612" y="0"/>
                  </a:lnTo>
                  <a:lnTo>
                    <a:pt x="0" y="0"/>
                  </a:lnTo>
                  <a:lnTo>
                    <a:pt x="0" y="1638681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706362" y="2169413"/>
              <a:ext cx="276225" cy="236220"/>
            </a:xfrm>
            <a:custGeom>
              <a:avLst/>
              <a:gdLst/>
              <a:ahLst/>
              <a:cxnLst/>
              <a:rect l="l" t="t" r="r" b="b"/>
              <a:pathLst>
                <a:path w="276225" h="236219">
                  <a:moveTo>
                    <a:pt x="0" y="236220"/>
                  </a:moveTo>
                  <a:lnTo>
                    <a:pt x="275844" y="236220"/>
                  </a:lnTo>
                  <a:lnTo>
                    <a:pt x="275844" y="0"/>
                  </a:lnTo>
                  <a:lnTo>
                    <a:pt x="0" y="0"/>
                  </a:lnTo>
                  <a:lnTo>
                    <a:pt x="0" y="236220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395672"/>
            <a:ext cx="5100955" cy="625475"/>
          </a:xfrm>
          <a:prstGeom prst="rect"/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500" spc="50"/>
              <a:t>Trabajando</a:t>
            </a:r>
            <a:r>
              <a:rPr dirty="0" sz="1500" spc="-80"/>
              <a:t> </a:t>
            </a:r>
            <a:r>
              <a:rPr dirty="0" sz="1500" spc="70"/>
              <a:t>en</a:t>
            </a:r>
            <a:r>
              <a:rPr dirty="0" sz="1500" spc="-80"/>
              <a:t> </a:t>
            </a:r>
            <a:r>
              <a:rPr dirty="0" sz="1500" spc="50"/>
              <a:t>el</a:t>
            </a:r>
            <a:r>
              <a:rPr dirty="0" sz="1500" spc="-80"/>
              <a:t> </a:t>
            </a:r>
            <a:r>
              <a:rPr dirty="0" sz="1500" spc="75"/>
              <a:t>diagrama</a:t>
            </a:r>
            <a:r>
              <a:rPr dirty="0" sz="1500" spc="-80"/>
              <a:t> </a:t>
            </a:r>
            <a:r>
              <a:rPr dirty="0" sz="1500" spc="70"/>
              <a:t>de</a:t>
            </a:r>
            <a:r>
              <a:rPr dirty="0" sz="1500" spc="-80"/>
              <a:t> </a:t>
            </a:r>
            <a:r>
              <a:rPr dirty="0" sz="1500" spc="75"/>
              <a:t>red</a:t>
            </a:r>
            <a:r>
              <a:rPr dirty="0" sz="1500" spc="-80"/>
              <a:t> </a:t>
            </a:r>
            <a:r>
              <a:rPr dirty="0" sz="1500" spc="-70"/>
              <a:t>–</a:t>
            </a:r>
            <a:r>
              <a:rPr dirty="0" sz="1500" spc="-80"/>
              <a:t> </a:t>
            </a:r>
            <a:r>
              <a:rPr dirty="0" sz="1500" spc="55"/>
              <a:t>tabla</a:t>
            </a:r>
            <a:r>
              <a:rPr dirty="0" sz="1500" spc="-80"/>
              <a:t> </a:t>
            </a:r>
            <a:r>
              <a:rPr dirty="0" sz="1500" spc="70"/>
              <a:t>de</a:t>
            </a:r>
            <a:r>
              <a:rPr dirty="0" sz="1500" spc="-80"/>
              <a:t> </a:t>
            </a:r>
            <a:r>
              <a:rPr dirty="0" sz="1500" spc="65"/>
              <a:t>exportación</a:t>
            </a:r>
            <a:endParaRPr sz="1500"/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06459" y="1945767"/>
            <a:ext cx="269367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800"/>
              </a:lnSpc>
              <a:spcBef>
                <a:spcPts val="100"/>
              </a:spcBef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selecciona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respectivo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arriba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 derecha,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150" spc="10" b="1">
                <a:solidFill>
                  <a:srgbClr val="F8AC00"/>
                </a:solidFill>
                <a:latin typeface="Tahoma"/>
                <a:cs typeface="Tahoma"/>
              </a:rPr>
              <a:t>exportar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tabla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archivo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Excel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9" name="object 9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94703" y="2168652"/>
              <a:ext cx="248412" cy="2484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477000" y="2255519"/>
              <a:ext cx="1873250" cy="76200"/>
            </a:xfrm>
            <a:custGeom>
              <a:avLst/>
              <a:gdLst/>
              <a:ahLst/>
              <a:cxnLst/>
              <a:rect l="l" t="t" r="r" b="b"/>
              <a:pathLst>
                <a:path w="187325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87325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873250" h="76200">
                  <a:moveTo>
                    <a:pt x="1873250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873250" y="44450"/>
                  </a:lnTo>
                  <a:lnTo>
                    <a:pt x="1873250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1739" y="1990343"/>
              <a:ext cx="3867912" cy="305104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25845" y="2201417"/>
              <a:ext cx="711835" cy="149860"/>
            </a:xfrm>
            <a:custGeom>
              <a:avLst/>
              <a:gdLst/>
              <a:ahLst/>
              <a:cxnLst/>
              <a:rect l="l" t="t" r="r" b="b"/>
              <a:pathLst>
                <a:path w="711835" h="149860">
                  <a:moveTo>
                    <a:pt x="0" y="149351"/>
                  </a:moveTo>
                  <a:lnTo>
                    <a:pt x="711708" y="149351"/>
                  </a:lnTo>
                  <a:lnTo>
                    <a:pt x="711708" y="0"/>
                  </a:lnTo>
                  <a:lnTo>
                    <a:pt x="0" y="0"/>
                  </a:lnTo>
                  <a:lnTo>
                    <a:pt x="0" y="149351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4957445" cy="584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700" spc="60"/>
              <a:t>Trabajando</a:t>
            </a:r>
            <a:r>
              <a:rPr dirty="0" sz="1700" spc="-90"/>
              <a:t> </a:t>
            </a:r>
            <a:r>
              <a:rPr dirty="0" sz="1700" spc="80"/>
              <a:t>en</a:t>
            </a:r>
            <a:r>
              <a:rPr dirty="0" sz="1700" spc="-90"/>
              <a:t> </a:t>
            </a:r>
            <a:r>
              <a:rPr dirty="0" sz="1700" spc="55"/>
              <a:t>el</a:t>
            </a:r>
            <a:r>
              <a:rPr dirty="0" sz="1700" spc="-90"/>
              <a:t> </a:t>
            </a:r>
            <a:r>
              <a:rPr dirty="0" sz="1700" spc="85"/>
              <a:t>diagrama</a:t>
            </a:r>
            <a:r>
              <a:rPr dirty="0" sz="1700" spc="-90"/>
              <a:t> </a:t>
            </a:r>
            <a:r>
              <a:rPr dirty="0" sz="1700" spc="80"/>
              <a:t>de</a:t>
            </a:r>
            <a:r>
              <a:rPr dirty="0" sz="1700" spc="-90"/>
              <a:t> </a:t>
            </a:r>
            <a:r>
              <a:rPr dirty="0" sz="1700" spc="85"/>
              <a:t>red</a:t>
            </a:r>
            <a:r>
              <a:rPr dirty="0" sz="1700" spc="-90"/>
              <a:t> </a:t>
            </a:r>
            <a:r>
              <a:rPr dirty="0" sz="1700" spc="-80"/>
              <a:t>–</a:t>
            </a:r>
            <a:r>
              <a:rPr dirty="0" sz="1700" spc="-90"/>
              <a:t> </a:t>
            </a:r>
            <a:r>
              <a:rPr dirty="0" sz="1700" spc="45"/>
              <a:t>Table</a:t>
            </a:r>
            <a:r>
              <a:rPr dirty="0" sz="1700" spc="-90"/>
              <a:t> </a:t>
            </a:r>
            <a:r>
              <a:rPr dirty="0" sz="1700" spc="45"/>
              <a:t>Switch</a:t>
            </a:r>
            <a:endParaRPr sz="17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06459" y="1948370"/>
            <a:ext cx="262064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dirty="0" sz="1250" spc="75">
                <a:solidFill>
                  <a:srgbClr val="FFFFFF"/>
                </a:solidFill>
                <a:latin typeface="Tahoma"/>
                <a:cs typeface="Tahoma"/>
              </a:rPr>
              <a:t>Como </a:t>
            </a:r>
            <a:r>
              <a:rPr dirty="0" sz="1250" spc="1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50" spc="10" b="1">
                <a:solidFill>
                  <a:srgbClr val="F8AC00"/>
                </a:solidFill>
                <a:latin typeface="Tahoma"/>
                <a:cs typeface="Tahoma"/>
              </a:rPr>
              <a:t>Profesional </a:t>
            </a:r>
            <a:r>
              <a:rPr dirty="0" sz="1250" b="1">
                <a:solidFill>
                  <a:srgbClr val="F8AC00"/>
                </a:solidFill>
                <a:latin typeface="Tahoma"/>
                <a:cs typeface="Tahoma"/>
              </a:rPr>
              <a:t>del diseño </a:t>
            </a:r>
            <a:r>
              <a:rPr dirty="0" sz="1250" spc="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50" spc="-10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r>
              <a:rPr dirty="0" sz="1250" spc="-10">
                <a:solidFill>
                  <a:srgbClr val="FFFFFF"/>
                </a:solidFill>
                <a:latin typeface="Tahoma"/>
                <a:cs typeface="Tahoma"/>
              </a:rPr>
              <a:t>usuario,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también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tienes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250" spc="-3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opción de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buscar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tu </a:t>
            </a:r>
            <a:r>
              <a:rPr dirty="0" sz="1250" spc="70">
                <a:solidFill>
                  <a:srgbClr val="FFFFFF"/>
                </a:solidFill>
                <a:latin typeface="Tahoma"/>
                <a:cs typeface="Tahoma"/>
              </a:rPr>
              <a:t>mapa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red según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criterio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-5" b="1">
                <a:solidFill>
                  <a:srgbClr val="F8AC00"/>
                </a:solidFill>
                <a:latin typeface="Tahoma"/>
                <a:cs typeface="Tahoma"/>
              </a:rPr>
              <a:t>selectividad</a:t>
            </a:r>
            <a:r>
              <a:rPr dirty="0" sz="1250" spc="-5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0415" y="2994660"/>
            <a:ext cx="2105025" cy="2481580"/>
            <a:chOff x="4090415" y="2994660"/>
            <a:chExt cx="2105025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0415" y="2994660"/>
              <a:ext cx="2104643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75759" y="3083052"/>
              <a:ext cx="1938655" cy="2308860"/>
            </a:xfrm>
            <a:custGeom>
              <a:avLst/>
              <a:gdLst/>
              <a:ahLst/>
              <a:cxnLst/>
              <a:rect l="l" t="t" r="r" b="b"/>
              <a:pathLst>
                <a:path w="1938654" h="2308860">
                  <a:moveTo>
                    <a:pt x="1667764" y="0"/>
                  </a:moveTo>
                  <a:lnTo>
                    <a:pt x="0" y="0"/>
                  </a:lnTo>
                  <a:lnTo>
                    <a:pt x="270763" y="1154430"/>
                  </a:lnTo>
                  <a:lnTo>
                    <a:pt x="0" y="2308860"/>
                  </a:lnTo>
                  <a:lnTo>
                    <a:pt x="1667764" y="2308860"/>
                  </a:lnTo>
                  <a:lnTo>
                    <a:pt x="1938527" y="1154430"/>
                  </a:lnTo>
                  <a:lnTo>
                    <a:pt x="1667764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6051803" y="3514344"/>
            <a:ext cx="4916805" cy="698500"/>
          </a:xfrm>
          <a:custGeom>
            <a:avLst/>
            <a:gdLst/>
            <a:ahLst/>
            <a:cxnLst/>
            <a:rect l="l" t="t" r="r" b="b"/>
            <a:pathLst>
              <a:path w="4916805" h="698500">
                <a:moveTo>
                  <a:pt x="1604772" y="0"/>
                </a:moveTo>
                <a:lnTo>
                  <a:pt x="3171825" y="0"/>
                </a:lnTo>
                <a:lnTo>
                  <a:pt x="3253740" y="348995"/>
                </a:lnTo>
                <a:lnTo>
                  <a:pt x="3171825" y="697991"/>
                </a:lnTo>
                <a:lnTo>
                  <a:pt x="1604772" y="697991"/>
                </a:lnTo>
                <a:lnTo>
                  <a:pt x="1686687" y="348995"/>
                </a:lnTo>
                <a:lnTo>
                  <a:pt x="1604772" y="0"/>
                </a:lnTo>
                <a:close/>
              </a:path>
              <a:path w="4916805" h="698500">
                <a:moveTo>
                  <a:pt x="3267455" y="0"/>
                </a:moveTo>
                <a:lnTo>
                  <a:pt x="4834509" y="0"/>
                </a:lnTo>
                <a:lnTo>
                  <a:pt x="4916424" y="348995"/>
                </a:lnTo>
                <a:lnTo>
                  <a:pt x="4834509" y="697991"/>
                </a:lnTo>
                <a:lnTo>
                  <a:pt x="3267455" y="697991"/>
                </a:lnTo>
                <a:lnTo>
                  <a:pt x="3349371" y="348995"/>
                </a:lnTo>
                <a:lnTo>
                  <a:pt x="3267455" y="0"/>
                </a:lnTo>
                <a:close/>
              </a:path>
              <a:path w="4916805" h="698500">
                <a:moveTo>
                  <a:pt x="0" y="0"/>
                </a:moveTo>
                <a:lnTo>
                  <a:pt x="1510538" y="0"/>
                </a:lnTo>
                <a:lnTo>
                  <a:pt x="1592579" y="348995"/>
                </a:lnTo>
                <a:lnTo>
                  <a:pt x="1510538" y="697991"/>
                </a:lnTo>
                <a:lnTo>
                  <a:pt x="163957" y="697991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" b="1">
                <a:solidFill>
                  <a:srgbClr val="F8AC00"/>
                </a:solidFill>
                <a:latin typeface="Tahoma"/>
                <a:cs typeface="Tahoma"/>
              </a:rPr>
              <a:t>Tutorial</a:t>
            </a:r>
            <a:r>
              <a:rPr dirty="0" sz="2900" spc="-12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spc="-155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46480" y="1778380"/>
            <a:ext cx="3526154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15" b="1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endParaRPr sz="3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97748" y="3629786"/>
            <a:ext cx="1165225" cy="510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35">
              <a:lnSpc>
                <a:spcPct val="100000"/>
              </a:lnSpc>
              <a:spcBef>
                <a:spcPts val="100"/>
              </a:spcBef>
            </a:pPr>
            <a:r>
              <a:rPr dirty="0" sz="750" spc="30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Acoplamientos</a:t>
            </a:r>
            <a:endParaRPr sz="7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dirty="0" sz="750" spc="3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con</a:t>
            </a:r>
            <a:r>
              <a:rPr dirty="0" sz="750" spc="-5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750" spc="2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cable/barra</a:t>
            </a:r>
            <a:r>
              <a:rPr dirty="0" sz="750" spc="-50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750" spc="2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colectora</a:t>
            </a:r>
            <a:endParaRPr sz="750">
              <a:latin typeface="Tahoma"/>
              <a:cs typeface="Tahoma"/>
            </a:endParaRPr>
          </a:p>
          <a:p>
            <a:pPr algn="ctr" marR="41275">
              <a:lnSpc>
                <a:spcPct val="100000"/>
              </a:lnSpc>
              <a:spcBef>
                <a:spcPts val="340"/>
              </a:spcBef>
            </a:pPr>
            <a:r>
              <a:rPr dirty="0" sz="950" spc="3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sistema</a:t>
            </a:r>
            <a:r>
              <a:rPr dirty="0" sz="950" spc="-6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950" spc="45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de</a:t>
            </a:r>
            <a:r>
              <a:rPr dirty="0" sz="950" spc="-60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950" spc="30">
                <a:solidFill>
                  <a:srgbClr val="F8AC00"/>
                </a:solidFill>
                <a:latin typeface="Tahoma"/>
                <a:cs typeface="Tahoma"/>
                <a:hlinkClick r:id="rId3" action="ppaction://hlinksldjump"/>
              </a:rPr>
              <a:t>enlace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32401" y="3788029"/>
            <a:ext cx="73533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52056" y="3676777"/>
            <a:ext cx="555625" cy="364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 sz="1100" spc="45">
                <a:solidFill>
                  <a:srgbClr val="F8AC00"/>
                </a:solidFill>
                <a:latin typeface="Tahoma"/>
                <a:cs typeface="Tahoma"/>
                <a:hlinkClick r:id="rId4" action="ppaction://hlinksldjump"/>
              </a:rPr>
              <a:t>General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650" spc="30">
                <a:solidFill>
                  <a:srgbClr val="F8AC00"/>
                </a:solidFill>
                <a:latin typeface="Tahoma"/>
                <a:cs typeface="Tahoma"/>
                <a:hlinkClick r:id="rId4" action="ppaction://hlinksldjump"/>
              </a:rPr>
              <a:t>acoplamiento</a:t>
            </a:r>
            <a:endParaRPr sz="6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20173" y="3655187"/>
            <a:ext cx="11823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375" marR="5080" indent="-67310">
              <a:lnSpc>
                <a:spcPct val="141200"/>
              </a:lnSpc>
              <a:spcBef>
                <a:spcPts val="100"/>
              </a:spcBef>
            </a:pPr>
            <a:r>
              <a:rPr dirty="0" sz="850" spc="35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Acoplamientos</a:t>
            </a:r>
            <a:r>
              <a:rPr dirty="0" sz="850" spc="-65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850" spc="40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en</a:t>
            </a:r>
            <a:r>
              <a:rPr dirty="0" sz="850" spc="-60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850" spc="20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sub- </a:t>
            </a:r>
            <a:r>
              <a:rPr dirty="0" sz="850" spc="-250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850" spc="25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nivel</a:t>
            </a:r>
            <a:r>
              <a:rPr dirty="0" sz="850" spc="-60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850" spc="40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de</a:t>
            </a:r>
            <a:r>
              <a:rPr dirty="0" sz="850" spc="-55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850" spc="35">
                <a:solidFill>
                  <a:srgbClr val="F8AC00"/>
                </a:solidFill>
                <a:latin typeface="Tahoma"/>
                <a:cs typeface="Tahoma"/>
                <a:hlinkClick r:id="rId5" action="ppaction://hlinksldjump"/>
              </a:rPr>
              <a:t>distribución</a:t>
            </a:r>
            <a:endParaRPr sz="8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-5" b="1">
                <a:solidFill>
                  <a:srgbClr val="66667E"/>
                </a:solidFill>
                <a:latin typeface="Tahoma"/>
                <a:cs typeface="Tahoma"/>
              </a:rPr>
              <a:t>Introducción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0" b="1">
                <a:solidFill>
                  <a:srgbClr val="66667E"/>
                </a:solidFill>
                <a:latin typeface="Tahoma"/>
                <a:cs typeface="Tahoma"/>
              </a:rPr>
              <a:t>Empezando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35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4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5" b="1">
                <a:solidFill>
                  <a:srgbClr val="66667E"/>
                </a:solidFill>
                <a:latin typeface="Tahoma"/>
                <a:cs typeface="Tahoma"/>
              </a:rPr>
              <a:t>Dimensionamiento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5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resultado</a:t>
            </a:r>
            <a:r>
              <a:rPr dirty="0" sz="800" spc="-5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del</a:t>
            </a:r>
            <a:r>
              <a:rPr dirty="0" sz="800" spc="-45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proyecto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6</a:t>
            </a:r>
            <a:endParaRPr sz="3600">
              <a:latin typeface="Tahoma"/>
              <a:cs typeface="Tahoma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15" b="1">
                <a:solidFill>
                  <a:srgbClr val="66667E"/>
                </a:solidFill>
                <a:latin typeface="Tahoma"/>
                <a:cs typeface="Tahoma"/>
              </a:rPr>
              <a:t>Más</a:t>
            </a:r>
            <a:r>
              <a:rPr dirty="0" sz="1350" spc="-45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66667E"/>
                </a:solidFill>
                <a:latin typeface="Tahoma"/>
                <a:cs typeface="Tahoma"/>
              </a:rPr>
              <a:t>sobre  </a:t>
            </a:r>
            <a:r>
              <a:rPr dirty="0" sz="1350" spc="-75" b="1">
                <a:solidFill>
                  <a:srgbClr val="66667E"/>
                </a:solidFill>
                <a:latin typeface="Tahoma"/>
                <a:cs typeface="Tahoma"/>
              </a:rPr>
              <a:t>SIMARIS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8864" y="2432303"/>
              <a:ext cx="5000244" cy="2621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10384" y="2398788"/>
              <a:ext cx="313181" cy="3284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344674" y="2433065"/>
              <a:ext cx="247015" cy="262255"/>
            </a:xfrm>
            <a:custGeom>
              <a:avLst/>
              <a:gdLst/>
              <a:ahLst/>
              <a:cxnLst/>
              <a:rect l="l" t="t" r="r" b="b"/>
              <a:pathLst>
                <a:path w="247014" h="262255">
                  <a:moveTo>
                    <a:pt x="0" y="262127"/>
                  </a:moveTo>
                  <a:lnTo>
                    <a:pt x="246887" y="262127"/>
                  </a:lnTo>
                  <a:lnTo>
                    <a:pt x="246887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67386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046480" y="804798"/>
            <a:ext cx="1089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>
                <a:solidFill>
                  <a:srgbClr val="F8AC00"/>
                </a:solidFill>
                <a:latin typeface="Tahoma"/>
                <a:cs typeface="Tahoma"/>
              </a:rPr>
              <a:t>Acoplamientos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89089" y="1606931"/>
            <a:ext cx="4488815" cy="3802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80390">
              <a:lnSpc>
                <a:spcPct val="121700"/>
              </a:lnSpc>
              <a:spcBef>
                <a:spcPts val="100"/>
              </a:spcBef>
            </a:pP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posible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mapear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red,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tanto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endParaRPr sz="1150">
              <a:latin typeface="Tahoma"/>
              <a:cs typeface="Tahoma"/>
            </a:endParaRPr>
          </a:p>
          <a:p>
            <a:pPr marL="299085" marR="1615440" indent="-287020">
              <a:lnSpc>
                <a:spcPts val="1680"/>
              </a:lnSpc>
              <a:spcBef>
                <a:spcPts val="11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generales,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flujo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energía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bidireccional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posible,</a:t>
            </a:r>
            <a:endParaRPr sz="1000">
              <a:latin typeface="Tahoma"/>
              <a:cs typeface="Tahoma"/>
            </a:endParaRPr>
          </a:p>
          <a:p>
            <a:pPr marL="299085" marR="694690" indent="-287020">
              <a:lnSpc>
                <a:spcPct val="127299"/>
              </a:lnSpc>
              <a:spcBef>
                <a:spcPts val="48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unidireccionales,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flujo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energía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ha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definido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sola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dirección.</a:t>
            </a:r>
            <a:endParaRPr sz="1100">
              <a:latin typeface="Tahoma"/>
              <a:cs typeface="Tahoma"/>
            </a:endParaRPr>
          </a:p>
          <a:p>
            <a:pPr marL="12700" marR="750570">
              <a:lnSpc>
                <a:spcPct val="116700"/>
              </a:lnSpc>
              <a:spcBef>
                <a:spcPts val="620"/>
              </a:spcBef>
            </a:pP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mapear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suministro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energía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normal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emergencia.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250" spc="-5" b="1">
                <a:solidFill>
                  <a:srgbClr val="F8AC00"/>
                </a:solidFill>
                <a:latin typeface="Tahoma"/>
                <a:cs typeface="Tahoma"/>
              </a:rPr>
              <a:t>Nota:</a:t>
            </a:r>
            <a:endParaRPr sz="1250">
              <a:latin typeface="Tahoma"/>
              <a:cs typeface="Tahoma"/>
            </a:endParaRPr>
          </a:p>
          <a:p>
            <a:pPr marL="12700" marR="168275">
              <a:lnSpc>
                <a:spcPts val="1680"/>
              </a:lnSpc>
              <a:spcBef>
                <a:spcPts val="90"/>
              </a:spcBef>
            </a:pP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poder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dimensionar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sistema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alimentación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tan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complejo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 mediante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acoplamientos,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primero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debe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definir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operativos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sistema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alimentación.</a:t>
            </a:r>
            <a:endParaRPr sz="1050">
              <a:latin typeface="Tahoma"/>
              <a:cs typeface="Tahoma"/>
            </a:endParaRPr>
          </a:p>
          <a:p>
            <a:pPr marL="12700" marR="5080">
              <a:lnSpc>
                <a:spcPts val="1680"/>
              </a:lnSpc>
            </a:pP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Esto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debe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hacerse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después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que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 haya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creado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sistema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alimentación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completo.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Utilizar</a:t>
            </a:r>
            <a:r>
              <a:rPr dirty="0" sz="1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00" spc="5" b="1">
                <a:solidFill>
                  <a:srgbClr val="F8AC00"/>
                </a:solidFill>
                <a:latin typeface="Tahoma"/>
                <a:cs typeface="Tahoma"/>
              </a:rPr>
              <a:t>Modos</a:t>
            </a:r>
            <a:r>
              <a:rPr dirty="0" sz="1000" spc="-2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000" spc="-2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spc="5" b="1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barra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herramientas. Para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obtener información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más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detallada,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consulte 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"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sng" sz="1000" spc="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</a:rPr>
              <a:t>Dimensionamiento</a:t>
            </a:r>
            <a:r>
              <a:rPr dirty="0" sz="10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FFFFFF"/>
                </a:solidFill>
                <a:latin typeface="Tahoma"/>
                <a:cs typeface="Tahoma"/>
              </a:rPr>
              <a:t>".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6308" y="2371343"/>
              <a:ext cx="1706880" cy="28239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61916" y="4770119"/>
              <a:ext cx="248412" cy="2484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44211" y="4855463"/>
              <a:ext cx="2324100" cy="76200"/>
            </a:xfrm>
            <a:custGeom>
              <a:avLst/>
              <a:gdLst/>
              <a:ahLst/>
              <a:cxnLst/>
              <a:rect l="l" t="t" r="r" b="b"/>
              <a:pathLst>
                <a:path w="232410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32410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2324100" h="76200">
                  <a:moveTo>
                    <a:pt x="2323591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2323591" y="44450"/>
                  </a:lnTo>
                  <a:lnTo>
                    <a:pt x="2323591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46480" y="375184"/>
            <a:ext cx="1866264" cy="643255"/>
          </a:xfrm>
          <a:prstGeom prst="rect"/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400" spc="65"/>
              <a:t>Acoplamiento</a:t>
            </a:r>
            <a:r>
              <a:rPr dirty="0" sz="1400" spc="-75"/>
              <a:t> </a:t>
            </a:r>
            <a:r>
              <a:rPr dirty="0" sz="1400" spc="60"/>
              <a:t>general</a:t>
            </a:r>
            <a:endParaRPr sz="14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40295" y="1623314"/>
            <a:ext cx="42697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ción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0">
                <a:solidFill>
                  <a:srgbClr val="FFFFFF"/>
                </a:solidFill>
                <a:latin typeface="Tahoma"/>
                <a:cs typeface="Tahoma"/>
              </a:rPr>
              <a:t>flujo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energía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entre</a:t>
            </a:r>
            <a:r>
              <a:rPr dirty="0" sz="1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Tahoma"/>
                <a:cs typeface="Tahoma"/>
              </a:rPr>
              <a:t>secciones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barras.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89089" y="4374642"/>
            <a:ext cx="4639310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agregar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acoplamiento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general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para suministro de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energía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normal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al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diagrama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red,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tenga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cuenta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cursor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debe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colocarse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10" b="1">
                <a:solidFill>
                  <a:srgbClr val="F8AC00"/>
                </a:solidFill>
                <a:latin typeface="Tahoma"/>
                <a:cs typeface="Tahoma"/>
              </a:rPr>
              <a:t>extremo</a:t>
            </a:r>
            <a:r>
              <a:rPr dirty="0" sz="12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15" b="1">
                <a:solidFill>
                  <a:srgbClr val="F8AC00"/>
                </a:solidFill>
                <a:latin typeface="Tahoma"/>
                <a:cs typeface="Tahoma"/>
              </a:rPr>
              <a:t>exterior</a:t>
            </a:r>
            <a:r>
              <a:rPr dirty="0" sz="1200" spc="1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nodo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barras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circuito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alimentación.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4" name="object 4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7876" y="2375915"/>
              <a:ext cx="2521457" cy="283083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46480" y="375184"/>
            <a:ext cx="1866264" cy="643255"/>
          </a:xfrm>
          <a:prstGeom prst="rect"/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400" spc="65"/>
              <a:t>Acoplamiento</a:t>
            </a:r>
            <a:r>
              <a:rPr dirty="0" sz="1400" spc="-75"/>
              <a:t> </a:t>
            </a:r>
            <a:r>
              <a:rPr dirty="0" sz="1400" spc="60"/>
              <a:t>general</a:t>
            </a:r>
            <a:endParaRPr sz="1400"/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7876" y="2375915"/>
              <a:ext cx="2521457" cy="283083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375184"/>
            <a:ext cx="1866264" cy="643255"/>
          </a:xfrm>
          <a:prstGeom prst="rect"/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400" spc="65"/>
              <a:t>Acoplamiento</a:t>
            </a:r>
            <a:r>
              <a:rPr dirty="0" sz="1400" spc="-75"/>
              <a:t> </a:t>
            </a:r>
            <a:r>
              <a:rPr dirty="0" sz="1400" spc="60"/>
              <a:t>general</a:t>
            </a:r>
            <a:endParaRPr sz="1400"/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43849" y="1572514"/>
            <a:ext cx="43878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40">
                <a:solidFill>
                  <a:srgbClr val="FFFFFF"/>
                </a:solidFill>
                <a:latin typeface="Tahoma"/>
                <a:cs typeface="Tahoma"/>
              </a:rPr>
              <a:t>ted.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89089" y="2357373"/>
            <a:ext cx="3190240" cy="2464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4455">
              <a:lnSpc>
                <a:spcPct val="139100"/>
              </a:lnSpc>
              <a:spcBef>
                <a:spcPts val="100"/>
              </a:spcBef>
            </a:pP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diferir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primer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tipo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alimentación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sistema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(original).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ahoma"/>
              <a:cs typeface="Tahoma"/>
            </a:endParaRPr>
          </a:p>
          <a:p>
            <a:pPr marL="12700" marR="5080">
              <a:lnSpc>
                <a:spcPct val="139200"/>
              </a:lnSpc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Si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primer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tipo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alimentación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 sistema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transformador,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ejemplo,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segundo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tipo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alimentación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ser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otro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transformador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generador,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método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alimentación definido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través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impedancias,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impedancias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bucle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115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corrientes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cortocircuito.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7876" y="2375915"/>
              <a:ext cx="2521457" cy="283083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375184"/>
            <a:ext cx="1866264" cy="643255"/>
          </a:xfrm>
          <a:prstGeom prst="rect"/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400" spc="65"/>
              <a:t>Acoplamiento</a:t>
            </a:r>
            <a:r>
              <a:rPr dirty="0" sz="1400" spc="-75"/>
              <a:t> </a:t>
            </a:r>
            <a:r>
              <a:rPr dirty="0" sz="1400" spc="60"/>
              <a:t>general</a:t>
            </a:r>
            <a:endParaRPr sz="1400"/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89089" y="2359786"/>
            <a:ext cx="428879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099"/>
              </a:lnSpc>
              <a:spcBef>
                <a:spcPts val="100"/>
              </a:spcBef>
            </a:pP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Ahora debe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definir los datos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requeridos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tipo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50" spc="-3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segunda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alimentación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seleccionada,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este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caso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trata </a:t>
            </a:r>
            <a:r>
              <a:rPr dirty="0" sz="1250" spc="-3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transformador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sin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media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tensión.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5916" y="2382011"/>
              <a:ext cx="3407663" cy="280263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375184"/>
            <a:ext cx="1866264" cy="643255"/>
          </a:xfrm>
          <a:prstGeom prst="rect"/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400" spc="65"/>
              <a:t>Acoplamiento</a:t>
            </a:r>
            <a:r>
              <a:rPr dirty="0" sz="1400" spc="-75"/>
              <a:t> </a:t>
            </a:r>
            <a:r>
              <a:rPr dirty="0" sz="1400" spc="60"/>
              <a:t>general</a:t>
            </a:r>
            <a:endParaRPr sz="1400"/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89089" y="2354707"/>
            <a:ext cx="422783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Ahora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agregar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cuadros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circuitos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carga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050" spc="-3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nueva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barra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colectora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nuevo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sistema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alimentación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conectados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acoplamiento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forma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habitual.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970788" y="1790712"/>
            <a:ext cx="7125970" cy="4521200"/>
            <a:chOff x="970788" y="1790712"/>
            <a:chExt cx="7125970" cy="45212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2956" y="2386583"/>
              <a:ext cx="3630168" cy="21625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4396" y="3116579"/>
              <a:ext cx="1773174" cy="2509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16879" y="3179063"/>
              <a:ext cx="1650492" cy="238658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512053" y="3174364"/>
              <a:ext cx="1660525" cy="2396490"/>
            </a:xfrm>
            <a:custGeom>
              <a:avLst/>
              <a:gdLst/>
              <a:ahLst/>
              <a:cxnLst/>
              <a:rect l="l" t="t" r="r" b="b"/>
              <a:pathLst>
                <a:path w="1660525" h="2396490">
                  <a:moveTo>
                    <a:pt x="0" y="2396108"/>
                  </a:moveTo>
                  <a:lnTo>
                    <a:pt x="1660017" y="2396108"/>
                  </a:lnTo>
                  <a:lnTo>
                    <a:pt x="1660017" y="0"/>
                  </a:lnTo>
                  <a:lnTo>
                    <a:pt x="0" y="0"/>
                  </a:lnTo>
                  <a:lnTo>
                    <a:pt x="0" y="2396108"/>
                  </a:lnTo>
                  <a:close/>
                </a:path>
              </a:pathLst>
            </a:custGeom>
            <a:ln w="9524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89420" y="4588763"/>
              <a:ext cx="248411" cy="2484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873240" y="4674107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23645" h="76200">
                  <a:moveTo>
                    <a:pt x="1223263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23263" y="44450"/>
                  </a:lnTo>
                  <a:lnTo>
                    <a:pt x="1223263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46480" y="363803"/>
            <a:ext cx="4883785" cy="653415"/>
          </a:xfrm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350" spc="60"/>
              <a:t>Acoplamientos</a:t>
            </a:r>
            <a:r>
              <a:rPr dirty="0" sz="1350" spc="-65"/>
              <a:t> </a:t>
            </a:r>
            <a:r>
              <a:rPr dirty="0" sz="1350" spc="60"/>
              <a:t>con</a:t>
            </a:r>
            <a:r>
              <a:rPr dirty="0" sz="1350" spc="-65"/>
              <a:t> </a:t>
            </a:r>
            <a:r>
              <a:rPr dirty="0" sz="1350" spc="55"/>
              <a:t>sistema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canalización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cables/barras</a:t>
            </a:r>
            <a:endParaRPr sz="1350"/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90586" y="1748282"/>
            <a:ext cx="4087495" cy="1735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2384">
              <a:lnSpc>
                <a:spcPct val="152400"/>
              </a:lnSpc>
              <a:spcBef>
                <a:spcPts val="100"/>
              </a:spcBef>
            </a:pP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biblioteca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50" b="1">
                <a:solidFill>
                  <a:srgbClr val="F8AC00"/>
                </a:solidFill>
                <a:latin typeface="Tahoma"/>
                <a:cs typeface="Tahoma"/>
              </a:rPr>
              <a:t>Cuadro</a:t>
            </a:r>
            <a:r>
              <a:rPr dirty="0" sz="105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5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05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50" spc="5" b="1">
                <a:solidFill>
                  <a:srgbClr val="F8AC00"/>
                </a:solidFill>
                <a:latin typeface="Tahoma"/>
                <a:cs typeface="Tahoma"/>
              </a:rPr>
              <a:t>distribución</a:t>
            </a:r>
            <a:r>
              <a:rPr dirty="0" sz="105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utilizar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visualizar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cables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-15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canalizaciones </a:t>
            </a:r>
            <a:r>
              <a:rPr dirty="0" sz="1050" spc="-3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eléctricas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prefabricadas.</a:t>
            </a:r>
            <a:endParaRPr sz="1050">
              <a:latin typeface="Tahoma"/>
              <a:cs typeface="Tahoma"/>
            </a:endParaRPr>
          </a:p>
          <a:p>
            <a:pPr marL="12700" marR="5080">
              <a:lnSpc>
                <a:spcPct val="139100"/>
              </a:lnSpc>
              <a:spcBef>
                <a:spcPts val="20"/>
              </a:spcBef>
            </a:pP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Esto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 emplear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mapear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combinaciones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suministro 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energía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normal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emergencia/seguridad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(por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ejemplo,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entre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redes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alimentadas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transformador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generador).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71129" y="3944290"/>
            <a:ext cx="3430904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Tenga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cuenta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cursor para agregar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1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acoplamiento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debe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colocarse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extremo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exterior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barra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colectora,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sino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uno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30" b="1">
                <a:solidFill>
                  <a:srgbClr val="F8AC00"/>
                </a:solidFill>
                <a:latin typeface="Tahoma"/>
                <a:cs typeface="Tahoma"/>
              </a:rPr>
              <a:t>interno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puntos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inserción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barra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colectora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circuito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alimentación.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5544" y="2061972"/>
            <a:ext cx="2266950" cy="184480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3953255" y="2063495"/>
            <a:ext cx="2664460" cy="1905000"/>
            <a:chOff x="3953255" y="2063495"/>
            <a:chExt cx="2664460" cy="19050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1019" y="2063495"/>
              <a:ext cx="2266187" cy="19049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3255" y="3148583"/>
              <a:ext cx="545592" cy="353567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92995" y="5099303"/>
            <a:ext cx="1639824" cy="352043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463540" y="3052572"/>
            <a:ext cx="3762375" cy="2742565"/>
            <a:chOff x="5463540" y="3052572"/>
            <a:chExt cx="3762375" cy="274256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8112" y="3622548"/>
              <a:ext cx="3697223" cy="2011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69508" y="3758184"/>
              <a:ext cx="3256026" cy="203682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31992" y="3820668"/>
              <a:ext cx="3133343" cy="19141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027166" y="3815905"/>
              <a:ext cx="3143250" cy="1924050"/>
            </a:xfrm>
            <a:custGeom>
              <a:avLst/>
              <a:gdLst/>
              <a:ahLst/>
              <a:cxnLst/>
              <a:rect l="l" t="t" r="r" b="b"/>
              <a:pathLst>
                <a:path w="3143250" h="1924050">
                  <a:moveTo>
                    <a:pt x="0" y="1923668"/>
                  </a:moveTo>
                  <a:lnTo>
                    <a:pt x="3142868" y="1923668"/>
                  </a:lnTo>
                  <a:lnTo>
                    <a:pt x="3142868" y="0"/>
                  </a:lnTo>
                  <a:lnTo>
                    <a:pt x="0" y="0"/>
                  </a:lnTo>
                  <a:lnTo>
                    <a:pt x="0" y="1923668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63540" y="3052572"/>
              <a:ext cx="1454658" cy="60121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485638" y="3083814"/>
              <a:ext cx="1412875" cy="541020"/>
            </a:xfrm>
            <a:custGeom>
              <a:avLst/>
              <a:gdLst/>
              <a:ahLst/>
              <a:cxnLst/>
              <a:rect l="l" t="t" r="r" b="b"/>
              <a:pathLst>
                <a:path w="1412875" h="541020">
                  <a:moveTo>
                    <a:pt x="0" y="541019"/>
                  </a:moveTo>
                  <a:lnTo>
                    <a:pt x="1412747" y="541019"/>
                  </a:lnTo>
                  <a:lnTo>
                    <a:pt x="1412747" y="0"/>
                  </a:lnTo>
                  <a:lnTo>
                    <a:pt x="0" y="0"/>
                  </a:lnTo>
                  <a:lnTo>
                    <a:pt x="0" y="541019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046480" y="363803"/>
            <a:ext cx="4883785" cy="653415"/>
          </a:xfrm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350" spc="60"/>
              <a:t>Acoplamientos</a:t>
            </a:r>
            <a:r>
              <a:rPr dirty="0" sz="1350" spc="-65"/>
              <a:t> </a:t>
            </a:r>
            <a:r>
              <a:rPr dirty="0" sz="1350" spc="60"/>
              <a:t>con</a:t>
            </a:r>
            <a:r>
              <a:rPr dirty="0" sz="1350" spc="-65"/>
              <a:t> </a:t>
            </a:r>
            <a:r>
              <a:rPr dirty="0" sz="1350" spc="55"/>
              <a:t>sistema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canalización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cables/barras</a:t>
            </a:r>
            <a:endParaRPr sz="1350"/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67955" y="1755901"/>
            <a:ext cx="3403600" cy="1881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18500"/>
              </a:lnSpc>
              <a:spcBef>
                <a:spcPts val="100"/>
              </a:spcBef>
              <a:buClr>
                <a:srgbClr val="F8AC00"/>
              </a:buClr>
              <a:buSzPct val="118518"/>
              <a:buChar char="•"/>
              <a:tabLst>
                <a:tab pos="299085" algn="l"/>
                <a:tab pos="299720" algn="l"/>
              </a:tabLst>
            </a:pPr>
            <a:r>
              <a:rPr dirty="0" sz="1350" spc="10">
                <a:solidFill>
                  <a:srgbClr val="FFFFFF"/>
                </a:solidFill>
                <a:latin typeface="Tahoma"/>
                <a:cs typeface="Tahoma"/>
              </a:rPr>
              <a:t>Si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tablero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distribución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está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colocado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35">
                <a:solidFill>
                  <a:srgbClr val="FFFFFF"/>
                </a:solidFill>
                <a:latin typeface="Tahoma"/>
                <a:cs typeface="Tahoma"/>
              </a:rPr>
              <a:t>red,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debe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ingresar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350" spc="-4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longitud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línea</a:t>
            </a:r>
            <a:endParaRPr sz="1350">
              <a:latin typeface="Tahoma"/>
              <a:cs typeface="Tahoma"/>
            </a:endParaRPr>
          </a:p>
          <a:p>
            <a:pPr marL="299085" marR="210185" indent="-287020">
              <a:lnSpc>
                <a:spcPct val="118500"/>
              </a:lnSpc>
              <a:spcBef>
                <a:spcPts val="600"/>
              </a:spcBef>
              <a:buClr>
                <a:srgbClr val="F8AC00"/>
              </a:buClr>
              <a:buSzPct val="118518"/>
              <a:buChar char="•"/>
              <a:tabLst>
                <a:tab pos="299085" algn="l"/>
                <a:tab pos="299720" algn="l"/>
              </a:tabLst>
            </a:pP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fuente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deseada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colocar </a:t>
            </a:r>
            <a:r>
              <a:rPr dirty="0" sz="1350" spc="-4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tablero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distribución.</a:t>
            </a:r>
            <a:endParaRPr sz="1350">
              <a:latin typeface="Tahoma"/>
              <a:cs typeface="Tahoma"/>
            </a:endParaRPr>
          </a:p>
          <a:p>
            <a:pPr marL="299085" marR="614045" indent="-287020">
              <a:lnSpc>
                <a:spcPct val="133300"/>
              </a:lnSpc>
              <a:spcBef>
                <a:spcPts val="57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200" spc="3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este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caso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generador,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este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selecciona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primero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biblioteca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59808" y="3756659"/>
            <a:ext cx="4184903" cy="215341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610867" y="1921764"/>
            <a:ext cx="2679700" cy="1899285"/>
            <a:chOff x="1610867" y="1921764"/>
            <a:chExt cx="2679700" cy="189928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0867" y="1921764"/>
              <a:ext cx="2398776" cy="18989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03575" y="2695956"/>
              <a:ext cx="939546" cy="76123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731769" y="2725674"/>
              <a:ext cx="885825" cy="704215"/>
            </a:xfrm>
            <a:custGeom>
              <a:avLst/>
              <a:gdLst/>
              <a:ahLst/>
              <a:cxnLst/>
              <a:rect l="l" t="t" r="r" b="b"/>
              <a:pathLst>
                <a:path w="885825" h="704214">
                  <a:moveTo>
                    <a:pt x="0" y="704088"/>
                  </a:moveTo>
                  <a:lnTo>
                    <a:pt x="885444" y="704088"/>
                  </a:lnTo>
                  <a:lnTo>
                    <a:pt x="885444" y="0"/>
                  </a:lnTo>
                  <a:lnTo>
                    <a:pt x="0" y="0"/>
                  </a:lnTo>
                  <a:lnTo>
                    <a:pt x="0" y="70408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42944" y="2900172"/>
              <a:ext cx="547115" cy="35204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47615" y="2055876"/>
            <a:ext cx="2062734" cy="1817370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339840" y="3919728"/>
            <a:ext cx="2471420" cy="2055495"/>
            <a:chOff x="6339840" y="3919728"/>
            <a:chExt cx="2471420" cy="205549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9840" y="3919728"/>
              <a:ext cx="2471166" cy="205511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2324" y="3982212"/>
              <a:ext cx="2348483" cy="19324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397498" y="3977449"/>
              <a:ext cx="2358390" cy="1942464"/>
            </a:xfrm>
            <a:custGeom>
              <a:avLst/>
              <a:gdLst/>
              <a:ahLst/>
              <a:cxnLst/>
              <a:rect l="l" t="t" r="r" b="b"/>
              <a:pathLst>
                <a:path w="2358390" h="1942464">
                  <a:moveTo>
                    <a:pt x="0" y="1941957"/>
                  </a:moveTo>
                  <a:lnTo>
                    <a:pt x="2358008" y="1941957"/>
                  </a:lnTo>
                  <a:lnTo>
                    <a:pt x="2358008" y="0"/>
                  </a:lnTo>
                  <a:lnTo>
                    <a:pt x="0" y="0"/>
                  </a:lnTo>
                  <a:lnTo>
                    <a:pt x="0" y="1941957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24572" y="4261104"/>
              <a:ext cx="855726" cy="140589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652766" y="4284726"/>
              <a:ext cx="802005" cy="1361440"/>
            </a:xfrm>
            <a:custGeom>
              <a:avLst/>
              <a:gdLst/>
              <a:ahLst/>
              <a:cxnLst/>
              <a:rect l="l" t="t" r="r" b="b"/>
              <a:pathLst>
                <a:path w="802004" h="1361439">
                  <a:moveTo>
                    <a:pt x="0" y="1360932"/>
                  </a:moveTo>
                  <a:lnTo>
                    <a:pt x="801624" y="1360932"/>
                  </a:lnTo>
                  <a:lnTo>
                    <a:pt x="801624" y="0"/>
                  </a:lnTo>
                  <a:lnTo>
                    <a:pt x="0" y="0"/>
                  </a:lnTo>
                  <a:lnTo>
                    <a:pt x="0" y="1360932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046480" y="363803"/>
            <a:ext cx="4883785" cy="653415"/>
          </a:xfrm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350" spc="60"/>
              <a:t>Acoplamientos</a:t>
            </a:r>
            <a:r>
              <a:rPr dirty="0" sz="1350" spc="-65"/>
              <a:t> </a:t>
            </a:r>
            <a:r>
              <a:rPr dirty="0" sz="1350" spc="60"/>
              <a:t>con</a:t>
            </a:r>
            <a:r>
              <a:rPr dirty="0" sz="1350" spc="-65"/>
              <a:t> </a:t>
            </a:r>
            <a:r>
              <a:rPr dirty="0" sz="1350" spc="55"/>
              <a:t>sistema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canalización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cables/barras</a:t>
            </a:r>
            <a:endParaRPr sz="1350"/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67955" y="1753362"/>
            <a:ext cx="3765550" cy="1886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189230" indent="-287020">
              <a:lnSpc>
                <a:spcPct val="128000"/>
              </a:lnSpc>
              <a:spcBef>
                <a:spcPts val="100"/>
              </a:spcBef>
              <a:buClr>
                <a:srgbClr val="F8AC00"/>
              </a:buClr>
              <a:buSzPct val="128000"/>
              <a:buChar char="•"/>
              <a:tabLst>
                <a:tab pos="299085" algn="l"/>
                <a:tab pos="299720" algn="l"/>
              </a:tabLst>
            </a:pPr>
            <a:r>
              <a:rPr dirty="0" sz="1250" spc="1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aparece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rectángulo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amarillo,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250" spc="-3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colocar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tablero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endParaRPr sz="1250">
              <a:latin typeface="Tahoma"/>
              <a:cs typeface="Tahoma"/>
            </a:endParaRPr>
          </a:p>
          <a:p>
            <a:pPr marL="299085" marR="5080" indent="-287020">
              <a:lnSpc>
                <a:spcPct val="133100"/>
              </a:lnSpc>
              <a:spcBef>
                <a:spcPts val="520"/>
              </a:spcBef>
              <a:buClr>
                <a:srgbClr val="F8AC00"/>
              </a:buClr>
              <a:buSzPct val="128000"/>
              <a:buChar char="•"/>
              <a:tabLst>
                <a:tab pos="299085" algn="l"/>
                <a:tab pos="299720" algn="l"/>
              </a:tabLst>
            </a:pP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Cuando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suelta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botón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ratón,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cuadro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50" spc="-3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diálogo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para introducir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los datos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aparece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circuito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generador</a:t>
            </a:r>
            <a:endParaRPr sz="1100">
              <a:latin typeface="Tahoma"/>
              <a:cs typeface="Tahoma"/>
            </a:endParaRPr>
          </a:p>
          <a:p>
            <a:pPr marL="299085" marR="35560" indent="-287020">
              <a:lnSpc>
                <a:spcPct val="123100"/>
              </a:lnSpc>
              <a:spcBef>
                <a:spcPts val="640"/>
              </a:spcBef>
              <a:buClr>
                <a:srgbClr val="F8AC00"/>
              </a:buClr>
              <a:buSzPct val="123076"/>
              <a:buChar char="•"/>
              <a:tabLst>
                <a:tab pos="299085" algn="l"/>
                <a:tab pos="299720" algn="l"/>
              </a:tabLst>
            </a:pPr>
            <a:r>
              <a:rPr dirty="0" sz="1300" spc="55">
                <a:solidFill>
                  <a:srgbClr val="FFFFFF"/>
                </a:solidFill>
                <a:latin typeface="Tahoma"/>
                <a:cs typeface="Tahoma"/>
              </a:rPr>
              <a:t>Después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5">
                <a:solidFill>
                  <a:srgbClr val="FFFFFF"/>
                </a:solidFill>
                <a:latin typeface="Tahoma"/>
                <a:cs typeface="Tahoma"/>
              </a:rPr>
              <a:t>ingresar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datos,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5">
                <a:solidFill>
                  <a:srgbClr val="FFFFFF"/>
                </a:solidFill>
                <a:latin typeface="Tahoma"/>
                <a:cs typeface="Tahoma"/>
              </a:rPr>
              <a:t>generador </a:t>
            </a:r>
            <a:r>
              <a:rPr dirty="0" sz="1300" spc="-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también</a:t>
            </a:r>
            <a:r>
              <a:rPr dirty="0" sz="13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3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21123" y="3639311"/>
            <a:ext cx="4331208" cy="231952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600200" y="1967483"/>
            <a:ext cx="5538470" cy="1690370"/>
            <a:chOff x="1600200" y="1967483"/>
            <a:chExt cx="5538470" cy="169037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0200" y="1967483"/>
              <a:ext cx="2682240" cy="16322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9204" y="1967483"/>
              <a:ext cx="2839211" cy="1690116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5917691" y="3919728"/>
            <a:ext cx="2893695" cy="2055495"/>
            <a:chOff x="5917691" y="3919728"/>
            <a:chExt cx="2893695" cy="2055495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7691" y="3919728"/>
              <a:ext cx="2893314" cy="205511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80175" y="3982212"/>
              <a:ext cx="2770631" cy="19324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975349" y="3977449"/>
              <a:ext cx="2780665" cy="1942464"/>
            </a:xfrm>
            <a:custGeom>
              <a:avLst/>
              <a:gdLst/>
              <a:ahLst/>
              <a:cxnLst/>
              <a:rect l="l" t="t" r="r" b="b"/>
              <a:pathLst>
                <a:path w="2780665" h="1942464">
                  <a:moveTo>
                    <a:pt x="0" y="1941957"/>
                  </a:moveTo>
                  <a:lnTo>
                    <a:pt x="2780156" y="1941957"/>
                  </a:lnTo>
                  <a:lnTo>
                    <a:pt x="2780156" y="0"/>
                  </a:lnTo>
                  <a:lnTo>
                    <a:pt x="0" y="0"/>
                  </a:lnTo>
                  <a:lnTo>
                    <a:pt x="0" y="1941957"/>
                  </a:lnTo>
                  <a:close/>
                </a:path>
              </a:pathLst>
            </a:custGeom>
            <a:ln w="9524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046480" y="363803"/>
            <a:ext cx="4883785" cy="653415"/>
          </a:xfrm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350" spc="60"/>
              <a:t>Acoplamientos</a:t>
            </a:r>
            <a:r>
              <a:rPr dirty="0" sz="1350" spc="-65"/>
              <a:t> </a:t>
            </a:r>
            <a:r>
              <a:rPr dirty="0" sz="1350" spc="60"/>
              <a:t>con</a:t>
            </a:r>
            <a:r>
              <a:rPr dirty="0" sz="1350" spc="-65"/>
              <a:t> </a:t>
            </a:r>
            <a:r>
              <a:rPr dirty="0" sz="1350" spc="55"/>
              <a:t>sistema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canalización</a:t>
            </a:r>
            <a:r>
              <a:rPr dirty="0" sz="1350" spc="-65"/>
              <a:t> </a:t>
            </a:r>
            <a:r>
              <a:rPr dirty="0" sz="1350" spc="65"/>
              <a:t>de</a:t>
            </a:r>
            <a:r>
              <a:rPr dirty="0" sz="1350" spc="-65"/>
              <a:t> </a:t>
            </a:r>
            <a:r>
              <a:rPr dirty="0" sz="1350" spc="45"/>
              <a:t>cables/barras</a:t>
            </a:r>
            <a:endParaRPr sz="1350"/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63076" y="1750822"/>
            <a:ext cx="2883535" cy="34309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35305" indent="-287020">
              <a:lnSpc>
                <a:spcPct val="139100"/>
              </a:lnSpc>
              <a:spcBef>
                <a:spcPts val="100"/>
              </a:spcBef>
              <a:buClr>
                <a:srgbClr val="F8AC00"/>
              </a:buClr>
              <a:buSzPct val="139130"/>
              <a:buChar char="•"/>
              <a:tabLst>
                <a:tab pos="299085" algn="l"/>
                <a:tab pos="299720" algn="l"/>
              </a:tabLst>
            </a:pP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También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conectar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dos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fuentes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tarde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endParaRPr sz="115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790"/>
              </a:spcBef>
            </a:pP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acoplamiento</a:t>
            </a:r>
            <a:endParaRPr sz="900">
              <a:latin typeface="Tahoma"/>
              <a:cs typeface="Tahoma"/>
            </a:endParaRPr>
          </a:p>
          <a:p>
            <a:pPr marL="299085" marR="102235" indent="-287020">
              <a:lnSpc>
                <a:spcPct val="145500"/>
              </a:lnSpc>
              <a:spcBef>
                <a:spcPts val="640"/>
              </a:spcBef>
              <a:buClr>
                <a:srgbClr val="F8AC00"/>
              </a:buClr>
              <a:buSzPct val="145454"/>
              <a:buChar char="•"/>
              <a:tabLst>
                <a:tab pos="299085" algn="l"/>
                <a:tab pos="299720" algn="l"/>
              </a:tabLst>
            </a:pP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Para hacer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esto,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seleccione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"Cuadro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distribución"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biblioteca</a:t>
            </a:r>
            <a:endParaRPr sz="1100">
              <a:latin typeface="Tahoma"/>
              <a:cs typeface="Tahoma"/>
            </a:endParaRPr>
          </a:p>
          <a:p>
            <a:pPr marL="299085" marR="5080" indent="-287020">
              <a:lnSpc>
                <a:spcPct val="106700"/>
              </a:lnSpc>
              <a:spcBef>
                <a:spcPts val="680"/>
              </a:spcBef>
              <a:buClr>
                <a:srgbClr val="F8AC00"/>
              </a:buClr>
              <a:buSzPct val="106666"/>
              <a:buChar char="•"/>
              <a:tabLst>
                <a:tab pos="299085" algn="l"/>
                <a:tab pos="299720" algn="l"/>
              </a:tabLst>
            </a:pPr>
            <a:r>
              <a:rPr dirty="0" sz="1500" spc="70">
                <a:solidFill>
                  <a:srgbClr val="FFFFFF"/>
                </a:solidFill>
                <a:latin typeface="Tahoma"/>
                <a:cs typeface="Tahoma"/>
              </a:rPr>
              <a:t>Luego </a:t>
            </a:r>
            <a:r>
              <a:rPr dirty="0" sz="1500" spc="45">
                <a:solidFill>
                  <a:srgbClr val="FFFFFF"/>
                </a:solidFill>
                <a:latin typeface="Tahoma"/>
                <a:cs typeface="Tahoma"/>
              </a:rPr>
              <a:t>sacas </a:t>
            </a:r>
            <a:r>
              <a:rPr dirty="0" sz="1500" spc="55">
                <a:solidFill>
                  <a:srgbClr val="FFFFFF"/>
                </a:solidFill>
                <a:latin typeface="Tahoma"/>
                <a:cs typeface="Tahoma"/>
              </a:rPr>
              <a:t>esto </a:t>
            </a:r>
            <a:r>
              <a:rPr dirty="0" sz="1500" spc="6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50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75">
                <a:solidFill>
                  <a:srgbClr val="FFFFFF"/>
                </a:solidFill>
                <a:latin typeface="Tahoma"/>
                <a:cs typeface="Tahoma"/>
              </a:rPr>
              <a:t>transformador</a:t>
            </a:r>
            <a:r>
              <a:rPr dirty="0" sz="15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45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15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60">
                <a:solidFill>
                  <a:srgbClr val="FFFFFF"/>
                </a:solidFill>
                <a:latin typeface="Tahoma"/>
                <a:cs typeface="Tahoma"/>
              </a:rPr>
              <a:t>generador.</a:t>
            </a:r>
            <a:endParaRPr sz="1500">
              <a:latin typeface="Tahoma"/>
              <a:cs typeface="Tahoma"/>
            </a:endParaRPr>
          </a:p>
          <a:p>
            <a:pPr marL="299085" marR="9525" indent="-287020">
              <a:lnSpc>
                <a:spcPct val="114300"/>
              </a:lnSpc>
              <a:spcBef>
                <a:spcPts val="580"/>
              </a:spcBef>
              <a:buClr>
                <a:srgbClr val="F8AC00"/>
              </a:buClr>
              <a:buSzPct val="114285"/>
              <a:buChar char="•"/>
              <a:tabLst>
                <a:tab pos="299085" algn="l"/>
                <a:tab pos="299720" algn="l"/>
              </a:tabLst>
            </a:pPr>
            <a:r>
              <a:rPr dirty="0" sz="1400" spc="10">
                <a:solidFill>
                  <a:srgbClr val="FFFFFF"/>
                </a:solidFill>
                <a:latin typeface="Tahoma"/>
                <a:cs typeface="Tahoma"/>
              </a:rPr>
              <a:t>Si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aparece </a:t>
            </a:r>
            <a:r>
              <a:rPr dirty="0" sz="1400" spc="8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rectángulo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Tahoma"/>
                <a:cs typeface="Tahoma"/>
              </a:rPr>
              <a:t>amarillo,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soltar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5">
                <a:solidFill>
                  <a:srgbClr val="FFFFFF"/>
                </a:solidFill>
                <a:latin typeface="Tahoma"/>
                <a:cs typeface="Tahoma"/>
              </a:rPr>
              <a:t>botón </a:t>
            </a:r>
            <a:r>
              <a:rPr dirty="0" sz="1400" spc="-4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400" spc="80">
                <a:solidFill>
                  <a:srgbClr val="FFFFFF"/>
                </a:solidFill>
                <a:latin typeface="Tahoma"/>
                <a:cs typeface="Tahoma"/>
              </a:rPr>
              <a:t>mouse </a:t>
            </a:r>
            <a:r>
              <a:rPr dirty="0" sz="1400" spc="15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completar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 datos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400" spc="50">
                <a:solidFill>
                  <a:srgbClr val="FFFFFF"/>
                </a:solidFill>
                <a:latin typeface="Tahoma"/>
                <a:cs typeface="Tahoma"/>
              </a:rPr>
              <a:t>circuito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6564" y="1898904"/>
            <a:ext cx="4405122" cy="320421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167386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pc="-1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pc="10" b="1">
                <a:solidFill>
                  <a:srgbClr val="FFFFFF"/>
                </a:solidFill>
                <a:latin typeface="Tahoma"/>
                <a:cs typeface="Tahoma"/>
              </a:rPr>
              <a:t>red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46480" y="811148"/>
            <a:ext cx="362902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50">
                <a:solidFill>
                  <a:srgbClr val="F8AC00"/>
                </a:solidFill>
                <a:latin typeface="Tahoma"/>
                <a:cs typeface="Tahoma"/>
              </a:rPr>
              <a:t>Acoplamientos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8AC00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8AC00"/>
                </a:solidFill>
                <a:latin typeface="Tahoma"/>
                <a:cs typeface="Tahoma"/>
              </a:rPr>
              <a:t>nivel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8AC00"/>
                </a:solidFill>
                <a:latin typeface="Tahoma"/>
                <a:cs typeface="Tahoma"/>
              </a:rPr>
              <a:t>distribución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8AC00"/>
                </a:solidFill>
                <a:latin typeface="Tahoma"/>
                <a:cs typeface="Tahoma"/>
              </a:rPr>
              <a:t>secundaria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90433" y="1749551"/>
            <a:ext cx="3474720" cy="310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721995" indent="-287020">
              <a:lnSpc>
                <a:spcPct val="145500"/>
              </a:lnSpc>
              <a:spcBef>
                <a:spcPts val="100"/>
              </a:spcBef>
              <a:buClr>
                <a:srgbClr val="F8AC00"/>
              </a:buClr>
              <a:buSzPct val="145454"/>
              <a:buChar char="•"/>
              <a:tabLst>
                <a:tab pos="299085" algn="l"/>
                <a:tab pos="299720" algn="l"/>
              </a:tabLst>
            </a:pPr>
            <a:r>
              <a:rPr dirty="0" sz="1100" spc="1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crear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-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diseño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SIMARIS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entre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cuadro 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principal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secundario.</a:t>
            </a:r>
            <a:endParaRPr sz="1100">
              <a:latin typeface="Tahoma"/>
              <a:cs typeface="Tahoma"/>
            </a:endParaRPr>
          </a:p>
          <a:p>
            <a:pPr marL="299085" marR="5080" indent="-287020">
              <a:lnSpc>
                <a:spcPct val="114300"/>
              </a:lnSpc>
              <a:spcBef>
                <a:spcPts val="660"/>
              </a:spcBef>
              <a:buClr>
                <a:srgbClr val="F8AC00"/>
              </a:buClr>
              <a:buSzPct val="114285"/>
              <a:buChar char="•"/>
              <a:tabLst>
                <a:tab pos="299085" algn="l"/>
                <a:tab pos="299720" algn="l"/>
              </a:tabLst>
            </a:pPr>
            <a:r>
              <a:rPr dirty="0" sz="1400" spc="1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400" spc="15" b="1">
                <a:solidFill>
                  <a:srgbClr val="F8AC00"/>
                </a:solidFill>
                <a:latin typeface="Tahoma"/>
                <a:cs typeface="Tahoma"/>
              </a:rPr>
              <a:t>Profesional </a:t>
            </a:r>
            <a:r>
              <a:rPr dirty="0" sz="1400" b="1">
                <a:solidFill>
                  <a:srgbClr val="F8AC00"/>
                </a:solidFill>
                <a:latin typeface="Tahoma"/>
                <a:cs typeface="Tahoma"/>
              </a:rPr>
              <a:t>del diseño </a:t>
            </a:r>
            <a:r>
              <a:rPr dirty="0" sz="1400" spc="-75" b="1">
                <a:solidFill>
                  <a:srgbClr val="F8AC00"/>
                </a:solidFill>
                <a:latin typeface="Tahoma"/>
                <a:cs typeface="Tahoma"/>
              </a:rPr>
              <a:t>SIMARIS </a:t>
            </a:r>
            <a:r>
              <a:rPr dirty="0" sz="1400" spc="-7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también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es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posible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cerrar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simultáneamente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acoplamientos</a:t>
            </a:r>
            <a:r>
              <a:rPr dirty="0" sz="1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15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400" spc="-4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así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dimensionar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15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calcular</a:t>
            </a:r>
            <a:r>
              <a:rPr dirty="0" sz="1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400" spc="-4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0">
                <a:solidFill>
                  <a:srgbClr val="FFFFFF"/>
                </a:solidFill>
                <a:latin typeface="Tahoma"/>
                <a:cs typeface="Tahoma"/>
              </a:rPr>
              <a:t>malla.</a:t>
            </a:r>
            <a:endParaRPr sz="1400">
              <a:latin typeface="Tahoma"/>
              <a:cs typeface="Tahoma"/>
            </a:endParaRPr>
          </a:p>
          <a:p>
            <a:pPr algn="just" marL="299085" marR="90805" indent="-287020">
              <a:lnSpc>
                <a:spcPct val="133400"/>
              </a:lnSpc>
              <a:spcBef>
                <a:spcPts val="560"/>
              </a:spcBef>
              <a:buClr>
                <a:srgbClr val="F8AC00"/>
              </a:buClr>
              <a:buSzPct val="133333"/>
              <a:buChar char="•"/>
              <a:tabLst>
                <a:tab pos="299720" algn="l"/>
              </a:tabLst>
            </a:pP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diseñada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1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acoplamiento</a:t>
            </a:r>
            <a:r>
              <a:rPr dirty="0" sz="1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unidireccional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cada</a:t>
            </a:r>
            <a:r>
              <a:rPr dirty="0" sz="1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uno</a:t>
            </a:r>
            <a:r>
              <a:rPr dirty="0" sz="1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nivel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tablero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principal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secundario.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5208" y="2994660"/>
            <a:ext cx="2423160" cy="2481580"/>
            <a:chOff x="5855208" y="2994660"/>
            <a:chExt cx="2423160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5208" y="2994660"/>
              <a:ext cx="2423160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43600" y="3083052"/>
              <a:ext cx="2251075" cy="2308860"/>
            </a:xfrm>
            <a:custGeom>
              <a:avLst/>
              <a:gdLst/>
              <a:ahLst/>
              <a:cxnLst/>
              <a:rect l="l" t="t" r="r" b="b"/>
              <a:pathLst>
                <a:path w="2251075" h="2308860">
                  <a:moveTo>
                    <a:pt x="1936623" y="0"/>
                  </a:moveTo>
                  <a:lnTo>
                    <a:pt x="0" y="0"/>
                  </a:lnTo>
                  <a:lnTo>
                    <a:pt x="314325" y="1154430"/>
                  </a:lnTo>
                  <a:lnTo>
                    <a:pt x="0" y="2308860"/>
                  </a:lnTo>
                  <a:lnTo>
                    <a:pt x="1936623" y="2308860"/>
                  </a:lnTo>
                  <a:lnTo>
                    <a:pt x="2250948" y="1154430"/>
                  </a:lnTo>
                  <a:lnTo>
                    <a:pt x="1936623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" b="1">
                <a:solidFill>
                  <a:srgbClr val="F8AC00"/>
                </a:solidFill>
                <a:latin typeface="Tahoma"/>
                <a:cs typeface="Tahoma"/>
              </a:rPr>
              <a:t>Tutorial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spc="-155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1740280"/>
            <a:ext cx="487426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2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90259" y="3087115"/>
            <a:ext cx="1254760" cy="110680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88900" indent="-76835">
              <a:lnSpc>
                <a:spcPct val="100000"/>
              </a:lnSpc>
              <a:spcBef>
                <a:spcPts val="490"/>
              </a:spcBef>
              <a:buChar char="•"/>
              <a:tabLst>
                <a:tab pos="89535" algn="l"/>
              </a:tabLst>
            </a:pPr>
            <a:r>
              <a:rPr dirty="0" sz="950" spc="35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Cálculos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iniciales</a:t>
            </a:r>
            <a:endParaRPr sz="950">
              <a:latin typeface="Tahoma"/>
              <a:cs typeface="Tahoma"/>
            </a:endParaRPr>
          </a:p>
          <a:p>
            <a:pPr marL="88900" indent="-76835">
              <a:lnSpc>
                <a:spcPct val="100000"/>
              </a:lnSpc>
              <a:spcBef>
                <a:spcPts val="395"/>
              </a:spcBef>
              <a:buChar char="•"/>
              <a:tabLst>
                <a:tab pos="89535" algn="l"/>
              </a:tabLst>
            </a:pPr>
            <a:r>
              <a:rPr dirty="0" sz="950" spc="30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Red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paralela</a:t>
            </a:r>
            <a:endParaRPr sz="950">
              <a:latin typeface="Tahoma"/>
              <a:cs typeface="Tahoma"/>
            </a:endParaRPr>
          </a:p>
          <a:p>
            <a:pPr marL="157480">
              <a:lnSpc>
                <a:spcPct val="100000"/>
              </a:lnSpc>
              <a:spcBef>
                <a:spcPts val="160"/>
              </a:spcBef>
            </a:pPr>
            <a:r>
              <a:rPr dirty="0" sz="850" spc="35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operación</a:t>
            </a:r>
            <a:r>
              <a:rPr dirty="0" sz="850" spc="-70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850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(pro)</a:t>
            </a:r>
            <a:endParaRPr sz="850">
              <a:latin typeface="Tahoma"/>
              <a:cs typeface="Tahoma"/>
            </a:endParaRPr>
          </a:p>
          <a:p>
            <a:pPr marL="78740" indent="-65405">
              <a:lnSpc>
                <a:spcPct val="100000"/>
              </a:lnSpc>
              <a:spcBef>
                <a:spcPts val="575"/>
              </a:spcBef>
              <a:buChar char="•"/>
              <a:tabLst>
                <a:tab pos="79375" algn="l"/>
              </a:tabLst>
            </a:pPr>
            <a:r>
              <a:rPr dirty="0" sz="800" spc="2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Visualización</a:t>
            </a:r>
            <a:endParaRPr sz="800">
              <a:latin typeface="Tahoma"/>
              <a:cs typeface="Tahoma"/>
            </a:endParaRPr>
          </a:p>
          <a:p>
            <a:pPr marL="158750">
              <a:lnSpc>
                <a:spcPct val="100000"/>
              </a:lnSpc>
              <a:spcBef>
                <a:spcPts val="190"/>
              </a:spcBef>
            </a:pPr>
            <a:r>
              <a:rPr dirty="0" sz="850" spc="2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curvas</a:t>
            </a:r>
            <a:r>
              <a:rPr dirty="0" sz="850" spc="-4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850" spc="2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características</a:t>
            </a:r>
            <a:endParaRPr sz="850">
              <a:latin typeface="Tahoma"/>
              <a:cs typeface="Tahoma"/>
            </a:endParaRPr>
          </a:p>
          <a:p>
            <a:pPr marL="73025" indent="-60960">
              <a:lnSpc>
                <a:spcPct val="100000"/>
              </a:lnSpc>
              <a:spcBef>
                <a:spcPts val="625"/>
              </a:spcBef>
              <a:buChar char="•"/>
              <a:tabLst>
                <a:tab pos="73660" algn="l"/>
              </a:tabLst>
            </a:pPr>
            <a:r>
              <a:rPr dirty="0" sz="750" spc="25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Evaluación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750" spc="35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de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750" spc="25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selectividad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35039" y="4206494"/>
            <a:ext cx="768350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30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automática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 </a:t>
            </a:r>
            <a:r>
              <a:rPr dirty="0" sz="750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(pro)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-5" b="1">
                <a:solidFill>
                  <a:srgbClr val="66667E"/>
                </a:solidFill>
                <a:latin typeface="Tahoma"/>
                <a:cs typeface="Tahoma"/>
              </a:rPr>
              <a:t>Introducción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0" b="1">
                <a:solidFill>
                  <a:srgbClr val="66667E"/>
                </a:solidFill>
                <a:latin typeface="Tahoma"/>
                <a:cs typeface="Tahoma"/>
              </a:rPr>
              <a:t>Empezando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3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 b="1">
                <a:solidFill>
                  <a:srgbClr val="66667E"/>
                </a:solidFill>
                <a:latin typeface="Tahoma"/>
                <a:cs typeface="Tahoma"/>
              </a:rPr>
              <a:t>Diseño</a:t>
            </a:r>
            <a:r>
              <a:rPr dirty="0" sz="1350" spc="-8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66667E"/>
                </a:solidFill>
                <a:latin typeface="Tahoma"/>
                <a:cs typeface="Tahoma"/>
              </a:rPr>
              <a:t>de</a:t>
            </a:r>
            <a:r>
              <a:rPr dirty="0" sz="1350" spc="-8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66667E"/>
                </a:solidFill>
                <a:latin typeface="Tahoma"/>
                <a:cs typeface="Tahoma"/>
              </a:rPr>
              <a:t>red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-235" b="1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5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resultado</a:t>
            </a:r>
            <a:r>
              <a:rPr dirty="0" sz="800" spc="-5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del</a:t>
            </a:r>
            <a:r>
              <a:rPr dirty="0" sz="800" spc="-45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proyecto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6</a:t>
            </a:r>
            <a:endParaRPr sz="3600">
              <a:latin typeface="Tahoma"/>
              <a:cs typeface="Tahoma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15" b="1">
                <a:solidFill>
                  <a:srgbClr val="66667E"/>
                </a:solidFill>
                <a:latin typeface="Tahoma"/>
                <a:cs typeface="Tahoma"/>
              </a:rPr>
              <a:t>Más</a:t>
            </a:r>
            <a:r>
              <a:rPr dirty="0" sz="1350" spc="-45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66667E"/>
                </a:solidFill>
                <a:latin typeface="Tahoma"/>
                <a:cs typeface="Tahoma"/>
              </a:rPr>
              <a:t>sobre  </a:t>
            </a:r>
            <a:r>
              <a:rPr dirty="0" sz="1350" spc="-75" b="1">
                <a:solidFill>
                  <a:srgbClr val="66667E"/>
                </a:solidFill>
                <a:latin typeface="Tahoma"/>
                <a:cs typeface="Tahoma"/>
              </a:rPr>
              <a:t>SIMARIS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635287" y="6419959"/>
            <a:ext cx="211454" cy="180975"/>
            <a:chOff x="10635287" y="6419959"/>
            <a:chExt cx="211454" cy="180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5287" y="6419959"/>
              <a:ext cx="134691" cy="1803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97626" y="6422984"/>
              <a:ext cx="49530" cy="173990"/>
            </a:xfrm>
            <a:custGeom>
              <a:avLst/>
              <a:gdLst/>
              <a:ahLst/>
              <a:cxnLst/>
              <a:rect l="l" t="t" r="r" b="b"/>
              <a:pathLst>
                <a:path w="49529" h="173990">
                  <a:moveTo>
                    <a:pt x="48947" y="0"/>
                  </a:moveTo>
                  <a:lnTo>
                    <a:pt x="0" y="0"/>
                  </a:lnTo>
                  <a:lnTo>
                    <a:pt x="0" y="173853"/>
                  </a:lnTo>
                  <a:lnTo>
                    <a:pt x="48947" y="173853"/>
                  </a:lnTo>
                  <a:lnTo>
                    <a:pt x="48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0891474" y="6422356"/>
            <a:ext cx="372745" cy="176530"/>
            <a:chOff x="10891474" y="6422356"/>
            <a:chExt cx="372745" cy="176530"/>
          </a:xfrm>
        </p:grpSpPr>
        <p:sp>
          <p:nvSpPr>
            <p:cNvPr id="7" name="object 7"/>
            <p:cNvSpPr/>
            <p:nvPr/>
          </p:nvSpPr>
          <p:spPr>
            <a:xfrm>
              <a:off x="10891470" y="6422364"/>
              <a:ext cx="127635" cy="174625"/>
            </a:xfrm>
            <a:custGeom>
              <a:avLst/>
              <a:gdLst/>
              <a:ahLst/>
              <a:cxnLst/>
              <a:rect l="l" t="t" r="r" b="b"/>
              <a:pathLst>
                <a:path w="127634" h="174625">
                  <a:moveTo>
                    <a:pt x="127571" y="141668"/>
                  </a:moveTo>
                  <a:lnTo>
                    <a:pt x="47180" y="141668"/>
                  </a:lnTo>
                  <a:lnTo>
                    <a:pt x="47180" y="99923"/>
                  </a:lnTo>
                  <a:lnTo>
                    <a:pt x="115404" y="99923"/>
                  </a:lnTo>
                  <a:lnTo>
                    <a:pt x="115404" y="70827"/>
                  </a:lnTo>
                  <a:lnTo>
                    <a:pt x="47180" y="70827"/>
                  </a:lnTo>
                  <a:lnTo>
                    <a:pt x="47180" y="31623"/>
                  </a:lnTo>
                  <a:lnTo>
                    <a:pt x="125564" y="31623"/>
                  </a:lnTo>
                  <a:lnTo>
                    <a:pt x="125564" y="0"/>
                  </a:lnTo>
                  <a:lnTo>
                    <a:pt x="0" y="0"/>
                  </a:lnTo>
                  <a:lnTo>
                    <a:pt x="0" y="31623"/>
                  </a:lnTo>
                  <a:lnTo>
                    <a:pt x="0" y="70827"/>
                  </a:lnTo>
                  <a:lnTo>
                    <a:pt x="0" y="99923"/>
                  </a:lnTo>
                  <a:lnTo>
                    <a:pt x="0" y="141668"/>
                  </a:lnTo>
                  <a:lnTo>
                    <a:pt x="0" y="174548"/>
                  </a:lnTo>
                  <a:lnTo>
                    <a:pt x="127571" y="174548"/>
                  </a:lnTo>
                  <a:lnTo>
                    <a:pt x="127571" y="141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1013" y="6422984"/>
              <a:ext cx="213061" cy="17561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1468782" y="6419959"/>
            <a:ext cx="317500" cy="180975"/>
            <a:chOff x="11468782" y="6419959"/>
            <a:chExt cx="317500" cy="1809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51395" y="6419959"/>
              <a:ext cx="134643" cy="1803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8782" y="6422984"/>
              <a:ext cx="151445" cy="17385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1059180" y="1406652"/>
            <a:ext cx="11132820" cy="4399915"/>
          </a:xfrm>
          <a:custGeom>
            <a:avLst/>
            <a:gdLst/>
            <a:ahLst/>
            <a:cxnLst/>
            <a:rect l="l" t="t" r="r" b="b"/>
            <a:pathLst>
              <a:path w="11132820" h="4399915">
                <a:moveTo>
                  <a:pt x="11132820" y="4399788"/>
                </a:moveTo>
                <a:lnTo>
                  <a:pt x="0" y="4399788"/>
                </a:lnTo>
                <a:lnTo>
                  <a:pt x="0" y="0"/>
                </a:ln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8" name="object 18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970788" y="1790712"/>
            <a:ext cx="6193155" cy="4521200"/>
            <a:chOff x="970788" y="1790712"/>
            <a:chExt cx="6193155" cy="452120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0788" y="1790712"/>
              <a:ext cx="6192901" cy="45208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9596" y="2168651"/>
              <a:ext cx="5480304" cy="37901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6568" y="2305811"/>
              <a:ext cx="5155691" cy="29748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8864" y="2432303"/>
              <a:ext cx="5000244" cy="2621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10384" y="2398788"/>
              <a:ext cx="313181" cy="32840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344674" y="2433065"/>
              <a:ext cx="247015" cy="262255"/>
            </a:xfrm>
            <a:custGeom>
              <a:avLst/>
              <a:gdLst/>
              <a:ahLst/>
              <a:cxnLst/>
              <a:rect l="l" t="t" r="r" b="b"/>
              <a:pathLst>
                <a:path w="247014" h="262255">
                  <a:moveTo>
                    <a:pt x="0" y="262127"/>
                  </a:moveTo>
                  <a:lnTo>
                    <a:pt x="246887" y="262127"/>
                  </a:lnTo>
                  <a:lnTo>
                    <a:pt x="246887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046480" y="409293"/>
            <a:ext cx="2773045" cy="602615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1150" spc="45">
                <a:solidFill>
                  <a:srgbClr val="F8AC00"/>
                </a:solidFill>
                <a:latin typeface="Tahoma"/>
                <a:cs typeface="Tahoma"/>
              </a:rPr>
              <a:t>Definición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8AC00"/>
                </a:solidFill>
                <a:latin typeface="Tahoma"/>
                <a:cs typeface="Tahoma"/>
              </a:rPr>
              <a:t>modos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89089" y="2156459"/>
            <a:ext cx="4627245" cy="320992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657860">
              <a:lnSpc>
                <a:spcPct val="103699"/>
              </a:lnSpc>
              <a:spcBef>
                <a:spcPts val="40"/>
              </a:spcBef>
            </a:pPr>
            <a:r>
              <a:rPr dirty="0" sz="1350" spc="-5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13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-75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le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permite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dimensionar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circuitos 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individuales,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subred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8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toda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3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350">
              <a:latin typeface="Tahoma"/>
              <a:cs typeface="Tahoma"/>
            </a:endParaRPr>
          </a:p>
          <a:p>
            <a:pPr marL="12700" marR="5080">
              <a:lnSpc>
                <a:spcPts val="1680"/>
              </a:lnSpc>
              <a:spcBef>
                <a:spcPts val="65"/>
              </a:spcBef>
            </a:pP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lograr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resultado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dimensionamiento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óptimo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considerando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solo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aquellos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estados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operativos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posiciones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interruptor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cálculo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selección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dispositivos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que son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necesarios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operar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instalación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interruptores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manera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segura.</a:t>
            </a:r>
            <a:endParaRPr sz="1000">
              <a:latin typeface="Tahoma"/>
              <a:cs typeface="Tahoma"/>
            </a:endParaRPr>
          </a:p>
          <a:p>
            <a:pPr marL="12700" marR="151765">
              <a:lnSpc>
                <a:spcPts val="1680"/>
              </a:lnSpc>
            </a:pP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Esto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significa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requisito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previo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adecuado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50" spc="-2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definición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funcionamiento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posiciones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 de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conmutación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correspondientes.</a:t>
            </a:r>
            <a:endParaRPr sz="9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ahoma"/>
              <a:cs typeface="Tahoma"/>
            </a:endParaRPr>
          </a:p>
          <a:p>
            <a:pPr marL="12700" marR="130175">
              <a:lnSpc>
                <a:spcPct val="140000"/>
              </a:lnSpc>
            </a:pP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Cuando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000" b="1">
                <a:solidFill>
                  <a:srgbClr val="F8AC00"/>
                </a:solidFill>
                <a:latin typeface="Tahoma"/>
                <a:cs typeface="Tahoma"/>
              </a:rPr>
              <a:t>modos de </a:t>
            </a:r>
            <a:r>
              <a:rPr dirty="0" sz="1000" spc="10" b="1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función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llama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través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barra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herramientas,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abre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pantalla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gestión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alimentación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alimentador,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requeridos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representan </a:t>
            </a:r>
            <a:r>
              <a:rPr dirty="0" sz="1000" spc="-2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gráficamente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definir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más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 términos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sus posiciones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interruptor.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635287" y="6419959"/>
            <a:ext cx="211454" cy="180975"/>
            <a:chOff x="10635287" y="6419959"/>
            <a:chExt cx="211454" cy="180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5287" y="6419959"/>
              <a:ext cx="134691" cy="1803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97626" y="6422984"/>
              <a:ext cx="49530" cy="173990"/>
            </a:xfrm>
            <a:custGeom>
              <a:avLst/>
              <a:gdLst/>
              <a:ahLst/>
              <a:cxnLst/>
              <a:rect l="l" t="t" r="r" b="b"/>
              <a:pathLst>
                <a:path w="49529" h="173990">
                  <a:moveTo>
                    <a:pt x="48947" y="0"/>
                  </a:moveTo>
                  <a:lnTo>
                    <a:pt x="0" y="0"/>
                  </a:lnTo>
                  <a:lnTo>
                    <a:pt x="0" y="173853"/>
                  </a:lnTo>
                  <a:lnTo>
                    <a:pt x="48947" y="173853"/>
                  </a:lnTo>
                  <a:lnTo>
                    <a:pt x="48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0891474" y="6422356"/>
            <a:ext cx="372745" cy="176530"/>
            <a:chOff x="10891474" y="6422356"/>
            <a:chExt cx="372745" cy="176530"/>
          </a:xfrm>
        </p:grpSpPr>
        <p:sp>
          <p:nvSpPr>
            <p:cNvPr id="7" name="object 7"/>
            <p:cNvSpPr/>
            <p:nvPr/>
          </p:nvSpPr>
          <p:spPr>
            <a:xfrm>
              <a:off x="10891470" y="6422364"/>
              <a:ext cx="127635" cy="174625"/>
            </a:xfrm>
            <a:custGeom>
              <a:avLst/>
              <a:gdLst/>
              <a:ahLst/>
              <a:cxnLst/>
              <a:rect l="l" t="t" r="r" b="b"/>
              <a:pathLst>
                <a:path w="127634" h="174625">
                  <a:moveTo>
                    <a:pt x="127571" y="141668"/>
                  </a:moveTo>
                  <a:lnTo>
                    <a:pt x="47180" y="141668"/>
                  </a:lnTo>
                  <a:lnTo>
                    <a:pt x="47180" y="99923"/>
                  </a:lnTo>
                  <a:lnTo>
                    <a:pt x="115404" y="99923"/>
                  </a:lnTo>
                  <a:lnTo>
                    <a:pt x="115404" y="70827"/>
                  </a:lnTo>
                  <a:lnTo>
                    <a:pt x="47180" y="70827"/>
                  </a:lnTo>
                  <a:lnTo>
                    <a:pt x="47180" y="31623"/>
                  </a:lnTo>
                  <a:lnTo>
                    <a:pt x="125564" y="31623"/>
                  </a:lnTo>
                  <a:lnTo>
                    <a:pt x="125564" y="0"/>
                  </a:lnTo>
                  <a:lnTo>
                    <a:pt x="0" y="0"/>
                  </a:lnTo>
                  <a:lnTo>
                    <a:pt x="0" y="31623"/>
                  </a:lnTo>
                  <a:lnTo>
                    <a:pt x="0" y="70827"/>
                  </a:lnTo>
                  <a:lnTo>
                    <a:pt x="0" y="99923"/>
                  </a:lnTo>
                  <a:lnTo>
                    <a:pt x="0" y="141668"/>
                  </a:lnTo>
                  <a:lnTo>
                    <a:pt x="0" y="174548"/>
                  </a:lnTo>
                  <a:lnTo>
                    <a:pt x="127571" y="174548"/>
                  </a:lnTo>
                  <a:lnTo>
                    <a:pt x="127571" y="141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1013" y="6422984"/>
              <a:ext cx="213061" cy="17561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1468782" y="6419959"/>
            <a:ext cx="317500" cy="180975"/>
            <a:chOff x="11468782" y="6419959"/>
            <a:chExt cx="317500" cy="1809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51395" y="6419959"/>
              <a:ext cx="134643" cy="1803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8782" y="6422984"/>
              <a:ext cx="151445" cy="17385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14" name="object 14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6380" y="1837943"/>
              <a:ext cx="5817108" cy="3355848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22" name="object 22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60575" y="1915667"/>
            <a:ext cx="5693664" cy="306171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046480" y="409293"/>
            <a:ext cx="2773045" cy="602615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1150" spc="45">
                <a:solidFill>
                  <a:srgbClr val="F8AC00"/>
                </a:solidFill>
                <a:latin typeface="Tahoma"/>
                <a:cs typeface="Tahoma"/>
              </a:rPr>
              <a:t>Definición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8AC00"/>
                </a:solidFill>
                <a:latin typeface="Tahoma"/>
                <a:cs typeface="Tahoma"/>
              </a:rPr>
              <a:t>modos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86192" y="1653997"/>
            <a:ext cx="3185160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Primero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abre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vista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cambiar todos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interruptores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fuentes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distribuidores.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interruptores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fuentes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están </a:t>
            </a:r>
            <a:r>
              <a:rPr dirty="0" sz="1000" spc="-2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todos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abiertos,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interruptores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 distribuidores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están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todos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cerrados.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Al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hacer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clic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interruptor,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abrir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cerrar.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16963" y="1944623"/>
            <a:ext cx="5561330" cy="3053080"/>
            <a:chOff x="1616963" y="1944623"/>
            <a:chExt cx="5561330" cy="3053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6963" y="1944623"/>
              <a:ext cx="2974848" cy="19857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8452" y="2510027"/>
              <a:ext cx="248412" cy="2484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60747" y="2596895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23645" h="76200">
                  <a:moveTo>
                    <a:pt x="122326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23264" y="44450"/>
                  </a:lnTo>
                  <a:lnTo>
                    <a:pt x="122326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6175" y="2892551"/>
              <a:ext cx="248412" cy="248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38471" y="2977895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23645" h="76200">
                  <a:moveTo>
                    <a:pt x="122326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23264" y="44450"/>
                  </a:lnTo>
                  <a:lnTo>
                    <a:pt x="122326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8452" y="3275075"/>
              <a:ext cx="248412" cy="2484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460747" y="3360419"/>
              <a:ext cx="1223645" cy="76200"/>
            </a:xfrm>
            <a:custGeom>
              <a:avLst/>
              <a:gdLst/>
              <a:ahLst/>
              <a:cxnLst/>
              <a:rect l="l" t="t" r="r" b="b"/>
              <a:pathLst>
                <a:path w="12236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2236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223645" h="76200">
                  <a:moveTo>
                    <a:pt x="1223264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223264" y="44450"/>
                  </a:lnTo>
                  <a:lnTo>
                    <a:pt x="1223264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0367" y="2435301"/>
              <a:ext cx="1141463" cy="39324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0367" y="3198837"/>
              <a:ext cx="1141463" cy="3947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8823" y="2817825"/>
              <a:ext cx="1141463" cy="3932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99259" y="3959351"/>
              <a:ext cx="5478780" cy="1038225"/>
            </a:xfrm>
            <a:custGeom>
              <a:avLst/>
              <a:gdLst/>
              <a:ahLst/>
              <a:cxnLst/>
              <a:rect l="l" t="t" r="r" b="b"/>
              <a:pathLst>
                <a:path w="5478780" h="1038225">
                  <a:moveTo>
                    <a:pt x="5478780" y="0"/>
                  </a:moveTo>
                  <a:lnTo>
                    <a:pt x="0" y="0"/>
                  </a:lnTo>
                  <a:lnTo>
                    <a:pt x="0" y="1037844"/>
                  </a:lnTo>
                  <a:lnTo>
                    <a:pt x="5478780" y="1037844"/>
                  </a:lnTo>
                  <a:lnTo>
                    <a:pt x="5478780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617144" y="4022902"/>
              <a:ext cx="386080" cy="346710"/>
            </a:xfrm>
            <a:custGeom>
              <a:avLst/>
              <a:gdLst/>
              <a:ahLst/>
              <a:cxnLst/>
              <a:rect l="l" t="t" r="r" b="b"/>
              <a:pathLst>
                <a:path w="386079" h="346710">
                  <a:moveTo>
                    <a:pt x="86931" y="189687"/>
                  </a:moveTo>
                  <a:lnTo>
                    <a:pt x="83502" y="186385"/>
                  </a:lnTo>
                  <a:lnTo>
                    <a:pt x="75374" y="186385"/>
                  </a:lnTo>
                  <a:lnTo>
                    <a:pt x="72199" y="189560"/>
                  </a:lnTo>
                  <a:lnTo>
                    <a:pt x="71818" y="193751"/>
                  </a:lnTo>
                  <a:lnTo>
                    <a:pt x="71691" y="197942"/>
                  </a:lnTo>
                  <a:lnTo>
                    <a:pt x="75120" y="201625"/>
                  </a:lnTo>
                  <a:lnTo>
                    <a:pt x="79438" y="201625"/>
                  </a:lnTo>
                  <a:lnTo>
                    <a:pt x="83502" y="201625"/>
                  </a:lnTo>
                  <a:lnTo>
                    <a:pt x="86931" y="198069"/>
                  </a:lnTo>
                  <a:lnTo>
                    <a:pt x="86931" y="189687"/>
                  </a:lnTo>
                  <a:close/>
                </a:path>
                <a:path w="386079" h="346710">
                  <a:moveTo>
                    <a:pt x="221043" y="118440"/>
                  </a:moveTo>
                  <a:lnTo>
                    <a:pt x="220827" y="117805"/>
                  </a:lnTo>
                  <a:lnTo>
                    <a:pt x="219265" y="112979"/>
                  </a:lnTo>
                  <a:lnTo>
                    <a:pt x="215455" y="108915"/>
                  </a:lnTo>
                  <a:lnTo>
                    <a:pt x="211645" y="104978"/>
                  </a:lnTo>
                  <a:lnTo>
                    <a:pt x="206311" y="102565"/>
                  </a:lnTo>
                  <a:lnTo>
                    <a:pt x="205549" y="102565"/>
                  </a:lnTo>
                  <a:lnTo>
                    <a:pt x="205549" y="120980"/>
                  </a:lnTo>
                  <a:lnTo>
                    <a:pt x="199707" y="201879"/>
                  </a:lnTo>
                  <a:lnTo>
                    <a:pt x="199580" y="204292"/>
                  </a:lnTo>
                  <a:lnTo>
                    <a:pt x="197548" y="206197"/>
                  </a:lnTo>
                  <a:lnTo>
                    <a:pt x="192722" y="206197"/>
                  </a:lnTo>
                  <a:lnTo>
                    <a:pt x="190690" y="204292"/>
                  </a:lnTo>
                  <a:lnTo>
                    <a:pt x="190436" y="201879"/>
                  </a:lnTo>
                  <a:lnTo>
                    <a:pt x="184785" y="123901"/>
                  </a:lnTo>
                  <a:lnTo>
                    <a:pt x="184721" y="120980"/>
                  </a:lnTo>
                  <a:lnTo>
                    <a:pt x="185483" y="119837"/>
                  </a:lnTo>
                  <a:lnTo>
                    <a:pt x="187515" y="117805"/>
                  </a:lnTo>
                  <a:lnTo>
                    <a:pt x="202755" y="117805"/>
                  </a:lnTo>
                  <a:lnTo>
                    <a:pt x="204787" y="119837"/>
                  </a:lnTo>
                  <a:lnTo>
                    <a:pt x="205549" y="120980"/>
                  </a:lnTo>
                  <a:lnTo>
                    <a:pt x="205549" y="102565"/>
                  </a:lnTo>
                  <a:lnTo>
                    <a:pt x="183959" y="102565"/>
                  </a:lnTo>
                  <a:lnTo>
                    <a:pt x="178625" y="104978"/>
                  </a:lnTo>
                  <a:lnTo>
                    <a:pt x="174815" y="108915"/>
                  </a:lnTo>
                  <a:lnTo>
                    <a:pt x="171005" y="112979"/>
                  </a:lnTo>
                  <a:lnTo>
                    <a:pt x="169430" y="117805"/>
                  </a:lnTo>
                  <a:lnTo>
                    <a:pt x="169341" y="120980"/>
                  </a:lnTo>
                  <a:lnTo>
                    <a:pt x="169481" y="123901"/>
                  </a:lnTo>
                  <a:lnTo>
                    <a:pt x="175323" y="203022"/>
                  </a:lnTo>
                  <a:lnTo>
                    <a:pt x="195135" y="221437"/>
                  </a:lnTo>
                  <a:lnTo>
                    <a:pt x="202463" y="220014"/>
                  </a:lnTo>
                  <a:lnTo>
                    <a:pt x="208610" y="216090"/>
                  </a:lnTo>
                  <a:lnTo>
                    <a:pt x="212966" y="210248"/>
                  </a:lnTo>
                  <a:lnTo>
                    <a:pt x="214071" y="206197"/>
                  </a:lnTo>
                  <a:lnTo>
                    <a:pt x="214947" y="203022"/>
                  </a:lnTo>
                  <a:lnTo>
                    <a:pt x="220789" y="123901"/>
                  </a:lnTo>
                  <a:lnTo>
                    <a:pt x="221043" y="118440"/>
                  </a:lnTo>
                  <a:close/>
                </a:path>
                <a:path w="386079" h="346710">
                  <a:moveTo>
                    <a:pt x="222567" y="262712"/>
                  </a:moveTo>
                  <a:lnTo>
                    <a:pt x="220395" y="251980"/>
                  </a:lnTo>
                  <a:lnTo>
                    <a:pt x="219417" y="250520"/>
                  </a:lnTo>
                  <a:lnTo>
                    <a:pt x="214515" y="243217"/>
                  </a:lnTo>
                  <a:lnTo>
                    <a:pt x="207327" y="238366"/>
                  </a:lnTo>
                  <a:lnTo>
                    <a:pt x="207327" y="255981"/>
                  </a:lnTo>
                  <a:lnTo>
                    <a:pt x="207327" y="269316"/>
                  </a:lnTo>
                  <a:lnTo>
                    <a:pt x="201866" y="274777"/>
                  </a:lnTo>
                  <a:lnTo>
                    <a:pt x="188404" y="274777"/>
                  </a:lnTo>
                  <a:lnTo>
                    <a:pt x="182943" y="269316"/>
                  </a:lnTo>
                  <a:lnTo>
                    <a:pt x="182943" y="255981"/>
                  </a:lnTo>
                  <a:lnTo>
                    <a:pt x="188404" y="250520"/>
                  </a:lnTo>
                  <a:lnTo>
                    <a:pt x="201866" y="250520"/>
                  </a:lnTo>
                  <a:lnTo>
                    <a:pt x="207327" y="255981"/>
                  </a:lnTo>
                  <a:lnTo>
                    <a:pt x="207327" y="238366"/>
                  </a:lnTo>
                  <a:lnTo>
                    <a:pt x="205790" y="237324"/>
                  </a:lnTo>
                  <a:lnTo>
                    <a:pt x="195135" y="235153"/>
                  </a:lnTo>
                  <a:lnTo>
                    <a:pt x="184416" y="237324"/>
                  </a:lnTo>
                  <a:lnTo>
                    <a:pt x="175704" y="243217"/>
                  </a:lnTo>
                  <a:lnTo>
                    <a:pt x="169837" y="251980"/>
                  </a:lnTo>
                  <a:lnTo>
                    <a:pt x="167703" y="262712"/>
                  </a:lnTo>
                  <a:lnTo>
                    <a:pt x="169837" y="273304"/>
                  </a:lnTo>
                  <a:lnTo>
                    <a:pt x="175704" y="281990"/>
                  </a:lnTo>
                  <a:lnTo>
                    <a:pt x="184416" y="287858"/>
                  </a:lnTo>
                  <a:lnTo>
                    <a:pt x="195135" y="290017"/>
                  </a:lnTo>
                  <a:lnTo>
                    <a:pt x="205790" y="287858"/>
                  </a:lnTo>
                  <a:lnTo>
                    <a:pt x="214515" y="281990"/>
                  </a:lnTo>
                  <a:lnTo>
                    <a:pt x="219405" y="274777"/>
                  </a:lnTo>
                  <a:lnTo>
                    <a:pt x="220395" y="273304"/>
                  </a:lnTo>
                  <a:lnTo>
                    <a:pt x="222567" y="262712"/>
                  </a:lnTo>
                  <a:close/>
                </a:path>
                <a:path w="386079" h="346710">
                  <a:moveTo>
                    <a:pt x="385953" y="323100"/>
                  </a:moveTo>
                  <a:lnTo>
                    <a:pt x="383095" y="310972"/>
                  </a:lnTo>
                  <a:lnTo>
                    <a:pt x="219392" y="12141"/>
                  </a:lnTo>
                  <a:lnTo>
                    <a:pt x="210426" y="3098"/>
                  </a:lnTo>
                  <a:lnTo>
                    <a:pt x="198704" y="0"/>
                  </a:lnTo>
                  <a:lnTo>
                    <a:pt x="186905" y="2882"/>
                  </a:lnTo>
                  <a:lnTo>
                    <a:pt x="177736" y="11760"/>
                  </a:lnTo>
                  <a:lnTo>
                    <a:pt x="88328" y="165049"/>
                  </a:lnTo>
                  <a:lnTo>
                    <a:pt x="87579" y="170954"/>
                  </a:lnTo>
                  <a:lnTo>
                    <a:pt x="91147" y="175133"/>
                  </a:lnTo>
                  <a:lnTo>
                    <a:pt x="96570" y="176149"/>
                  </a:lnTo>
                  <a:lnTo>
                    <a:pt x="101409" y="172542"/>
                  </a:lnTo>
                  <a:lnTo>
                    <a:pt x="190690" y="19253"/>
                  </a:lnTo>
                  <a:lnTo>
                    <a:pt x="194246" y="13538"/>
                  </a:lnTo>
                  <a:lnTo>
                    <a:pt x="202882" y="13538"/>
                  </a:lnTo>
                  <a:lnTo>
                    <a:pt x="372808" y="324053"/>
                  </a:lnTo>
                  <a:lnTo>
                    <a:pt x="368617" y="331165"/>
                  </a:lnTo>
                  <a:lnTo>
                    <a:pt x="17208" y="331165"/>
                  </a:lnTo>
                  <a:lnTo>
                    <a:pt x="12877" y="323799"/>
                  </a:lnTo>
                  <a:lnTo>
                    <a:pt x="70675" y="224739"/>
                  </a:lnTo>
                  <a:lnTo>
                    <a:pt x="71412" y="218770"/>
                  </a:lnTo>
                  <a:lnTo>
                    <a:pt x="67843" y="214541"/>
                  </a:lnTo>
                  <a:lnTo>
                    <a:pt x="62420" y="213474"/>
                  </a:lnTo>
                  <a:lnTo>
                    <a:pt x="57594" y="216992"/>
                  </a:lnTo>
                  <a:lnTo>
                    <a:pt x="3225" y="310337"/>
                  </a:lnTo>
                  <a:lnTo>
                    <a:pt x="0" y="322567"/>
                  </a:lnTo>
                  <a:lnTo>
                    <a:pt x="3289" y="334238"/>
                  </a:lnTo>
                  <a:lnTo>
                    <a:pt x="11734" y="342976"/>
                  </a:lnTo>
                  <a:lnTo>
                    <a:pt x="23926" y="346405"/>
                  </a:lnTo>
                  <a:lnTo>
                    <a:pt x="362013" y="346405"/>
                  </a:lnTo>
                  <a:lnTo>
                    <a:pt x="374065" y="343077"/>
                  </a:lnTo>
                  <a:lnTo>
                    <a:pt x="382498" y="334556"/>
                  </a:lnTo>
                  <a:lnTo>
                    <a:pt x="385953" y="323100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046480" y="409293"/>
            <a:ext cx="2773045" cy="602615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1150" spc="45">
                <a:solidFill>
                  <a:srgbClr val="F8AC00"/>
                </a:solidFill>
                <a:latin typeface="Tahoma"/>
                <a:cs typeface="Tahoma"/>
              </a:rPr>
              <a:t>Definición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8AC00"/>
                </a:solidFill>
                <a:latin typeface="Tahoma"/>
                <a:cs typeface="Tahoma"/>
              </a:rPr>
              <a:t>modos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06567" y="2503932"/>
            <a:ext cx="993775" cy="26098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80645" rIns="0" bIns="0" rtlCol="0" vert="horz">
            <a:spAutoFit/>
          </a:bodyPr>
          <a:lstStyle/>
          <a:p>
            <a:pPr marL="108585">
              <a:lnSpc>
                <a:spcPct val="100000"/>
              </a:lnSpc>
              <a:spcBef>
                <a:spcPts val="635"/>
              </a:spcBef>
            </a:pPr>
            <a:r>
              <a:rPr dirty="0" sz="850" spc="30">
                <a:solidFill>
                  <a:srgbClr val="000027"/>
                </a:solidFill>
                <a:latin typeface="Tahoma"/>
                <a:cs typeface="Tahoma"/>
              </a:rPr>
              <a:t>Rebautizar</a:t>
            </a:r>
            <a:endParaRPr sz="8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6192" y="1652693"/>
            <a:ext cx="3750945" cy="1594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definen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funcionamiento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duplicando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65">
                <a:solidFill>
                  <a:srgbClr val="FFFFFF"/>
                </a:solidFill>
                <a:latin typeface="Tahoma"/>
                <a:cs typeface="Tahoma"/>
              </a:rPr>
              <a:t>modo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funcionamiento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existente.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Posteriormente,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posiciones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interruptores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definen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acuerdo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nuevos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requisitos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950" spc="-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65">
                <a:solidFill>
                  <a:srgbClr val="FFFFFF"/>
                </a:solidFill>
                <a:latin typeface="Tahoma"/>
                <a:cs typeface="Tahoma"/>
              </a:rPr>
              <a:t>modo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funcionamiento.</a:t>
            </a:r>
            <a:endParaRPr sz="950">
              <a:latin typeface="Tahoma"/>
              <a:cs typeface="Tahoma"/>
            </a:endParaRPr>
          </a:p>
          <a:p>
            <a:pPr marL="12700" marR="31115">
              <a:lnSpc>
                <a:spcPct val="155600"/>
              </a:lnSpc>
              <a:spcBef>
                <a:spcPts val="590"/>
              </a:spcBef>
            </a:pP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00" spc="55">
                <a:solidFill>
                  <a:srgbClr val="FFFFFF"/>
                </a:solidFill>
                <a:latin typeface="Tahoma"/>
                <a:cs typeface="Tahoma"/>
              </a:rPr>
              <a:t>modos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funcionamiento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900" spc="20">
                <a:solidFill>
                  <a:srgbClr val="FFFFFF"/>
                </a:solidFill>
                <a:latin typeface="Tahoma"/>
                <a:cs typeface="Tahoma"/>
              </a:rPr>
              <a:t>activar/desactivar. </a:t>
            </a:r>
            <a:r>
              <a:rPr dirty="0" sz="900" spc="1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solo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realiza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5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funcionamiento </a:t>
            </a:r>
            <a:r>
              <a:rPr dirty="0" sz="9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activados.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45023" y="2886455"/>
            <a:ext cx="993775" cy="26098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80645" rIns="0" bIns="0" rtlCol="0" vert="horz">
            <a:spAutoFit/>
          </a:bodyPr>
          <a:lstStyle/>
          <a:p>
            <a:pPr marL="107950">
              <a:lnSpc>
                <a:spcPct val="100000"/>
              </a:lnSpc>
              <a:spcBef>
                <a:spcPts val="635"/>
              </a:spcBef>
            </a:pPr>
            <a:r>
              <a:rPr dirty="0" sz="850" spc="35">
                <a:solidFill>
                  <a:srgbClr val="000027"/>
                </a:solidFill>
                <a:latin typeface="Tahoma"/>
                <a:cs typeface="Tahoma"/>
              </a:rPr>
              <a:t>Copiar</a:t>
            </a:r>
            <a:endParaRPr sz="8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06567" y="3267455"/>
            <a:ext cx="993775" cy="26225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50165" rIns="0" bIns="0" rtlCol="0" vert="horz">
            <a:spAutoFit/>
          </a:bodyPr>
          <a:lstStyle/>
          <a:p>
            <a:pPr marL="108585">
              <a:lnSpc>
                <a:spcPct val="100000"/>
              </a:lnSpc>
              <a:spcBef>
                <a:spcPts val="395"/>
              </a:spcBef>
            </a:pPr>
            <a:r>
              <a:rPr dirty="0" sz="1100" spc="55">
                <a:solidFill>
                  <a:srgbClr val="000027"/>
                </a:solidFill>
                <a:latin typeface="Tahoma"/>
                <a:cs typeface="Tahoma"/>
              </a:rPr>
              <a:t>Borrar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99260" y="3959352"/>
            <a:ext cx="5478780" cy="103822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07950">
              <a:lnSpc>
                <a:spcPct val="100000"/>
              </a:lnSpc>
              <a:spcBef>
                <a:spcPts val="550"/>
              </a:spcBef>
            </a:pPr>
            <a:r>
              <a:rPr dirty="0" sz="1100" spc="-5" b="1">
                <a:solidFill>
                  <a:srgbClr val="000027"/>
                </a:solidFill>
                <a:latin typeface="Tahoma"/>
                <a:cs typeface="Tahoma"/>
              </a:rPr>
              <a:t>Atención:</a:t>
            </a:r>
            <a:endParaRPr sz="1100">
              <a:latin typeface="Tahoma"/>
              <a:cs typeface="Tahoma"/>
            </a:endParaRPr>
          </a:p>
          <a:p>
            <a:pPr marL="107950" marR="494665">
              <a:lnSpc>
                <a:spcPts val="1440"/>
              </a:lnSpc>
              <a:spcBef>
                <a:spcPts val="70"/>
              </a:spcBef>
            </a:pPr>
            <a:r>
              <a:rPr dirty="0" sz="950" spc="20">
                <a:solidFill>
                  <a:srgbClr val="000027"/>
                </a:solidFill>
                <a:latin typeface="Tahoma"/>
                <a:cs typeface="Tahoma"/>
              </a:rPr>
              <a:t>Tan</a:t>
            </a:r>
            <a:r>
              <a:rPr dirty="0" sz="95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000027"/>
                </a:solidFill>
                <a:latin typeface="Tahoma"/>
                <a:cs typeface="Tahoma"/>
              </a:rPr>
              <a:t>pronto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000027"/>
                </a:solidFill>
                <a:latin typeface="Tahoma"/>
                <a:cs typeface="Tahoma"/>
              </a:rPr>
              <a:t>como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cambie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000027"/>
                </a:solidFill>
                <a:latin typeface="Tahoma"/>
                <a:cs typeface="Tahoma"/>
              </a:rPr>
              <a:t>uno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000027"/>
                </a:solidFill>
                <a:latin typeface="Tahoma"/>
                <a:cs typeface="Tahoma"/>
              </a:rPr>
              <a:t>los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000027"/>
                </a:solidFill>
                <a:latin typeface="Tahoma"/>
                <a:cs typeface="Tahoma"/>
              </a:rPr>
              <a:t>modos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000027"/>
                </a:solidFill>
                <a:latin typeface="Tahoma"/>
                <a:cs typeface="Tahoma"/>
              </a:rPr>
              <a:t>operación,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000027"/>
                </a:solidFill>
                <a:latin typeface="Tahoma"/>
                <a:cs typeface="Tahoma"/>
              </a:rPr>
              <a:t>borre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000027"/>
                </a:solidFill>
                <a:latin typeface="Tahoma"/>
                <a:cs typeface="Tahoma"/>
              </a:rPr>
              <a:t>o</a:t>
            </a:r>
            <a:r>
              <a:rPr dirty="0" sz="95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agregue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000027"/>
                </a:solidFill>
                <a:latin typeface="Tahoma"/>
                <a:cs typeface="Tahoma"/>
              </a:rPr>
              <a:t>modos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 </a:t>
            </a:r>
            <a:r>
              <a:rPr dirty="0" sz="950" spc="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000027"/>
                </a:solidFill>
                <a:latin typeface="Tahoma"/>
                <a:cs typeface="Tahoma"/>
              </a:rPr>
              <a:t>operación,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también debe </a:t>
            </a:r>
            <a:r>
              <a:rPr dirty="0" sz="950" spc="30">
                <a:solidFill>
                  <a:srgbClr val="000027"/>
                </a:solidFill>
                <a:latin typeface="Tahoma"/>
                <a:cs typeface="Tahoma"/>
              </a:rPr>
              <a:t>iniciar </a:t>
            </a:r>
            <a:r>
              <a:rPr dirty="0" sz="950" spc="55">
                <a:solidFill>
                  <a:srgbClr val="000027"/>
                </a:solidFill>
                <a:latin typeface="Tahoma"/>
                <a:cs typeface="Tahoma"/>
              </a:rPr>
              <a:t>un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nuevo </a:t>
            </a:r>
            <a:r>
              <a:rPr dirty="0" sz="950" spc="30">
                <a:solidFill>
                  <a:srgbClr val="000027"/>
                </a:solidFill>
                <a:latin typeface="Tahoma"/>
                <a:cs typeface="Tahoma"/>
              </a:rPr>
              <a:t>ciclo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dimensionado, </a:t>
            </a:r>
            <a:r>
              <a:rPr dirty="0" sz="950" spc="20">
                <a:solidFill>
                  <a:srgbClr val="000027"/>
                </a:solidFill>
                <a:latin typeface="Tahoma"/>
                <a:cs typeface="Tahoma"/>
              </a:rPr>
              <a:t>ya </a:t>
            </a:r>
            <a:r>
              <a:rPr dirty="0" sz="950" spc="50">
                <a:solidFill>
                  <a:srgbClr val="000027"/>
                </a:solidFill>
                <a:latin typeface="Tahoma"/>
                <a:cs typeface="Tahoma"/>
              </a:rPr>
              <a:t>que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cambia </a:t>
            </a:r>
            <a:r>
              <a:rPr dirty="0" sz="950" spc="30">
                <a:solidFill>
                  <a:srgbClr val="000027"/>
                </a:solidFill>
                <a:latin typeface="Tahoma"/>
                <a:cs typeface="Tahoma"/>
              </a:rPr>
              <a:t>la </a:t>
            </a:r>
            <a:r>
              <a:rPr dirty="0" sz="950" spc="3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base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000027"/>
                </a:solidFill>
                <a:latin typeface="Tahoma"/>
                <a:cs typeface="Tahoma"/>
              </a:rPr>
              <a:t>cálculo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para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000027"/>
                </a:solidFill>
                <a:latin typeface="Tahoma"/>
                <a:cs typeface="Tahoma"/>
              </a:rPr>
              <a:t>el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proceso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dimensionado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con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000027"/>
                </a:solidFill>
                <a:latin typeface="Tahoma"/>
                <a:cs typeface="Tahoma"/>
              </a:rPr>
              <a:t>cada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000027"/>
                </a:solidFill>
                <a:latin typeface="Tahoma"/>
                <a:cs typeface="Tahoma"/>
              </a:rPr>
              <a:t>nuevo</a:t>
            </a:r>
            <a:r>
              <a:rPr dirty="0" sz="95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cambio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65">
                <a:solidFill>
                  <a:srgbClr val="000027"/>
                </a:solidFill>
                <a:latin typeface="Tahoma"/>
                <a:cs typeface="Tahoma"/>
              </a:rPr>
              <a:t>modo</a:t>
            </a:r>
            <a:r>
              <a:rPr dirty="0" sz="95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000027"/>
                </a:solidFill>
                <a:latin typeface="Tahoma"/>
                <a:cs typeface="Tahoma"/>
              </a:rPr>
              <a:t>de </a:t>
            </a:r>
            <a:r>
              <a:rPr dirty="0" sz="950" spc="-28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000027"/>
                </a:solidFill>
                <a:latin typeface="Tahoma"/>
                <a:cs typeface="Tahoma"/>
              </a:rPr>
              <a:t>operación.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6192" y="3301396"/>
            <a:ext cx="3789045" cy="1807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244475" indent="-287020">
              <a:lnSpc>
                <a:spcPct val="133400"/>
              </a:lnSpc>
              <a:spcBef>
                <a:spcPts val="100"/>
              </a:spcBef>
              <a:buClr>
                <a:srgbClr val="F8AC00"/>
              </a:buClr>
              <a:buSzPct val="133333"/>
              <a:buChar char="•"/>
              <a:tabLst>
                <a:tab pos="299085" algn="l"/>
                <a:tab pos="299720" algn="l"/>
              </a:tabLst>
            </a:pPr>
            <a:r>
              <a:rPr dirty="0" sz="1050" spc="20">
                <a:solidFill>
                  <a:srgbClr val="FFFFFF"/>
                </a:solidFill>
                <a:latin typeface="Tahoma"/>
                <a:cs typeface="Tahoma"/>
              </a:rPr>
              <a:t>Esta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acción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devuelve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descripción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general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operativos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necesarios,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esta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captura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pantalla. Estos </a:t>
            </a:r>
            <a:r>
              <a:rPr dirty="0" sz="1050" spc="65">
                <a:solidFill>
                  <a:srgbClr val="FFFFFF"/>
                </a:solidFill>
                <a:latin typeface="Tahoma"/>
                <a:cs typeface="Tahoma"/>
              </a:rPr>
              <a:t>modos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funcionamiento serán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base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proceso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dimensionado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posterior.</a:t>
            </a:r>
            <a:endParaRPr sz="1050">
              <a:latin typeface="Tahoma"/>
              <a:cs typeface="Tahoma"/>
            </a:endParaRPr>
          </a:p>
          <a:p>
            <a:pPr algn="just" marL="299085" marR="5080" indent="-287020">
              <a:lnSpc>
                <a:spcPct val="140000"/>
              </a:lnSpc>
              <a:spcBef>
                <a:spcPts val="590"/>
              </a:spcBef>
              <a:buClr>
                <a:srgbClr val="F8AC00"/>
              </a:buClr>
              <a:buSzPct val="140000"/>
              <a:buChar char="•"/>
              <a:tabLst>
                <a:tab pos="299720" algn="l"/>
              </a:tabLst>
            </a:pP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estados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conmutación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posible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cálculo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están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marcados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consecuencia.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Deben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ajustarse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correctamente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antes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dimensionamiento.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9468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1578863" y="1863851"/>
            <a:ext cx="5695315" cy="359410"/>
            <a:chOff x="1578863" y="1863851"/>
            <a:chExt cx="5695315" cy="35941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8863" y="1897379"/>
              <a:ext cx="5695188" cy="2926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9860" y="1863851"/>
              <a:ext cx="767334" cy="3589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719577" y="1898141"/>
              <a:ext cx="710565" cy="292735"/>
            </a:xfrm>
            <a:custGeom>
              <a:avLst/>
              <a:gdLst/>
              <a:ahLst/>
              <a:cxnLst/>
              <a:rect l="l" t="t" r="r" b="b"/>
              <a:pathLst>
                <a:path w="710564" h="292735">
                  <a:moveTo>
                    <a:pt x="0" y="292608"/>
                  </a:moveTo>
                  <a:lnTo>
                    <a:pt x="710184" y="292608"/>
                  </a:lnTo>
                  <a:lnTo>
                    <a:pt x="710184" y="0"/>
                  </a:lnTo>
                  <a:lnTo>
                    <a:pt x="0" y="0"/>
                  </a:lnTo>
                  <a:lnTo>
                    <a:pt x="0" y="29260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2074164" y="2999232"/>
            <a:ext cx="6015355" cy="1415415"/>
            <a:chOff x="2074164" y="2999232"/>
            <a:chExt cx="6015355" cy="141541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74164" y="2999232"/>
              <a:ext cx="4254246" cy="14150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6648" y="3061716"/>
              <a:ext cx="4131564" cy="129235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31949" y="3056890"/>
              <a:ext cx="4141470" cy="1302385"/>
            </a:xfrm>
            <a:custGeom>
              <a:avLst/>
              <a:gdLst/>
              <a:ahLst/>
              <a:cxnLst/>
              <a:rect l="l" t="t" r="r" b="b"/>
              <a:pathLst>
                <a:path w="4141470" h="1302385">
                  <a:moveTo>
                    <a:pt x="0" y="1301877"/>
                  </a:moveTo>
                  <a:lnTo>
                    <a:pt x="4141089" y="1301877"/>
                  </a:lnTo>
                  <a:lnTo>
                    <a:pt x="4141089" y="0"/>
                  </a:lnTo>
                  <a:lnTo>
                    <a:pt x="0" y="0"/>
                  </a:lnTo>
                  <a:lnTo>
                    <a:pt x="0" y="1301877"/>
                  </a:lnTo>
                  <a:close/>
                </a:path>
              </a:pathLst>
            </a:custGeom>
            <a:ln w="9524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73723" y="3607308"/>
              <a:ext cx="248412" cy="2484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256020" y="3692652"/>
              <a:ext cx="1833245" cy="76200"/>
            </a:xfrm>
            <a:custGeom>
              <a:avLst/>
              <a:gdLst/>
              <a:ahLst/>
              <a:cxnLst/>
              <a:rect l="l" t="t" r="r" b="b"/>
              <a:pathLst>
                <a:path w="183324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83324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833245" h="76200">
                  <a:moveTo>
                    <a:pt x="1833118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833118" y="44450"/>
                  </a:lnTo>
                  <a:lnTo>
                    <a:pt x="1833118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046480" y="517397"/>
            <a:ext cx="160147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Cálculos</a:t>
            </a:r>
            <a:r>
              <a:rPr dirty="0" spc="-145"/>
              <a:t> </a:t>
            </a:r>
            <a:r>
              <a:rPr dirty="0" spc="60"/>
              <a:t>iniciales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87716" y="1652693"/>
            <a:ext cx="274129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10" b="1">
                <a:solidFill>
                  <a:srgbClr val="F8AC00"/>
                </a:solidFill>
                <a:latin typeface="Tahoma"/>
                <a:cs typeface="Tahoma"/>
              </a:rPr>
              <a:t>Dimensionamiento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toda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red,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circuitos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 seleccionados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subredes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activar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directamente utilizando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iconos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barra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herramientas.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76386" y="3059239"/>
            <a:ext cx="2680335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7299"/>
              </a:lnSpc>
              <a:spcBef>
                <a:spcPts val="100"/>
              </a:spcBef>
            </a:pP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definió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0">
                <a:solidFill>
                  <a:srgbClr val="FFFFFF"/>
                </a:solidFill>
                <a:latin typeface="Tahoma"/>
                <a:cs typeface="Tahoma"/>
              </a:rPr>
              <a:t>ningún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75">
                <a:solidFill>
                  <a:srgbClr val="FFFFFF"/>
                </a:solidFill>
                <a:latin typeface="Tahoma"/>
                <a:cs typeface="Tahoma"/>
              </a:rPr>
              <a:t>modo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operación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antemano,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cuadro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diálogo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definición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operación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mostrará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automáticamente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0">
                <a:solidFill>
                  <a:srgbClr val="FFFFFF"/>
                </a:solidFill>
                <a:latin typeface="Tahoma"/>
                <a:cs typeface="Tahoma"/>
              </a:rPr>
              <a:t>(para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descripción,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consulte</a:t>
            </a:r>
            <a:endParaRPr sz="11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  <a:spcBef>
                <a:spcPts val="610"/>
              </a:spcBef>
            </a:pPr>
            <a:r>
              <a:rPr dirty="0" sz="85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u="sng" sz="8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Definición</a:t>
            </a:r>
            <a:r>
              <a:rPr dirty="0" u="sng" sz="8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u="sng" sz="8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de</a:t>
            </a:r>
            <a:r>
              <a:rPr dirty="0" u="sng" sz="8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u="sng" sz="8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modos</a:t>
            </a:r>
            <a:r>
              <a:rPr dirty="0" u="sng" sz="8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u="sng" sz="8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de</a:t>
            </a:r>
            <a:r>
              <a:rPr dirty="0" u="sng" sz="8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u="sng" sz="850" spc="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 action="ppaction://hlinksldjump"/>
              </a:rPr>
              <a:t>funcionamiento</a:t>
            </a:r>
            <a:r>
              <a:rPr dirty="0" sz="850" spc="-35" b="1">
                <a:solidFill>
                  <a:srgbClr val="F8AC00"/>
                </a:solid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850" spc="-35">
                <a:solidFill>
                  <a:srgbClr val="FFFFFF"/>
                </a:solidFill>
                <a:latin typeface="Tahoma"/>
                <a:cs typeface="Tahoma"/>
              </a:rPr>
              <a:t>")</a:t>
            </a:r>
            <a:endParaRPr sz="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9468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1578863" y="1863851"/>
            <a:ext cx="5695315" cy="359410"/>
            <a:chOff x="1578863" y="1863851"/>
            <a:chExt cx="5695315" cy="35941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8863" y="1897379"/>
              <a:ext cx="5695188" cy="2926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9860" y="1863851"/>
              <a:ext cx="767334" cy="3589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719577" y="1898141"/>
              <a:ext cx="710565" cy="292735"/>
            </a:xfrm>
            <a:custGeom>
              <a:avLst/>
              <a:gdLst/>
              <a:ahLst/>
              <a:cxnLst/>
              <a:rect l="l" t="t" r="r" b="b"/>
              <a:pathLst>
                <a:path w="710564" h="292735">
                  <a:moveTo>
                    <a:pt x="0" y="292608"/>
                  </a:moveTo>
                  <a:lnTo>
                    <a:pt x="710184" y="292608"/>
                  </a:lnTo>
                  <a:lnTo>
                    <a:pt x="710184" y="0"/>
                  </a:lnTo>
                  <a:lnTo>
                    <a:pt x="0" y="0"/>
                  </a:lnTo>
                  <a:lnTo>
                    <a:pt x="0" y="29260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046480" y="517397"/>
            <a:ext cx="160147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Cálculos</a:t>
            </a:r>
            <a:r>
              <a:rPr dirty="0" spc="-145"/>
              <a:t> </a:t>
            </a:r>
            <a:r>
              <a:rPr dirty="0" spc="60"/>
              <a:t>iniciales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87716" y="1655233"/>
            <a:ext cx="3380104" cy="339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5880">
              <a:lnSpc>
                <a:spcPct val="133400"/>
              </a:lnSpc>
              <a:spcBef>
                <a:spcPts val="100"/>
              </a:spcBef>
            </a:pPr>
            <a:r>
              <a:rPr dirty="0" sz="1050" spc="5" b="1">
                <a:solidFill>
                  <a:srgbClr val="F8AC00"/>
                </a:solidFill>
                <a:latin typeface="Tahoma"/>
                <a:cs typeface="Tahoma"/>
              </a:rPr>
              <a:t>Dimensionamiento</a:t>
            </a:r>
            <a:r>
              <a:rPr dirty="0" sz="1050" spc="5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selección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dispositivo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resultante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realizan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acuerdo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constelaciones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operativas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definidas.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este </a:t>
            </a:r>
            <a:r>
              <a:rPr dirty="0" sz="1050" spc="70">
                <a:solidFill>
                  <a:srgbClr val="FFFFFF"/>
                </a:solidFill>
                <a:latin typeface="Tahoma"/>
                <a:cs typeface="Tahoma"/>
              </a:rPr>
              <a:t>modo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obtiene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05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resultado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dimensionado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optimizado.</a:t>
            </a:r>
            <a:endParaRPr sz="1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ahoma"/>
              <a:cs typeface="Tahoma"/>
            </a:endParaRPr>
          </a:p>
          <a:p>
            <a:pPr marL="12700" marR="5080">
              <a:lnSpc>
                <a:spcPct val="116700"/>
              </a:lnSpc>
            </a:pPr>
            <a:r>
              <a:rPr dirty="0" sz="1200" spc="-5" b="1">
                <a:solidFill>
                  <a:srgbClr val="F8AC00"/>
                </a:solidFill>
                <a:latin typeface="Tahoma"/>
                <a:cs typeface="Tahoma"/>
              </a:rPr>
              <a:t>Diseño </a:t>
            </a:r>
            <a:r>
              <a:rPr dirty="0" sz="1200" spc="-15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r>
              <a:rPr dirty="0" sz="1200" spc="-15">
                <a:solidFill>
                  <a:srgbClr val="FFFFFF"/>
                </a:solidFill>
                <a:latin typeface="Tahoma"/>
                <a:cs typeface="Tahoma"/>
              </a:rPr>
              <a:t>calcula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corrientes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cortocircuito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mínimas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máximas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todos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5">
                <a:solidFill>
                  <a:srgbClr val="FFFFFF"/>
                </a:solidFill>
                <a:latin typeface="Tahoma"/>
                <a:cs typeface="Tahoma"/>
              </a:rPr>
              <a:t>modos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funcionamiento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definidos, este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cálculo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forma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base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dimensionar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toda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900">
              <a:latin typeface="Tahoma"/>
              <a:cs typeface="Tahoma"/>
            </a:endParaRPr>
          </a:p>
          <a:p>
            <a:pPr marL="12700" marR="287655">
              <a:lnSpc>
                <a:spcPct val="155600"/>
              </a:lnSpc>
            </a:pP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configuraciones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 red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complejas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90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implementar</a:t>
            </a:r>
            <a:r>
              <a:rPr dirty="0" sz="9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fácilmente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ayuda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interruptores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00" spc="-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enlace </a:t>
            </a:r>
            <a:r>
              <a:rPr dirty="0" sz="900" spc="55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acopladores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bus,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consulte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también </a:t>
            </a:r>
            <a:r>
              <a:rPr dirty="0" sz="900" spc="5">
                <a:solidFill>
                  <a:srgbClr val="FFFFFF"/>
                </a:solidFill>
                <a:latin typeface="Tahoma"/>
                <a:cs typeface="Tahoma"/>
              </a:rPr>
              <a:t>" </a:t>
            </a:r>
            <a:r>
              <a:rPr dirty="0" sz="9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sng" sz="90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7" action="ppaction://hlinksldjump"/>
              </a:rPr>
              <a:t>Acoplamientos</a:t>
            </a:r>
            <a:r>
              <a:rPr dirty="0" sz="900" spc="-35" b="1">
                <a:solidFill>
                  <a:srgbClr val="F8AC00"/>
                </a:solidFill>
                <a:latin typeface="Tahoma"/>
                <a:cs typeface="Tahoma"/>
                <a:hlinkClick r:id="rId7" action="ppaction://hlinksldjump"/>
              </a:rPr>
              <a:t> </a:t>
            </a:r>
            <a:r>
              <a:rPr dirty="0" sz="900" spc="-15">
                <a:solidFill>
                  <a:srgbClr val="FFFFFF"/>
                </a:solidFill>
                <a:latin typeface="Tahoma"/>
                <a:cs typeface="Tahoma"/>
              </a:rPr>
              <a:t>".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3" name="object 3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6380" y="1839468"/>
              <a:ext cx="5817108" cy="3355848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1" name="object 1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1571244" y="1962911"/>
            <a:ext cx="6486525" cy="3108960"/>
            <a:chOff x="1571244" y="1962911"/>
            <a:chExt cx="6486525" cy="310896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6296" y="1962911"/>
              <a:ext cx="5602224" cy="30906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1244" y="4608588"/>
              <a:ext cx="5722620" cy="4632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07058" y="4644389"/>
              <a:ext cx="5602605" cy="342900"/>
            </a:xfrm>
            <a:custGeom>
              <a:avLst/>
              <a:gdLst/>
              <a:ahLst/>
              <a:cxnLst/>
              <a:rect l="l" t="t" r="r" b="b"/>
              <a:pathLst>
                <a:path w="5602605" h="342900">
                  <a:moveTo>
                    <a:pt x="0" y="342900"/>
                  </a:moveTo>
                  <a:lnTo>
                    <a:pt x="5602223" y="342900"/>
                  </a:lnTo>
                  <a:lnTo>
                    <a:pt x="5602223" y="0"/>
                  </a:lnTo>
                  <a:lnTo>
                    <a:pt x="0" y="0"/>
                  </a:lnTo>
                  <a:lnTo>
                    <a:pt x="0" y="342900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77055" y="2401823"/>
              <a:ext cx="1639824" cy="3520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8979" y="4518660"/>
              <a:ext cx="248412" cy="2484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61276" y="4605527"/>
              <a:ext cx="896619" cy="76200"/>
            </a:xfrm>
            <a:custGeom>
              <a:avLst/>
              <a:gdLst/>
              <a:ahLst/>
              <a:cxnLst/>
              <a:rect l="l" t="t" r="r" b="b"/>
              <a:pathLst>
                <a:path w="89662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89662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896620" h="76200">
                  <a:moveTo>
                    <a:pt x="896493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896493" y="44450"/>
                  </a:lnTo>
                  <a:lnTo>
                    <a:pt x="896493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1046480" y="517397"/>
            <a:ext cx="160147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Cálculos</a:t>
            </a:r>
            <a:r>
              <a:rPr dirty="0" spc="-145"/>
              <a:t> </a:t>
            </a:r>
            <a:r>
              <a:rPr dirty="0" spc="60"/>
              <a:t>iniciales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87716" y="1655254"/>
            <a:ext cx="357187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Si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producen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errores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durante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proceso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dimensionado,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p. </a:t>
            </a: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ej.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debido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dispositivos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predeterminados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cumplen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requisitos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5">
                <a:solidFill>
                  <a:srgbClr val="FFFFFF"/>
                </a:solidFill>
                <a:latin typeface="Tahoma"/>
                <a:cs typeface="Tahoma"/>
              </a:rPr>
              <a:t>modos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operativos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definidos,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mostrarán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información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-3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mensajes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error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debajo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76641" y="3772831"/>
            <a:ext cx="3154045" cy="1519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800"/>
              </a:lnSpc>
              <a:spcBef>
                <a:spcPts val="100"/>
              </a:spcBef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Si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uno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mensajes se selecciona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cursor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(ahora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resaltado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gris),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dispositivo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correspondiente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marca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amarillo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endParaRPr sz="1150">
              <a:latin typeface="Tahoma"/>
              <a:cs typeface="Tahoma"/>
            </a:endParaRPr>
          </a:p>
          <a:p>
            <a:pPr marL="12700" marR="401955">
              <a:lnSpc>
                <a:spcPct val="121700"/>
              </a:lnSpc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Siempre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crear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correlación </a:t>
            </a:r>
            <a:r>
              <a:rPr dirty="0" sz="115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entre los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mensajes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elementos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equipo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60" y="1917192"/>
            <a:ext cx="5301995" cy="31882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517397"/>
            <a:ext cx="3392804" cy="511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5">
                <a:solidFill>
                  <a:srgbClr val="F8AC00"/>
                </a:solidFill>
                <a:latin typeface="Tahoma"/>
                <a:cs typeface="Tahoma"/>
              </a:rPr>
              <a:t>Operación</a:t>
            </a:r>
            <a:r>
              <a:rPr dirty="0" sz="18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 spc="8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8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 spc="90">
                <a:solidFill>
                  <a:srgbClr val="F8AC00"/>
                </a:solidFill>
                <a:latin typeface="Tahoma"/>
                <a:cs typeface="Tahoma"/>
              </a:rPr>
              <a:t>red</a:t>
            </a:r>
            <a:r>
              <a:rPr dirty="0" sz="18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 spc="70">
                <a:solidFill>
                  <a:srgbClr val="F8AC00"/>
                </a:solidFill>
                <a:latin typeface="Tahoma"/>
                <a:cs typeface="Tahoma"/>
              </a:rPr>
              <a:t>paralela</a:t>
            </a:r>
            <a:r>
              <a:rPr dirty="0" sz="1800" spc="-10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8AC00"/>
                </a:solidFill>
                <a:latin typeface="Tahoma"/>
                <a:cs typeface="Tahoma"/>
              </a:rPr>
              <a:t>(pro)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9077"/>
            <a:ext cx="3529965" cy="315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4769">
              <a:lnSpc>
                <a:spcPct val="116700"/>
              </a:lnSpc>
              <a:spcBef>
                <a:spcPts val="100"/>
              </a:spcBef>
            </a:pP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posibilidad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dimensionar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fuentes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potencia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idénticas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conectadas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paralelo </a:t>
            </a:r>
            <a:r>
              <a:rPr dirty="0" sz="12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2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calcular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impacto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esta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configuración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corrientes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cortocircuito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corrientes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carga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 red,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amplía con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otra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opción en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Profesional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del</a:t>
            </a:r>
            <a:r>
              <a:rPr dirty="0" sz="12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12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-70" b="1">
                <a:solidFill>
                  <a:srgbClr val="F8AC00"/>
                </a:solidFill>
                <a:latin typeface="Tahoma"/>
                <a:cs typeface="Tahoma"/>
              </a:rPr>
              <a:t>SIMARIS:</a:t>
            </a:r>
            <a:endParaRPr sz="1200">
              <a:latin typeface="Tahoma"/>
              <a:cs typeface="Tahoma"/>
            </a:endParaRPr>
          </a:p>
          <a:p>
            <a:pPr marL="299085" marR="5080" indent="-287020">
              <a:lnSpc>
                <a:spcPct val="140000"/>
              </a:lnSpc>
              <a:spcBef>
                <a:spcPts val="560"/>
              </a:spcBef>
              <a:buClr>
                <a:srgbClr val="F8AC00"/>
              </a:buClr>
              <a:buSzPct val="140000"/>
              <a:buChar char="•"/>
              <a:tabLst>
                <a:tab pos="299085" algn="l"/>
                <a:tab pos="299720" algn="l"/>
              </a:tabLst>
            </a:pP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diferentes fuentes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energía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(por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ejemplo,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transformadores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generadores)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operar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endParaRPr sz="10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130"/>
              </a:spcBef>
            </a:pP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paralelo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5">
                <a:solidFill>
                  <a:srgbClr val="FFFFFF"/>
                </a:solidFill>
                <a:latin typeface="Tahoma"/>
                <a:cs typeface="Tahoma"/>
              </a:rPr>
              <a:t>misma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35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350">
              <a:latin typeface="Tahoma"/>
              <a:cs typeface="Tahoma"/>
            </a:endParaRPr>
          </a:p>
          <a:p>
            <a:pPr marL="299085" marR="8890" indent="-287020">
              <a:lnSpc>
                <a:spcPct val="127299"/>
              </a:lnSpc>
              <a:spcBef>
                <a:spcPts val="550"/>
              </a:spcBef>
              <a:buSzPct val="127272"/>
              <a:buFont typeface="Tahoma"/>
              <a:buChar char="•"/>
              <a:tabLst>
                <a:tab pos="299085" algn="l"/>
                <a:tab pos="299720" algn="l"/>
              </a:tabLst>
            </a:pPr>
            <a:r>
              <a:rPr dirty="0" sz="1100" spc="5" b="1">
                <a:solidFill>
                  <a:srgbClr val="F8AC00"/>
                </a:solidFill>
                <a:latin typeface="Tahoma"/>
                <a:cs typeface="Tahoma"/>
              </a:rPr>
              <a:t>red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10" b="1">
                <a:solidFill>
                  <a:srgbClr val="F8AC00"/>
                </a:solidFill>
                <a:latin typeface="Tahoma"/>
                <a:cs typeface="Tahoma"/>
              </a:rPr>
              <a:t>paralela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configurar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diseño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SIMARIS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agregando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lazos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bidireccionales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(acoplamientos)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endParaRPr sz="1100">
              <a:latin typeface="Tahoma"/>
              <a:cs typeface="Tahoma"/>
            </a:endParaRPr>
          </a:p>
          <a:p>
            <a:pPr marL="299085" marR="438784">
              <a:lnSpc>
                <a:spcPts val="1680"/>
              </a:lnSpc>
              <a:spcBef>
                <a:spcPts val="70"/>
              </a:spcBef>
            </a:pP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combinación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alimentación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no </a:t>
            </a:r>
            <a:r>
              <a:rPr dirty="0" sz="950" spc="-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idénticos.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3539" y="1946148"/>
            <a:ext cx="9530715" cy="3794125"/>
            <a:chOff x="1653539" y="1946148"/>
            <a:chExt cx="9530715" cy="3794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3539" y="1946148"/>
              <a:ext cx="3253740" cy="26822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0247" y="2569464"/>
              <a:ext cx="992124" cy="30998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3935" y="3140951"/>
              <a:ext cx="2535174" cy="27052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85365" y="3175254"/>
              <a:ext cx="2514600" cy="204470"/>
            </a:xfrm>
            <a:custGeom>
              <a:avLst/>
              <a:gdLst/>
              <a:ahLst/>
              <a:cxnLst/>
              <a:rect l="l" t="t" r="r" b="b"/>
              <a:pathLst>
                <a:path w="2514600" h="204470">
                  <a:moveTo>
                    <a:pt x="0" y="204215"/>
                  </a:moveTo>
                  <a:lnTo>
                    <a:pt x="2514600" y="204215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204215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5316" y="2499360"/>
              <a:ext cx="5988558" cy="324078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7799" y="2561844"/>
              <a:ext cx="5865876" cy="31181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53100" y="2557081"/>
              <a:ext cx="5875655" cy="3128010"/>
            </a:xfrm>
            <a:custGeom>
              <a:avLst/>
              <a:gdLst/>
              <a:ahLst/>
              <a:cxnLst/>
              <a:rect l="l" t="t" r="r" b="b"/>
              <a:pathLst>
                <a:path w="5875655" h="3128010">
                  <a:moveTo>
                    <a:pt x="0" y="3127629"/>
                  </a:moveTo>
                  <a:lnTo>
                    <a:pt x="5875401" y="3127629"/>
                  </a:lnTo>
                  <a:lnTo>
                    <a:pt x="5875401" y="0"/>
                  </a:lnTo>
                  <a:lnTo>
                    <a:pt x="0" y="0"/>
                  </a:lnTo>
                  <a:lnTo>
                    <a:pt x="0" y="3127629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046480" y="517397"/>
            <a:ext cx="3392804" cy="511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5">
                <a:solidFill>
                  <a:srgbClr val="F8AC00"/>
                </a:solidFill>
                <a:latin typeface="Tahoma"/>
                <a:cs typeface="Tahoma"/>
              </a:rPr>
              <a:t>Operación</a:t>
            </a:r>
            <a:r>
              <a:rPr dirty="0" sz="18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 spc="8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8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 spc="90">
                <a:solidFill>
                  <a:srgbClr val="F8AC00"/>
                </a:solidFill>
                <a:latin typeface="Tahoma"/>
                <a:cs typeface="Tahoma"/>
              </a:rPr>
              <a:t>red</a:t>
            </a:r>
            <a:r>
              <a:rPr dirty="0" sz="18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 spc="70">
                <a:solidFill>
                  <a:srgbClr val="F8AC00"/>
                </a:solidFill>
                <a:latin typeface="Tahoma"/>
                <a:cs typeface="Tahoma"/>
              </a:rPr>
              <a:t>paralela</a:t>
            </a:r>
            <a:r>
              <a:rPr dirty="0" sz="1800" spc="-10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8AC00"/>
                </a:solidFill>
                <a:latin typeface="Tahoma"/>
                <a:cs typeface="Tahoma"/>
              </a:rPr>
              <a:t>(pro)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87716" y="1659001"/>
            <a:ext cx="311404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3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siguiente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ejemplo,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200" spc="3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dirty="0" sz="8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0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200" spc="80">
                <a:solidFill>
                  <a:srgbClr val="FFFFFF"/>
                </a:solidFill>
                <a:latin typeface="Tahoma"/>
                <a:cs typeface="Tahoma"/>
              </a:rPr>
              <a:t>modo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r>
              <a:rPr dirty="0" sz="1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definido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(marco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FFFFFF"/>
                </a:solidFill>
                <a:latin typeface="Tahoma"/>
                <a:cs typeface="Tahoma"/>
              </a:rPr>
              <a:t>rojo)</a:t>
            </a:r>
            <a:r>
              <a:rPr dirty="0" sz="1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representa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tal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paralela.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3767" y="1865376"/>
            <a:ext cx="2220468" cy="31851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3711" y="2750820"/>
            <a:ext cx="2070354" cy="18326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46480" y="473040"/>
            <a:ext cx="208280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60">
                <a:solidFill>
                  <a:srgbClr val="F8AC00"/>
                </a:solidFill>
                <a:latin typeface="Tahoma"/>
                <a:cs typeface="Tahoma"/>
              </a:rPr>
              <a:t>Protección</a:t>
            </a:r>
            <a:r>
              <a:rPr dirty="0" sz="15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respaldo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498680" y="230572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 h="0">
                <a:moveTo>
                  <a:pt x="0" y="0"/>
                </a:moveTo>
                <a:lnTo>
                  <a:pt x="31368" y="0"/>
                </a:lnTo>
              </a:path>
            </a:pathLst>
          </a:custGeom>
          <a:ln w="1270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887716" y="1652693"/>
            <a:ext cx="374078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Si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marca de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verificación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protección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respaldo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está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configurada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9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propiedades,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interruptores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automáticos</a:t>
            </a:r>
            <a:r>
              <a:rPr dirty="0" sz="9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miniatura en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circuitos finales se verifican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acuerdo con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sng" sz="9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tablas</a:t>
            </a:r>
            <a:r>
              <a:rPr dirty="0" u="sng" sz="950" spc="-4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9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de</a:t>
            </a:r>
            <a:r>
              <a:rPr dirty="0" u="sng" sz="9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9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protección</a:t>
            </a:r>
            <a:r>
              <a:rPr dirty="0" u="sng" sz="9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9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de</a:t>
            </a:r>
            <a:r>
              <a:rPr dirty="0" u="sng" sz="950" spc="-35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dirty="0" u="sng" sz="950" b="1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4"/>
              </a:rPr>
              <a:t>respaldo</a:t>
            </a:r>
            <a:endParaRPr sz="95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0972" y="1990344"/>
            <a:ext cx="6055360" cy="2674620"/>
            <a:chOff x="1680972" y="1990344"/>
            <a:chExt cx="6055360" cy="2674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0972" y="1990344"/>
              <a:ext cx="5500116" cy="26746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7992" y="2459736"/>
              <a:ext cx="1357122" cy="59664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31614" y="2490977"/>
              <a:ext cx="1312545" cy="536575"/>
            </a:xfrm>
            <a:custGeom>
              <a:avLst/>
              <a:gdLst/>
              <a:ahLst/>
              <a:cxnLst/>
              <a:rect l="l" t="t" r="r" b="b"/>
              <a:pathLst>
                <a:path w="1312545" h="536575">
                  <a:moveTo>
                    <a:pt x="0" y="536448"/>
                  </a:moveTo>
                  <a:lnTo>
                    <a:pt x="1312164" y="536448"/>
                  </a:lnTo>
                  <a:lnTo>
                    <a:pt x="1312164" y="0"/>
                  </a:lnTo>
                  <a:lnTo>
                    <a:pt x="0" y="0"/>
                  </a:lnTo>
                  <a:lnTo>
                    <a:pt x="0" y="53644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0239" y="2540508"/>
              <a:ext cx="248412" cy="248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12536" y="2627376"/>
              <a:ext cx="1924050" cy="76200"/>
            </a:xfrm>
            <a:custGeom>
              <a:avLst/>
              <a:gdLst/>
              <a:ahLst/>
              <a:cxnLst/>
              <a:rect l="l" t="t" r="r" b="b"/>
              <a:pathLst>
                <a:path w="1924050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924050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924050" h="76200">
                  <a:moveTo>
                    <a:pt x="1923541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923541" y="44450"/>
                  </a:lnTo>
                  <a:lnTo>
                    <a:pt x="1923541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46480" y="473040"/>
            <a:ext cx="340741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Visualización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curvas</a:t>
            </a:r>
            <a:r>
              <a:rPr dirty="0" sz="15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45">
                <a:solidFill>
                  <a:srgbClr val="F8AC00"/>
                </a:solidFill>
                <a:latin typeface="Tahoma"/>
                <a:cs typeface="Tahoma"/>
              </a:rPr>
              <a:t>características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87716" y="1659001"/>
            <a:ext cx="3112770" cy="1381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Tahoma"/>
                <a:cs typeface="Tahoma"/>
              </a:rPr>
              <a:t>vez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haya</a:t>
            </a:r>
            <a:r>
              <a:rPr dirty="0" sz="1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dimensionado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FFFFFF"/>
                </a:solidFill>
                <a:latin typeface="Tahoma"/>
                <a:cs typeface="Tahoma"/>
              </a:rPr>
              <a:t>creó, </a:t>
            </a:r>
            <a:r>
              <a:rPr dirty="0" sz="1200" spc="6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visualizar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curvas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FFFFFF"/>
                </a:solidFill>
                <a:latin typeface="Tahoma"/>
                <a:cs typeface="Tahoma"/>
              </a:rPr>
              <a:t>características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Tahoma"/>
                <a:cs typeface="Tahoma"/>
              </a:rPr>
              <a:t>dispositivo.</a:t>
            </a:r>
            <a:endParaRPr sz="1200">
              <a:latin typeface="Tahoma"/>
              <a:cs typeface="Tahoma"/>
            </a:endParaRPr>
          </a:p>
          <a:p>
            <a:pPr marL="12700" marR="178435">
              <a:lnSpc>
                <a:spcPct val="121700"/>
              </a:lnSpc>
              <a:spcBef>
                <a:spcPts val="590"/>
              </a:spcBef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hacerlo,</a:t>
            </a:r>
            <a:r>
              <a:rPr dirty="0" sz="1150" spc="30" b="1">
                <a:solidFill>
                  <a:srgbClr val="F8AC00"/>
                </a:solidFill>
                <a:latin typeface="Tahoma"/>
                <a:cs typeface="Tahoma"/>
              </a:rPr>
              <a:t>al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menos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15" b="1">
                <a:solidFill>
                  <a:srgbClr val="F8AC00"/>
                </a:solidFill>
                <a:latin typeface="Tahoma"/>
                <a:cs typeface="Tahoma"/>
              </a:rPr>
              <a:t>un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elemento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en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el </a:t>
            </a:r>
            <a:r>
              <a:rPr dirty="0" sz="1150" spc="-32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10" b="1">
                <a:solidFill>
                  <a:srgbClr val="F8AC00"/>
                </a:solidFill>
                <a:latin typeface="Tahoma"/>
                <a:cs typeface="Tahoma"/>
              </a:rPr>
              <a:t>diagrama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de </a:t>
            </a:r>
            <a:r>
              <a:rPr dirty="0" sz="1150" spc="40" b="1">
                <a:solidFill>
                  <a:srgbClr val="F8AC00"/>
                </a:solidFill>
                <a:latin typeface="Tahoma"/>
                <a:cs typeface="Tahoma"/>
              </a:rPr>
              <a:t>red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siempre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debe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estar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 seleccionado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(resaltado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gris).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635287" y="6419959"/>
            <a:ext cx="211454" cy="180975"/>
            <a:chOff x="10635287" y="6419959"/>
            <a:chExt cx="211454" cy="180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5287" y="6419959"/>
              <a:ext cx="134691" cy="1803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97626" y="6422984"/>
              <a:ext cx="49530" cy="173990"/>
            </a:xfrm>
            <a:custGeom>
              <a:avLst/>
              <a:gdLst/>
              <a:ahLst/>
              <a:cxnLst/>
              <a:rect l="l" t="t" r="r" b="b"/>
              <a:pathLst>
                <a:path w="49529" h="173990">
                  <a:moveTo>
                    <a:pt x="48947" y="0"/>
                  </a:moveTo>
                  <a:lnTo>
                    <a:pt x="0" y="0"/>
                  </a:lnTo>
                  <a:lnTo>
                    <a:pt x="0" y="173853"/>
                  </a:lnTo>
                  <a:lnTo>
                    <a:pt x="48947" y="173853"/>
                  </a:lnTo>
                  <a:lnTo>
                    <a:pt x="48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0891474" y="6422356"/>
            <a:ext cx="372745" cy="176530"/>
            <a:chOff x="10891474" y="6422356"/>
            <a:chExt cx="372745" cy="176530"/>
          </a:xfrm>
        </p:grpSpPr>
        <p:sp>
          <p:nvSpPr>
            <p:cNvPr id="7" name="object 7"/>
            <p:cNvSpPr/>
            <p:nvPr/>
          </p:nvSpPr>
          <p:spPr>
            <a:xfrm>
              <a:off x="10891470" y="6422364"/>
              <a:ext cx="127635" cy="174625"/>
            </a:xfrm>
            <a:custGeom>
              <a:avLst/>
              <a:gdLst/>
              <a:ahLst/>
              <a:cxnLst/>
              <a:rect l="l" t="t" r="r" b="b"/>
              <a:pathLst>
                <a:path w="127634" h="174625">
                  <a:moveTo>
                    <a:pt x="127571" y="141668"/>
                  </a:moveTo>
                  <a:lnTo>
                    <a:pt x="47180" y="141668"/>
                  </a:lnTo>
                  <a:lnTo>
                    <a:pt x="47180" y="99923"/>
                  </a:lnTo>
                  <a:lnTo>
                    <a:pt x="115404" y="99923"/>
                  </a:lnTo>
                  <a:lnTo>
                    <a:pt x="115404" y="70827"/>
                  </a:lnTo>
                  <a:lnTo>
                    <a:pt x="47180" y="70827"/>
                  </a:lnTo>
                  <a:lnTo>
                    <a:pt x="47180" y="31623"/>
                  </a:lnTo>
                  <a:lnTo>
                    <a:pt x="125564" y="31623"/>
                  </a:lnTo>
                  <a:lnTo>
                    <a:pt x="125564" y="0"/>
                  </a:lnTo>
                  <a:lnTo>
                    <a:pt x="0" y="0"/>
                  </a:lnTo>
                  <a:lnTo>
                    <a:pt x="0" y="31623"/>
                  </a:lnTo>
                  <a:lnTo>
                    <a:pt x="0" y="70827"/>
                  </a:lnTo>
                  <a:lnTo>
                    <a:pt x="0" y="99923"/>
                  </a:lnTo>
                  <a:lnTo>
                    <a:pt x="0" y="141668"/>
                  </a:lnTo>
                  <a:lnTo>
                    <a:pt x="0" y="174548"/>
                  </a:lnTo>
                  <a:lnTo>
                    <a:pt x="127571" y="174548"/>
                  </a:lnTo>
                  <a:lnTo>
                    <a:pt x="127571" y="141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1013" y="6422984"/>
              <a:ext cx="213061" cy="17561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1468782" y="6419959"/>
            <a:ext cx="317500" cy="180975"/>
            <a:chOff x="11468782" y="6419959"/>
            <a:chExt cx="317500" cy="1809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51395" y="6419959"/>
              <a:ext cx="134643" cy="1803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8782" y="6422984"/>
              <a:ext cx="151445" cy="17385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14" name="object 14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6380" y="1839468"/>
              <a:ext cx="5817108" cy="3355848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22" name="object 22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2019300" y="1909572"/>
            <a:ext cx="5722620" cy="3216910"/>
            <a:chOff x="2019300" y="1909572"/>
            <a:chExt cx="5722620" cy="3216910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19300" y="1918716"/>
              <a:ext cx="4818888" cy="2545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41448" y="2115312"/>
              <a:ext cx="3976116" cy="2484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78963" y="2301240"/>
              <a:ext cx="4098798" cy="282473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41448" y="2363723"/>
              <a:ext cx="3976116" cy="270205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436748" y="2358898"/>
              <a:ext cx="3985895" cy="2712085"/>
            </a:xfrm>
            <a:custGeom>
              <a:avLst/>
              <a:gdLst/>
              <a:ahLst/>
              <a:cxnLst/>
              <a:rect l="l" t="t" r="r" b="b"/>
              <a:pathLst>
                <a:path w="3985895" h="2712085">
                  <a:moveTo>
                    <a:pt x="0" y="2711577"/>
                  </a:moveTo>
                  <a:lnTo>
                    <a:pt x="3985641" y="2711577"/>
                  </a:lnTo>
                  <a:lnTo>
                    <a:pt x="3985641" y="0"/>
                  </a:lnTo>
                  <a:lnTo>
                    <a:pt x="0" y="0"/>
                  </a:lnTo>
                  <a:lnTo>
                    <a:pt x="0" y="2711577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85360" y="1909572"/>
              <a:ext cx="252234" cy="24460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819650" y="1943862"/>
              <a:ext cx="186055" cy="178435"/>
            </a:xfrm>
            <a:custGeom>
              <a:avLst/>
              <a:gdLst/>
              <a:ahLst/>
              <a:cxnLst/>
              <a:rect l="l" t="t" r="r" b="b"/>
              <a:pathLst>
                <a:path w="186054" h="178435">
                  <a:moveTo>
                    <a:pt x="0" y="178308"/>
                  </a:moveTo>
                  <a:lnTo>
                    <a:pt x="185927" y="178308"/>
                  </a:lnTo>
                  <a:lnTo>
                    <a:pt x="185927" y="0"/>
                  </a:lnTo>
                  <a:lnTo>
                    <a:pt x="0" y="0"/>
                  </a:lnTo>
                  <a:lnTo>
                    <a:pt x="0" y="17830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00215" y="2496312"/>
              <a:ext cx="248412" cy="24841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382511" y="2583180"/>
              <a:ext cx="1359535" cy="76200"/>
            </a:xfrm>
            <a:custGeom>
              <a:avLst/>
              <a:gdLst/>
              <a:ahLst/>
              <a:cxnLst/>
              <a:rect l="l" t="t" r="r" b="b"/>
              <a:pathLst>
                <a:path w="1359534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1359534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1359534" h="76200">
                  <a:moveTo>
                    <a:pt x="1359408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1359408" y="44450"/>
                  </a:lnTo>
                  <a:lnTo>
                    <a:pt x="1359408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24072" y="2391155"/>
              <a:ext cx="526554" cy="24460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656838" y="2425445"/>
              <a:ext cx="463550" cy="178435"/>
            </a:xfrm>
            <a:custGeom>
              <a:avLst/>
              <a:gdLst/>
              <a:ahLst/>
              <a:cxnLst/>
              <a:rect l="l" t="t" r="r" b="b"/>
              <a:pathLst>
                <a:path w="463550" h="178435">
                  <a:moveTo>
                    <a:pt x="0" y="178308"/>
                  </a:moveTo>
                  <a:lnTo>
                    <a:pt x="463296" y="178308"/>
                  </a:lnTo>
                  <a:lnTo>
                    <a:pt x="463296" y="0"/>
                  </a:lnTo>
                  <a:lnTo>
                    <a:pt x="0" y="0"/>
                  </a:lnTo>
                  <a:lnTo>
                    <a:pt x="0" y="178308"/>
                  </a:lnTo>
                  <a:close/>
                </a:path>
              </a:pathLst>
            </a:custGeom>
            <a:ln w="190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1046480" y="473040"/>
            <a:ext cx="340741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Visualización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curvas</a:t>
            </a:r>
            <a:r>
              <a:rPr dirty="0" sz="15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45">
                <a:solidFill>
                  <a:srgbClr val="F8AC00"/>
                </a:solidFill>
                <a:latin typeface="Tahoma"/>
                <a:cs typeface="Tahoma"/>
              </a:rPr>
              <a:t>características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41" name="object 4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87716" y="1652778"/>
            <a:ext cx="252539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Haga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icono</a:t>
            </a:r>
            <a:r>
              <a:rPr dirty="0" sz="950" spc="25" b="1">
                <a:solidFill>
                  <a:srgbClr val="F8AC00"/>
                </a:solidFill>
                <a:latin typeface="Tahoma"/>
                <a:cs typeface="Tahoma"/>
              </a:rPr>
              <a:t>para</a:t>
            </a:r>
            <a:r>
              <a:rPr dirty="0" sz="95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950" spc="-5" b="1">
                <a:solidFill>
                  <a:srgbClr val="F8AC00"/>
                </a:solidFill>
                <a:latin typeface="Tahoma"/>
                <a:cs typeface="Tahoma"/>
              </a:rPr>
              <a:t>visualizar</a:t>
            </a:r>
            <a:r>
              <a:rPr dirty="0" sz="95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950" b="1">
                <a:solidFill>
                  <a:srgbClr val="F8AC00"/>
                </a:solidFill>
                <a:latin typeface="Tahoma"/>
                <a:cs typeface="Tahoma"/>
              </a:rPr>
              <a:t>curvas </a:t>
            </a:r>
            <a:r>
              <a:rPr dirty="0" sz="950" spc="-26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950" spc="5" b="1">
                <a:solidFill>
                  <a:srgbClr val="F8AC00"/>
                </a:solidFill>
                <a:latin typeface="Tahoma"/>
                <a:cs typeface="Tahoma"/>
              </a:rPr>
              <a:t>características</a:t>
            </a:r>
            <a:r>
              <a:rPr dirty="0" sz="950" spc="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barra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herramientas.</a:t>
            </a:r>
            <a:endParaRPr sz="95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87716" y="2449321"/>
            <a:ext cx="319468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7299"/>
              </a:lnSpc>
              <a:spcBef>
                <a:spcPts val="100"/>
              </a:spcBef>
            </a:pPr>
            <a:r>
              <a:rPr dirty="0" sz="1100" spc="1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abre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ventana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muestran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diagrama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 característica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tiempo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actual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elemento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seleccionado, así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como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las curvas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envolventes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aguas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arriba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aguas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abajo.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15867" y="1929383"/>
            <a:ext cx="4328160" cy="3136900"/>
            <a:chOff x="3515867" y="1929383"/>
            <a:chExt cx="4328160" cy="3136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243" y="1929383"/>
              <a:ext cx="1783079" cy="31363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0915" y="2999231"/>
              <a:ext cx="248412" cy="2484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15867" y="3086100"/>
              <a:ext cx="930910" cy="76200"/>
            </a:xfrm>
            <a:custGeom>
              <a:avLst/>
              <a:gdLst/>
              <a:ahLst/>
              <a:cxnLst/>
              <a:rect l="l" t="t" r="r" b="b"/>
              <a:pathLst>
                <a:path w="930910" h="76200">
                  <a:moveTo>
                    <a:pt x="892429" y="0"/>
                  </a:moveTo>
                  <a:lnTo>
                    <a:pt x="877635" y="2988"/>
                  </a:lnTo>
                  <a:lnTo>
                    <a:pt x="865520" y="11144"/>
                  </a:lnTo>
                  <a:lnTo>
                    <a:pt x="857335" y="23252"/>
                  </a:lnTo>
                  <a:lnTo>
                    <a:pt x="854329" y="38100"/>
                  </a:lnTo>
                  <a:lnTo>
                    <a:pt x="857335" y="52947"/>
                  </a:lnTo>
                  <a:lnTo>
                    <a:pt x="865520" y="65055"/>
                  </a:lnTo>
                  <a:lnTo>
                    <a:pt x="877635" y="73211"/>
                  </a:lnTo>
                  <a:lnTo>
                    <a:pt x="892429" y="76200"/>
                  </a:lnTo>
                  <a:lnTo>
                    <a:pt x="907276" y="73211"/>
                  </a:lnTo>
                  <a:lnTo>
                    <a:pt x="919384" y="65055"/>
                  </a:lnTo>
                  <a:lnTo>
                    <a:pt x="927540" y="52947"/>
                  </a:lnTo>
                  <a:lnTo>
                    <a:pt x="929250" y="44450"/>
                  </a:lnTo>
                  <a:lnTo>
                    <a:pt x="892429" y="44450"/>
                  </a:lnTo>
                  <a:lnTo>
                    <a:pt x="892429" y="31750"/>
                  </a:lnTo>
                  <a:lnTo>
                    <a:pt x="929250" y="31750"/>
                  </a:lnTo>
                  <a:lnTo>
                    <a:pt x="927540" y="23252"/>
                  </a:lnTo>
                  <a:lnTo>
                    <a:pt x="919384" y="11144"/>
                  </a:lnTo>
                  <a:lnTo>
                    <a:pt x="907276" y="2988"/>
                  </a:lnTo>
                  <a:lnTo>
                    <a:pt x="892429" y="0"/>
                  </a:lnTo>
                  <a:close/>
                </a:path>
                <a:path w="930910" h="76200">
                  <a:moveTo>
                    <a:pt x="85561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855614" y="44450"/>
                  </a:lnTo>
                  <a:lnTo>
                    <a:pt x="854329" y="38100"/>
                  </a:lnTo>
                  <a:lnTo>
                    <a:pt x="855614" y="31750"/>
                  </a:lnTo>
                  <a:close/>
                </a:path>
                <a:path w="930910" h="76200">
                  <a:moveTo>
                    <a:pt x="929250" y="31750"/>
                  </a:moveTo>
                  <a:lnTo>
                    <a:pt x="892429" y="31750"/>
                  </a:lnTo>
                  <a:lnTo>
                    <a:pt x="892429" y="44450"/>
                  </a:lnTo>
                  <a:lnTo>
                    <a:pt x="929250" y="44450"/>
                  </a:lnTo>
                  <a:lnTo>
                    <a:pt x="930529" y="38100"/>
                  </a:lnTo>
                  <a:lnTo>
                    <a:pt x="929250" y="3175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4460" y="3595116"/>
              <a:ext cx="248412" cy="248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92851" y="3680460"/>
              <a:ext cx="2551430" cy="293370"/>
            </a:xfrm>
            <a:custGeom>
              <a:avLst/>
              <a:gdLst/>
              <a:ahLst/>
              <a:cxnLst/>
              <a:rect l="l" t="t" r="r" b="b"/>
              <a:pathLst>
                <a:path w="2551429" h="293370">
                  <a:moveTo>
                    <a:pt x="31750" y="74921"/>
                  </a:moveTo>
                  <a:lnTo>
                    <a:pt x="31750" y="292862"/>
                  </a:lnTo>
                  <a:lnTo>
                    <a:pt x="2551176" y="292862"/>
                  </a:lnTo>
                  <a:lnTo>
                    <a:pt x="2551176" y="286512"/>
                  </a:lnTo>
                  <a:lnTo>
                    <a:pt x="44450" y="286512"/>
                  </a:lnTo>
                  <a:lnTo>
                    <a:pt x="38100" y="280162"/>
                  </a:lnTo>
                  <a:lnTo>
                    <a:pt x="44450" y="280162"/>
                  </a:lnTo>
                  <a:lnTo>
                    <a:pt x="44450" y="76200"/>
                  </a:lnTo>
                  <a:lnTo>
                    <a:pt x="38100" y="76200"/>
                  </a:lnTo>
                  <a:lnTo>
                    <a:pt x="31750" y="74921"/>
                  </a:lnTo>
                  <a:close/>
                </a:path>
                <a:path w="2551429" h="293370">
                  <a:moveTo>
                    <a:pt x="44450" y="280162"/>
                  </a:moveTo>
                  <a:lnTo>
                    <a:pt x="38100" y="280162"/>
                  </a:lnTo>
                  <a:lnTo>
                    <a:pt x="44450" y="286512"/>
                  </a:lnTo>
                  <a:lnTo>
                    <a:pt x="44450" y="280162"/>
                  </a:lnTo>
                  <a:close/>
                </a:path>
                <a:path w="2551429" h="293370">
                  <a:moveTo>
                    <a:pt x="2551176" y="280162"/>
                  </a:moveTo>
                  <a:lnTo>
                    <a:pt x="44450" y="280162"/>
                  </a:lnTo>
                  <a:lnTo>
                    <a:pt x="44450" y="286512"/>
                  </a:lnTo>
                  <a:lnTo>
                    <a:pt x="2551176" y="286512"/>
                  </a:lnTo>
                  <a:lnTo>
                    <a:pt x="2551176" y="280162"/>
                  </a:lnTo>
                  <a:close/>
                </a:path>
                <a:path w="2551429" h="293370">
                  <a:moveTo>
                    <a:pt x="44450" y="38100"/>
                  </a:moveTo>
                  <a:lnTo>
                    <a:pt x="31750" y="38100"/>
                  </a:lnTo>
                  <a:lnTo>
                    <a:pt x="31750" y="74921"/>
                  </a:lnTo>
                  <a:lnTo>
                    <a:pt x="38100" y="76200"/>
                  </a:lnTo>
                  <a:lnTo>
                    <a:pt x="44450" y="74921"/>
                  </a:lnTo>
                  <a:lnTo>
                    <a:pt x="44450" y="38100"/>
                  </a:lnTo>
                  <a:close/>
                </a:path>
                <a:path w="2551429" h="293370">
                  <a:moveTo>
                    <a:pt x="44450" y="74921"/>
                  </a:moveTo>
                  <a:lnTo>
                    <a:pt x="38100" y="76200"/>
                  </a:lnTo>
                  <a:lnTo>
                    <a:pt x="44450" y="76200"/>
                  </a:lnTo>
                  <a:lnTo>
                    <a:pt x="44450" y="74921"/>
                  </a:lnTo>
                  <a:close/>
                </a:path>
                <a:path w="2551429" h="29337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1750" y="74921"/>
                  </a:lnTo>
                  <a:lnTo>
                    <a:pt x="31750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2551429" h="293370">
                  <a:moveTo>
                    <a:pt x="76200" y="38100"/>
                  </a:moveTo>
                  <a:lnTo>
                    <a:pt x="44450" y="38100"/>
                  </a:lnTo>
                  <a:lnTo>
                    <a:pt x="44450" y="74921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46480" y="473040"/>
            <a:ext cx="340741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Visualización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curvas</a:t>
            </a:r>
            <a:r>
              <a:rPr dirty="0" sz="15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45">
                <a:solidFill>
                  <a:srgbClr val="F8AC00"/>
                </a:solidFill>
                <a:latin typeface="Tahoma"/>
                <a:cs typeface="Tahoma"/>
              </a:rPr>
              <a:t>características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2733" y="2097786"/>
            <a:ext cx="1791970" cy="1074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dirty="0" sz="1250" spc="10">
                <a:solidFill>
                  <a:srgbClr val="000027"/>
                </a:solidFill>
                <a:latin typeface="Tahoma"/>
                <a:cs typeface="Tahoma"/>
              </a:rPr>
              <a:t>Si </a:t>
            </a:r>
            <a:r>
              <a:rPr dirty="0" sz="1250" spc="40">
                <a:solidFill>
                  <a:srgbClr val="000027"/>
                </a:solidFill>
                <a:latin typeface="Tahoma"/>
                <a:cs typeface="Tahoma"/>
              </a:rPr>
              <a:t>existe la </a:t>
            </a:r>
            <a:r>
              <a:rPr dirty="0" sz="1250" spc="60">
                <a:solidFill>
                  <a:srgbClr val="000027"/>
                </a:solidFill>
                <a:latin typeface="Tahoma"/>
                <a:cs typeface="Tahoma"/>
              </a:rPr>
              <a:t>opción de </a:t>
            </a:r>
            <a:r>
              <a:rPr dirty="0" sz="1250" spc="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000027"/>
                </a:solidFill>
                <a:latin typeface="Tahoma"/>
                <a:cs typeface="Tahoma"/>
              </a:rPr>
              <a:t>ingresar</a:t>
            </a:r>
            <a:r>
              <a:rPr dirty="0" sz="1250" spc="-7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000027"/>
                </a:solidFill>
                <a:latin typeface="Tahoma"/>
                <a:cs typeface="Tahoma"/>
              </a:rPr>
              <a:t>parámetros</a:t>
            </a:r>
            <a:r>
              <a:rPr dirty="0" sz="1250" spc="-7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000027"/>
                </a:solidFill>
                <a:latin typeface="Tahoma"/>
                <a:cs typeface="Tahoma"/>
              </a:rPr>
              <a:t>de</a:t>
            </a:r>
            <a:endParaRPr sz="1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900" spc="30">
                <a:solidFill>
                  <a:srgbClr val="000027"/>
                </a:solidFill>
                <a:latin typeface="Tahoma"/>
                <a:cs typeface="Tahoma"/>
              </a:rPr>
              <a:t>el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000027"/>
                </a:solidFill>
                <a:latin typeface="Tahoma"/>
                <a:cs typeface="Tahoma"/>
              </a:rPr>
              <a:t>dispositivo</a:t>
            </a:r>
            <a:r>
              <a:rPr dirty="0" sz="9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000027"/>
                </a:solidFill>
                <a:latin typeface="Tahoma"/>
                <a:cs typeface="Tahoma"/>
              </a:rPr>
              <a:t>seleccionado,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150" spc="55">
                <a:solidFill>
                  <a:srgbClr val="000027"/>
                </a:solidFill>
                <a:latin typeface="Tahoma"/>
                <a:cs typeface="Tahoma"/>
              </a:rPr>
              <a:t>ahora</a:t>
            </a:r>
            <a:r>
              <a:rPr dirty="0" sz="1150" spc="-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000027"/>
                </a:solidFill>
                <a:latin typeface="Tahoma"/>
                <a:cs typeface="Tahoma"/>
              </a:rPr>
              <a:t>pueden</a:t>
            </a:r>
            <a:r>
              <a:rPr dirty="0" sz="1150" spc="-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000027"/>
                </a:solidFill>
                <a:latin typeface="Tahoma"/>
                <a:cs typeface="Tahoma"/>
              </a:rPr>
              <a:t>ser</a:t>
            </a:r>
            <a:endParaRPr sz="1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550" b="1">
                <a:solidFill>
                  <a:srgbClr val="F8AC00"/>
                </a:solidFill>
                <a:latin typeface="Tahoma"/>
                <a:cs typeface="Tahoma"/>
              </a:rPr>
              <a:t>conjunto</a:t>
            </a:r>
            <a:r>
              <a:rPr dirty="0" sz="5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550" b="1">
                <a:solidFill>
                  <a:srgbClr val="F8AC00"/>
                </a:solidFill>
                <a:latin typeface="Tahoma"/>
                <a:cs typeface="Tahoma"/>
              </a:rPr>
              <a:t>con</a:t>
            </a:r>
            <a:r>
              <a:rPr dirty="0" sz="55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550" b="1">
                <a:solidFill>
                  <a:srgbClr val="F8AC00"/>
                </a:solidFill>
                <a:latin typeface="Tahoma"/>
                <a:cs typeface="Tahoma"/>
              </a:rPr>
              <a:t>controles</a:t>
            </a:r>
            <a:r>
              <a:rPr dirty="0" sz="5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550" spc="-5" b="1">
                <a:solidFill>
                  <a:srgbClr val="F8AC00"/>
                </a:solidFill>
                <a:latin typeface="Tahoma"/>
                <a:cs typeface="Tahoma"/>
              </a:rPr>
              <a:t>deslizantes.</a:t>
            </a:r>
            <a:endParaRPr sz="5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87716" y="1657858"/>
            <a:ext cx="3782060" cy="331787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299085" marR="258445" indent="-287020">
              <a:lnSpc>
                <a:spcPct val="128099"/>
              </a:lnSpc>
              <a:spcBef>
                <a:spcPts val="10"/>
              </a:spcBef>
              <a:buClr>
                <a:srgbClr val="F8AC00"/>
              </a:buClr>
              <a:buSzPct val="121739"/>
              <a:buChar char="•"/>
              <a:tabLst>
                <a:tab pos="299085" algn="l"/>
                <a:tab pos="299720" algn="l"/>
              </a:tabLst>
            </a:pP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efectos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estos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nuevos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ajustes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característica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tiempo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actual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son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simultáneamente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 derecha,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curva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25">
                <a:solidFill>
                  <a:srgbClr val="FFFFFF"/>
                </a:solidFill>
                <a:latin typeface="Tahoma"/>
                <a:cs typeface="Tahoma"/>
              </a:rPr>
              <a:t>ajusta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endParaRPr sz="105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420"/>
              </a:spcBef>
            </a:pP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consecuencia.</a:t>
            </a:r>
            <a:endParaRPr sz="1050">
              <a:latin typeface="Tahoma"/>
              <a:cs typeface="Tahoma"/>
            </a:endParaRPr>
          </a:p>
          <a:p>
            <a:pPr marL="299085" marR="302260" indent="-287020">
              <a:lnSpc>
                <a:spcPct val="155600"/>
              </a:lnSpc>
              <a:spcBef>
                <a:spcPts val="570"/>
              </a:spcBef>
              <a:buClr>
                <a:srgbClr val="F8AC00"/>
              </a:buClr>
              <a:buSzPct val="155555"/>
              <a:buChar char="•"/>
              <a:tabLst>
                <a:tab pos="299085" algn="l"/>
                <a:tab pos="299720" algn="l"/>
              </a:tabLst>
            </a:pPr>
            <a:r>
              <a:rPr dirty="0" sz="900" spc="6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0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icono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llave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50">
                <a:solidFill>
                  <a:srgbClr val="FFFFFF"/>
                </a:solidFill>
                <a:latin typeface="Tahoma"/>
                <a:cs typeface="Tahoma"/>
              </a:rPr>
              <a:t>uno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5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todos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interruptores </a:t>
            </a:r>
            <a:r>
              <a:rPr dirty="0" sz="9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bloquea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configuración.</a:t>
            </a:r>
            <a:endParaRPr sz="900">
              <a:latin typeface="Tahoma"/>
              <a:cs typeface="Tahoma"/>
            </a:endParaRPr>
          </a:p>
          <a:p>
            <a:pPr marL="299085" marR="318770" indent="-287020">
              <a:lnSpc>
                <a:spcPct val="112200"/>
              </a:lnSpc>
              <a:spcBef>
                <a:spcPts val="665"/>
              </a:spcBef>
              <a:buClr>
                <a:srgbClr val="F8AC00"/>
              </a:buClr>
              <a:buSzPct val="112000"/>
              <a:buChar char="•"/>
              <a:tabLst>
                <a:tab pos="299085" algn="l"/>
                <a:tab pos="299720" algn="l"/>
              </a:tabLst>
            </a:pPr>
            <a:r>
              <a:rPr dirty="0" sz="1250" spc="95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modificarán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ningún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proceso </a:t>
            </a:r>
            <a:r>
              <a:rPr dirty="0" sz="1250" spc="-3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redimensionamiento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posterior.</a:t>
            </a:r>
            <a:endParaRPr sz="1250">
              <a:latin typeface="Tahoma"/>
              <a:cs typeface="Tahoma"/>
            </a:endParaRPr>
          </a:p>
          <a:p>
            <a:pPr marL="299085" marR="5080" indent="-287020">
              <a:lnSpc>
                <a:spcPct val="127299"/>
              </a:lnSpc>
              <a:spcBef>
                <a:spcPts val="570"/>
              </a:spcBef>
              <a:buClr>
                <a:srgbClr val="F8AC00"/>
              </a:buClr>
              <a:buSzPct val="127272"/>
              <a:buChar char="•"/>
              <a:tabLst>
                <a:tab pos="299085" algn="l"/>
                <a:tab pos="299720" algn="l"/>
              </a:tabLst>
            </a:pP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Dichos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dispositivos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identifican</a:t>
            </a:r>
            <a:r>
              <a:rPr dirty="0" sz="1100" spc="30" b="1">
                <a:solidFill>
                  <a:srgbClr val="F8AC00"/>
                </a:solidFill>
                <a:latin typeface="Tahoma"/>
                <a:cs typeface="Tahoma"/>
              </a:rPr>
              <a:t>por</a:t>
            </a:r>
            <a:r>
              <a:rPr dirty="0" sz="11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10" b="1">
                <a:solidFill>
                  <a:srgbClr val="F8AC00"/>
                </a:solidFill>
                <a:latin typeface="Tahoma"/>
                <a:cs typeface="Tahoma"/>
              </a:rPr>
              <a:t>una</a:t>
            </a:r>
            <a:r>
              <a:rPr dirty="0" sz="11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-5" b="1">
                <a:solidFill>
                  <a:srgbClr val="F8AC00"/>
                </a:solidFill>
                <a:latin typeface="Tahoma"/>
                <a:cs typeface="Tahoma"/>
              </a:rPr>
              <a:t>clave</a:t>
            </a:r>
            <a:r>
              <a:rPr dirty="0" sz="1100" spc="-3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5" b="1">
                <a:solidFill>
                  <a:srgbClr val="F8AC00"/>
                </a:solidFill>
                <a:latin typeface="Tahoma"/>
                <a:cs typeface="Tahoma"/>
              </a:rPr>
              <a:t>en</a:t>
            </a:r>
            <a:r>
              <a:rPr dirty="0" sz="11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el </a:t>
            </a:r>
            <a:r>
              <a:rPr dirty="0" sz="1100" spc="-31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10" b="1">
                <a:solidFill>
                  <a:srgbClr val="F8AC00"/>
                </a:solidFill>
                <a:latin typeface="Tahoma"/>
                <a:cs typeface="Tahoma"/>
              </a:rPr>
              <a:t>diagrama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30" b="1">
                <a:solidFill>
                  <a:srgbClr val="F8AC00"/>
                </a:solidFill>
                <a:latin typeface="Tahoma"/>
                <a:cs typeface="Tahoma"/>
              </a:rPr>
              <a:t>red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también.</a:t>
            </a:r>
            <a:endParaRPr sz="1100">
              <a:latin typeface="Tahoma"/>
              <a:cs typeface="Tahoma"/>
            </a:endParaRPr>
          </a:p>
          <a:p>
            <a:pPr marL="299085" marR="419734" indent="-287020">
              <a:lnSpc>
                <a:spcPct val="121700"/>
              </a:lnSpc>
              <a:spcBef>
                <a:spcPts val="610"/>
              </a:spcBef>
              <a:buClr>
                <a:srgbClr val="F8AC00"/>
              </a:buClr>
              <a:buSzPct val="121739"/>
              <a:buChar char="•"/>
              <a:tabLst>
                <a:tab pos="299085" algn="l"/>
                <a:tab pos="299720" algn="l"/>
              </a:tabLst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Cualquier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conflicto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resultante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configuración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definida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indica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forma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mensajes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debajo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red.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635287" y="6419959"/>
            <a:ext cx="211454" cy="180975"/>
            <a:chOff x="10635287" y="6419959"/>
            <a:chExt cx="211454" cy="180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5287" y="6419959"/>
              <a:ext cx="134691" cy="1803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97626" y="6422984"/>
              <a:ext cx="49530" cy="173990"/>
            </a:xfrm>
            <a:custGeom>
              <a:avLst/>
              <a:gdLst/>
              <a:ahLst/>
              <a:cxnLst/>
              <a:rect l="l" t="t" r="r" b="b"/>
              <a:pathLst>
                <a:path w="49529" h="173990">
                  <a:moveTo>
                    <a:pt x="48947" y="0"/>
                  </a:moveTo>
                  <a:lnTo>
                    <a:pt x="0" y="0"/>
                  </a:lnTo>
                  <a:lnTo>
                    <a:pt x="0" y="173853"/>
                  </a:lnTo>
                  <a:lnTo>
                    <a:pt x="48947" y="173853"/>
                  </a:lnTo>
                  <a:lnTo>
                    <a:pt x="48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0891474" y="6422356"/>
            <a:ext cx="372745" cy="176530"/>
            <a:chOff x="10891474" y="6422356"/>
            <a:chExt cx="372745" cy="176530"/>
          </a:xfrm>
        </p:grpSpPr>
        <p:sp>
          <p:nvSpPr>
            <p:cNvPr id="7" name="object 7"/>
            <p:cNvSpPr/>
            <p:nvPr/>
          </p:nvSpPr>
          <p:spPr>
            <a:xfrm>
              <a:off x="10891470" y="6422364"/>
              <a:ext cx="127635" cy="174625"/>
            </a:xfrm>
            <a:custGeom>
              <a:avLst/>
              <a:gdLst/>
              <a:ahLst/>
              <a:cxnLst/>
              <a:rect l="l" t="t" r="r" b="b"/>
              <a:pathLst>
                <a:path w="127634" h="174625">
                  <a:moveTo>
                    <a:pt x="127571" y="141668"/>
                  </a:moveTo>
                  <a:lnTo>
                    <a:pt x="47180" y="141668"/>
                  </a:lnTo>
                  <a:lnTo>
                    <a:pt x="47180" y="99923"/>
                  </a:lnTo>
                  <a:lnTo>
                    <a:pt x="115404" y="99923"/>
                  </a:lnTo>
                  <a:lnTo>
                    <a:pt x="115404" y="70827"/>
                  </a:lnTo>
                  <a:lnTo>
                    <a:pt x="47180" y="70827"/>
                  </a:lnTo>
                  <a:lnTo>
                    <a:pt x="47180" y="31623"/>
                  </a:lnTo>
                  <a:lnTo>
                    <a:pt x="125564" y="31623"/>
                  </a:lnTo>
                  <a:lnTo>
                    <a:pt x="125564" y="0"/>
                  </a:lnTo>
                  <a:lnTo>
                    <a:pt x="0" y="0"/>
                  </a:lnTo>
                  <a:lnTo>
                    <a:pt x="0" y="31623"/>
                  </a:lnTo>
                  <a:lnTo>
                    <a:pt x="0" y="70827"/>
                  </a:lnTo>
                  <a:lnTo>
                    <a:pt x="0" y="99923"/>
                  </a:lnTo>
                  <a:lnTo>
                    <a:pt x="0" y="141668"/>
                  </a:lnTo>
                  <a:lnTo>
                    <a:pt x="0" y="174548"/>
                  </a:lnTo>
                  <a:lnTo>
                    <a:pt x="127571" y="174548"/>
                  </a:lnTo>
                  <a:lnTo>
                    <a:pt x="127571" y="141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1013" y="6422984"/>
              <a:ext cx="213061" cy="17561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1468782" y="6419959"/>
            <a:ext cx="317500" cy="180975"/>
            <a:chOff x="11468782" y="6419959"/>
            <a:chExt cx="317500" cy="1809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51395" y="6419959"/>
              <a:ext cx="134643" cy="1803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8782" y="6422984"/>
              <a:ext cx="151445" cy="17385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73836" y="1307604"/>
            <a:ext cx="11221720" cy="5001260"/>
            <a:chOff x="973836" y="1307604"/>
            <a:chExt cx="11221720" cy="5001260"/>
          </a:xfrm>
        </p:grpSpPr>
        <p:sp>
          <p:nvSpPr>
            <p:cNvPr id="14" name="object 14"/>
            <p:cNvSpPr/>
            <p:nvPr/>
          </p:nvSpPr>
          <p:spPr>
            <a:xfrm>
              <a:off x="1059180" y="1406651"/>
              <a:ext cx="11132820" cy="4399915"/>
            </a:xfrm>
            <a:custGeom>
              <a:avLst/>
              <a:gdLst/>
              <a:ahLst/>
              <a:cxnLst/>
              <a:rect l="l" t="t" r="r" b="b"/>
              <a:pathLst>
                <a:path w="11132820" h="4399915">
                  <a:moveTo>
                    <a:pt x="11132820" y="4399788"/>
                  </a:moveTo>
                  <a:lnTo>
                    <a:pt x="0" y="4399788"/>
                  </a:lnTo>
                  <a:lnTo>
                    <a:pt x="0" y="0"/>
                  </a:lnTo>
                  <a:lnTo>
                    <a:pt x="11132820" y="0"/>
                  </a:lnTo>
                </a:path>
              </a:pathLst>
            </a:custGeom>
            <a:ln w="6350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3836" y="1307604"/>
              <a:ext cx="6887590" cy="500100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9595" y="1682495"/>
              <a:ext cx="6181344" cy="42763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6380" y="1839468"/>
              <a:ext cx="5817108" cy="3355848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22" name="object 22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69592" y="1911095"/>
            <a:ext cx="4711446" cy="321030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046480" y="473040"/>
            <a:ext cx="340741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Visualización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curvas</a:t>
            </a:r>
            <a:r>
              <a:rPr dirty="0" sz="15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45">
                <a:solidFill>
                  <a:srgbClr val="F8AC00"/>
                </a:solidFill>
                <a:latin typeface="Tahoma"/>
                <a:cs typeface="Tahoma"/>
              </a:rPr>
              <a:t>características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87716" y="1656503"/>
            <a:ext cx="3298825" cy="2762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7299"/>
              </a:lnSpc>
              <a:spcBef>
                <a:spcPts val="100"/>
              </a:spcBef>
            </a:pP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interruptores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automáticos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media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tensión,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seleccionar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DMT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(Tiempo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mínimo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definido)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IDMT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(Tiempo </a:t>
            </a:r>
            <a:r>
              <a:rPr dirty="0" sz="1100" spc="65">
                <a:solidFill>
                  <a:srgbClr val="FFFFFF"/>
                </a:solidFill>
                <a:latin typeface="Tahoma"/>
                <a:cs typeface="Tahoma"/>
              </a:rPr>
              <a:t>mínimo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definido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inverso)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 ventana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selectividad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ahoma"/>
              <a:cs typeface="Tahoma"/>
            </a:endParaRPr>
          </a:p>
          <a:p>
            <a:pPr marL="12700" marR="1144905">
              <a:lnSpc>
                <a:spcPct val="127299"/>
              </a:lnSpc>
            </a:pP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IDMT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seleccionar</a:t>
            </a:r>
            <a:r>
              <a:rPr dirty="0" sz="11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siguientes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Tahoma"/>
                <a:cs typeface="Tahoma"/>
              </a:rPr>
              <a:t>curvas:</a:t>
            </a:r>
            <a:endParaRPr sz="11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010"/>
              </a:spcBef>
              <a:buSzPct val="133333"/>
              <a:buFont typeface="Tahoma"/>
              <a:buChar char="•"/>
              <a:tabLst>
                <a:tab pos="299085" algn="l"/>
                <a:tab pos="299720" algn="l"/>
              </a:tabLst>
            </a:pPr>
            <a:r>
              <a:rPr dirty="0" sz="1050" spc="-10" b="1">
                <a:solidFill>
                  <a:srgbClr val="F8AC00"/>
                </a:solidFill>
                <a:latin typeface="Tahoma"/>
                <a:cs typeface="Tahoma"/>
              </a:rPr>
              <a:t>Inversores</a:t>
            </a:r>
            <a:r>
              <a:rPr dirty="0" sz="1050" spc="-6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50" spc="5" b="1">
                <a:solidFill>
                  <a:srgbClr val="F8AC00"/>
                </a:solidFill>
                <a:latin typeface="Tahoma"/>
                <a:cs typeface="Tahoma"/>
              </a:rPr>
              <a:t>estándar</a:t>
            </a:r>
            <a:r>
              <a:rPr dirty="0" sz="10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50" spc="-65" b="1">
                <a:solidFill>
                  <a:srgbClr val="F8AC00"/>
                </a:solidFill>
                <a:latin typeface="Tahoma"/>
                <a:cs typeface="Tahoma"/>
              </a:rPr>
              <a:t>IEC</a:t>
            </a:r>
            <a:endParaRPr sz="10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875"/>
              </a:spcBef>
              <a:buSzPct val="116666"/>
              <a:buFont typeface="Tahoma"/>
              <a:buChar char="•"/>
              <a:tabLst>
                <a:tab pos="299085" algn="l"/>
                <a:tab pos="299720" algn="l"/>
              </a:tabLst>
            </a:pPr>
            <a:r>
              <a:rPr dirty="0" sz="1200" spc="-90" b="1">
                <a:solidFill>
                  <a:srgbClr val="F8AC00"/>
                </a:solidFill>
                <a:latin typeface="Tahoma"/>
                <a:cs typeface="Tahoma"/>
              </a:rPr>
              <a:t>IEC-</a:t>
            </a:r>
            <a:r>
              <a:rPr dirty="0" sz="1200" spc="20" b="1">
                <a:solidFill>
                  <a:srgbClr val="F8AC00"/>
                </a:solidFill>
                <a:latin typeface="Tahoma"/>
                <a:cs typeface="Tahoma"/>
              </a:rPr>
              <a:t>Muy</a:t>
            </a:r>
            <a:r>
              <a:rPr dirty="0" sz="12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inverso</a:t>
            </a:r>
            <a:endParaRPr sz="12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090"/>
              </a:spcBef>
              <a:buSzPct val="147368"/>
              <a:buFont typeface="Tahoma"/>
              <a:buChar char="•"/>
              <a:tabLst>
                <a:tab pos="299085" algn="l"/>
                <a:tab pos="299720" algn="l"/>
              </a:tabLst>
            </a:pPr>
            <a:r>
              <a:rPr dirty="0" sz="950" spc="-70" b="1">
                <a:solidFill>
                  <a:srgbClr val="F8AC00"/>
                </a:solidFill>
                <a:latin typeface="Tahoma"/>
                <a:cs typeface="Tahoma"/>
              </a:rPr>
              <a:t>IEC-</a:t>
            </a:r>
            <a:r>
              <a:rPr dirty="0" sz="950" spc="5" b="1">
                <a:solidFill>
                  <a:srgbClr val="F8AC00"/>
                </a:solidFill>
                <a:latin typeface="Tahoma"/>
                <a:cs typeface="Tahoma"/>
              </a:rPr>
              <a:t>extremadamente</a:t>
            </a:r>
            <a:r>
              <a:rPr dirty="0" sz="95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950" b="1">
                <a:solidFill>
                  <a:srgbClr val="F8AC00"/>
                </a:solidFill>
                <a:latin typeface="Tahoma"/>
                <a:cs typeface="Tahoma"/>
              </a:rPr>
              <a:t>invers</a:t>
            </a:r>
            <a:endParaRPr sz="9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090"/>
              </a:spcBef>
              <a:buSzPct val="140000"/>
              <a:buFont typeface="Tahoma"/>
              <a:buChar char="•"/>
              <a:tabLst>
                <a:tab pos="299085" algn="l"/>
                <a:tab pos="299720" algn="l"/>
              </a:tabLst>
            </a:pPr>
            <a:r>
              <a:rPr dirty="0" sz="1000" spc="-75" b="1">
                <a:solidFill>
                  <a:srgbClr val="F8AC00"/>
                </a:solidFill>
                <a:latin typeface="Tahoma"/>
                <a:cs typeface="Tahoma"/>
              </a:rPr>
              <a:t>IEC-</a:t>
            </a:r>
            <a:r>
              <a:rPr dirty="0" sz="1000" b="1">
                <a:solidFill>
                  <a:srgbClr val="F8AC00"/>
                </a:solidFill>
                <a:latin typeface="Tahoma"/>
                <a:cs typeface="Tahoma"/>
              </a:rPr>
              <a:t>inversores</a:t>
            </a:r>
            <a:r>
              <a:rPr dirty="0" sz="10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spc="5" b="1">
                <a:solidFill>
                  <a:srgbClr val="F8AC00"/>
                </a:solidFill>
                <a:latin typeface="Tahoma"/>
                <a:cs typeface="Tahoma"/>
              </a:rPr>
              <a:t>a</a:t>
            </a:r>
            <a:r>
              <a:rPr dirty="0" sz="10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spc="5" b="1">
                <a:solidFill>
                  <a:srgbClr val="F8AC00"/>
                </a:solidFill>
                <a:latin typeface="Tahoma"/>
                <a:cs typeface="Tahoma"/>
              </a:rPr>
              <a:t>largo</a:t>
            </a:r>
            <a:r>
              <a:rPr dirty="0" sz="1000" spc="-3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00" spc="-5" b="1">
                <a:solidFill>
                  <a:srgbClr val="F8AC00"/>
                </a:solidFill>
                <a:latin typeface="Tahoma"/>
                <a:cs typeface="Tahoma"/>
              </a:rPr>
              <a:t>plazo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9592" y="1911095"/>
            <a:ext cx="4711446" cy="32026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86132"/>
            <a:ext cx="7496809" cy="53721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1600" spc="55">
                <a:solidFill>
                  <a:srgbClr val="F8AC00"/>
                </a:solidFill>
                <a:latin typeface="Tahoma"/>
                <a:cs typeface="Tahoma"/>
              </a:rPr>
              <a:t>Visualización</a:t>
            </a:r>
            <a:r>
              <a:rPr dirty="0" sz="16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7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6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55">
                <a:solidFill>
                  <a:srgbClr val="F8AC00"/>
                </a:solidFill>
                <a:latin typeface="Tahoma"/>
                <a:cs typeface="Tahoma"/>
              </a:rPr>
              <a:t>curvas</a:t>
            </a:r>
            <a:r>
              <a:rPr dirty="0" sz="16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50">
                <a:solidFill>
                  <a:srgbClr val="F8AC00"/>
                </a:solidFill>
                <a:latin typeface="Tahoma"/>
                <a:cs typeface="Tahoma"/>
              </a:rPr>
              <a:t>características</a:t>
            </a:r>
            <a:r>
              <a:rPr dirty="0" sz="1600" spc="-75">
                <a:solidFill>
                  <a:srgbClr val="F8AC00"/>
                </a:solidFill>
                <a:latin typeface="Tahoma"/>
                <a:cs typeface="Tahoma"/>
              </a:rPr>
              <a:t> – </a:t>
            </a:r>
            <a:r>
              <a:rPr dirty="0" sz="1600" spc="65">
                <a:solidFill>
                  <a:srgbClr val="F8AC00"/>
                </a:solidFill>
                <a:latin typeface="Tahoma"/>
                <a:cs typeface="Tahoma"/>
              </a:rPr>
              <a:t>Protección</a:t>
            </a:r>
            <a:r>
              <a:rPr dirty="0" sz="16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7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6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60">
                <a:solidFill>
                  <a:srgbClr val="F8AC00"/>
                </a:solidFill>
                <a:latin typeface="Tahoma"/>
                <a:cs typeface="Tahoma"/>
              </a:rPr>
              <a:t>cortocircuito</a:t>
            </a:r>
            <a:r>
              <a:rPr dirty="0" sz="1600" spc="-7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60">
                <a:solidFill>
                  <a:srgbClr val="F8AC00"/>
                </a:solidFill>
                <a:latin typeface="Tahoma"/>
                <a:cs typeface="Tahoma"/>
              </a:rPr>
              <a:t>direccional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6461"/>
            <a:ext cx="3839210" cy="34112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14"/>
              </a:spcBef>
            </a:pP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disyuntores</a:t>
            </a:r>
            <a:r>
              <a:rPr dirty="0" sz="11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abiertos</a:t>
            </a:r>
            <a:r>
              <a:rPr dirty="0" sz="11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5" b="1">
                <a:solidFill>
                  <a:srgbClr val="F8AC00"/>
                </a:solidFill>
                <a:latin typeface="Tahoma"/>
                <a:cs typeface="Tahoma"/>
              </a:rPr>
              <a:t>tipo</a:t>
            </a:r>
            <a:r>
              <a:rPr dirty="0" sz="110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3WA</a:t>
            </a:r>
            <a:r>
              <a:rPr dirty="0" sz="1100" spc="-4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además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los 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ajustes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conocidos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FFFFFF"/>
                </a:solidFill>
                <a:latin typeface="Tahoma"/>
                <a:cs typeface="Tahoma"/>
              </a:rPr>
              <a:t>LSIG,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también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1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configurar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protección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cortocircuito direccional </a:t>
            </a:r>
            <a:r>
              <a:rPr dirty="0" sz="1100" spc="-10">
                <a:solidFill>
                  <a:srgbClr val="FFFFFF"/>
                </a:solidFill>
                <a:latin typeface="Tahoma"/>
                <a:cs typeface="Tahoma"/>
              </a:rPr>
              <a:t>(dst)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-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50" spc="-5" b="1">
                <a:solidFill>
                  <a:srgbClr val="FFFFFF"/>
                </a:solidFill>
                <a:latin typeface="Tahoma"/>
                <a:cs typeface="Tahoma"/>
              </a:rPr>
              <a:t>Selectividad</a:t>
            </a:r>
            <a:r>
              <a:rPr dirty="0" sz="1150" spc="-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ventana.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050" spc="1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seleccionar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siguientes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ajustes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Tahoma"/>
                <a:cs typeface="Tahoma"/>
              </a:rPr>
              <a:t>dst:</a:t>
            </a: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1050" spc="-5" b="1">
                <a:solidFill>
                  <a:srgbClr val="F8AC00"/>
                </a:solidFill>
                <a:latin typeface="Tahoma"/>
                <a:cs typeface="Tahoma"/>
              </a:rPr>
              <a:t>Delantero:</a:t>
            </a:r>
            <a:endParaRPr sz="10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670"/>
              </a:spcBef>
              <a:buClr>
                <a:srgbClr val="F8AC00"/>
              </a:buClr>
              <a:buChar char="•"/>
              <a:tabLst>
                <a:tab pos="299085" algn="l"/>
                <a:tab pos="299720" algn="l"/>
              </a:tabLst>
            </a:pP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isd</a:t>
            </a:r>
            <a:endParaRPr sz="14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605"/>
              </a:spcBef>
              <a:buClr>
                <a:srgbClr val="F8AC00"/>
              </a:buClr>
              <a:buChar char="•"/>
              <a:tabLst>
                <a:tab pos="299085" algn="l"/>
                <a:tab pos="299720" algn="l"/>
              </a:tabLst>
            </a:pP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tsd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Hacia</a:t>
            </a:r>
            <a:r>
              <a:rPr dirty="0" sz="11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-10" b="1">
                <a:solidFill>
                  <a:srgbClr val="F8AC00"/>
                </a:solidFill>
                <a:latin typeface="Tahoma"/>
                <a:cs typeface="Tahoma"/>
              </a:rPr>
              <a:t>atrás:</a:t>
            </a:r>
            <a:endParaRPr sz="11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650"/>
              </a:spcBef>
              <a:buClr>
                <a:srgbClr val="F8AC00"/>
              </a:buClr>
              <a:buChar char="•"/>
              <a:tabLst>
                <a:tab pos="299085" algn="l"/>
                <a:tab pos="299720" algn="l"/>
              </a:tabLst>
            </a:pP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isd</a:t>
            </a:r>
            <a:endParaRPr sz="14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Clr>
                <a:srgbClr val="F8AC00"/>
              </a:buClr>
              <a:buChar char="•"/>
              <a:tabLst>
                <a:tab pos="299085" algn="l"/>
                <a:tab pos="299720" algn="l"/>
              </a:tabLst>
            </a:pP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tsd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característica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seleccionada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siempre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muestra</a:t>
            </a:r>
            <a:endParaRPr sz="1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9592" y="1915667"/>
            <a:ext cx="4711446" cy="255041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73040"/>
            <a:ext cx="389255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Evaluación</a:t>
            </a:r>
            <a:r>
              <a:rPr dirty="0" sz="1500" spc="-8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selectividad</a:t>
            </a:r>
            <a:r>
              <a:rPr dirty="0" sz="1500" spc="-8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60">
                <a:solidFill>
                  <a:srgbClr val="F8AC00"/>
                </a:solidFill>
                <a:latin typeface="Tahoma"/>
                <a:cs typeface="Tahoma"/>
              </a:rPr>
              <a:t>automática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>
                <a:solidFill>
                  <a:srgbClr val="F8AC00"/>
                </a:solidFill>
                <a:latin typeface="Tahoma"/>
                <a:cs typeface="Tahoma"/>
              </a:rPr>
              <a:t>(pro)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7731"/>
            <a:ext cx="3348354" cy="1807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47015">
              <a:lnSpc>
                <a:spcPct val="121800"/>
              </a:lnSpc>
              <a:spcBef>
                <a:spcPts val="100"/>
              </a:spcBef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150" spc="10" b="1">
                <a:solidFill>
                  <a:srgbClr val="F8AC00"/>
                </a:solidFill>
                <a:latin typeface="Tahoma"/>
                <a:cs typeface="Tahoma"/>
              </a:rPr>
              <a:t>Profesional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del diseño </a:t>
            </a:r>
            <a:r>
              <a:rPr dirty="0" sz="1150" spc="-10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r>
              <a:rPr dirty="0" sz="1150" spc="-1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15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beneficiarse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evaluaciones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automáticas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selectividad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software.</a:t>
            </a: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27299"/>
              </a:lnSpc>
              <a:spcBef>
                <a:spcPts val="590"/>
              </a:spcBef>
            </a:pP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Además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 característica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tiempo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actual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 elemento 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equipo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seleccionado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las curvas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 envolventes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aguas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arriba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aguas </a:t>
            </a:r>
            <a:r>
              <a:rPr dirty="0" sz="1100" spc="-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Tahoma"/>
                <a:cs typeface="Tahoma"/>
              </a:rPr>
              <a:t>abajo,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sus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límites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selectividad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también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muestran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automáticamente.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0323" y="1955292"/>
            <a:ext cx="5190744" cy="30556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73040"/>
            <a:ext cx="3892550" cy="54800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00" spc="5" b="1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endParaRPr sz="1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Evaluación</a:t>
            </a:r>
            <a:r>
              <a:rPr dirty="0" sz="1500" spc="-8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selectividad</a:t>
            </a:r>
            <a:r>
              <a:rPr dirty="0" sz="1500" spc="-8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60">
                <a:solidFill>
                  <a:srgbClr val="F8AC00"/>
                </a:solidFill>
                <a:latin typeface="Tahoma"/>
                <a:cs typeface="Tahoma"/>
              </a:rPr>
              <a:t>automática</a:t>
            </a:r>
            <a:r>
              <a:rPr dirty="0" sz="1500" spc="-8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>
                <a:solidFill>
                  <a:srgbClr val="F8AC00"/>
                </a:solidFill>
                <a:latin typeface="Tahoma"/>
                <a:cs typeface="Tahoma"/>
              </a:rPr>
              <a:t>(pro)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6192" y="1653963"/>
            <a:ext cx="340360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40100"/>
              </a:lnSpc>
              <a:spcBef>
                <a:spcPts val="100"/>
              </a:spcBef>
            </a:pP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Además,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cada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conmutación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está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marcado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colores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todo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siguiente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manera,</a:t>
            </a:r>
            <a:r>
              <a:rPr dirty="0" sz="1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cuando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activó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evaluación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selectividad: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88452" y="2622804"/>
            <a:ext cx="2954020" cy="29146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10985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865"/>
              </a:spcBef>
            </a:pPr>
            <a:r>
              <a:rPr dirty="0" sz="800" spc="-5" b="1">
                <a:solidFill>
                  <a:srgbClr val="000027"/>
                </a:solidFill>
                <a:latin typeface="Tahoma"/>
                <a:cs typeface="Tahoma"/>
              </a:rPr>
              <a:t>Verde:</a:t>
            </a:r>
            <a:r>
              <a:rPr dirty="0" sz="800" spc="-5">
                <a:solidFill>
                  <a:srgbClr val="000027"/>
                </a:solidFill>
                <a:latin typeface="Tahoma"/>
                <a:cs typeface="Tahoma"/>
              </a:rPr>
              <a:t>el</a:t>
            </a:r>
            <a:r>
              <a:rPr dirty="0" sz="8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00" spc="30">
                <a:solidFill>
                  <a:srgbClr val="000027"/>
                </a:solidFill>
                <a:latin typeface="Tahoma"/>
                <a:cs typeface="Tahoma"/>
              </a:rPr>
              <a:t>artículo</a:t>
            </a:r>
            <a:r>
              <a:rPr dirty="0" sz="80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00" spc="25">
                <a:solidFill>
                  <a:srgbClr val="000027"/>
                </a:solidFill>
                <a:latin typeface="Tahoma"/>
                <a:cs typeface="Tahoma"/>
              </a:rPr>
              <a:t>es</a:t>
            </a:r>
            <a:r>
              <a:rPr dirty="0" sz="80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00" spc="35">
                <a:solidFill>
                  <a:srgbClr val="000027"/>
                </a:solidFill>
                <a:latin typeface="Tahoma"/>
                <a:cs typeface="Tahoma"/>
              </a:rPr>
              <a:t>completamente</a:t>
            </a:r>
            <a:r>
              <a:rPr dirty="0" sz="800" spc="-5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800" spc="25">
                <a:solidFill>
                  <a:srgbClr val="000027"/>
                </a:solidFill>
                <a:latin typeface="Tahoma"/>
                <a:cs typeface="Tahoma"/>
              </a:rPr>
              <a:t>selectivo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8452" y="2994660"/>
            <a:ext cx="2954020" cy="29273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97790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770"/>
              </a:spcBef>
            </a:pPr>
            <a:r>
              <a:rPr dirty="0" sz="900" b="1">
                <a:solidFill>
                  <a:srgbClr val="000027"/>
                </a:solidFill>
                <a:latin typeface="Tahoma"/>
                <a:cs typeface="Tahoma"/>
              </a:rPr>
              <a:t>Amarillo:</a:t>
            </a:r>
            <a:r>
              <a:rPr dirty="0" sz="900">
                <a:solidFill>
                  <a:srgbClr val="000027"/>
                </a:solidFill>
                <a:latin typeface="Tahoma"/>
                <a:cs typeface="Tahoma"/>
              </a:rPr>
              <a:t>el</a:t>
            </a:r>
            <a:r>
              <a:rPr dirty="0" sz="90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000027"/>
                </a:solidFill>
                <a:latin typeface="Tahoma"/>
                <a:cs typeface="Tahoma"/>
              </a:rPr>
              <a:t>artículo</a:t>
            </a:r>
            <a:r>
              <a:rPr dirty="0" sz="90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000027"/>
                </a:solidFill>
                <a:latin typeface="Tahoma"/>
                <a:cs typeface="Tahoma"/>
              </a:rPr>
              <a:t>es</a:t>
            </a:r>
            <a:r>
              <a:rPr dirty="0" sz="900" spc="-4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000027"/>
                </a:solidFill>
                <a:latin typeface="Tahoma"/>
                <a:cs typeface="Tahoma"/>
              </a:rPr>
              <a:t>parcialmente</a:t>
            </a:r>
            <a:r>
              <a:rPr dirty="0" sz="900" spc="-4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900" spc="25">
                <a:solidFill>
                  <a:srgbClr val="000027"/>
                </a:solidFill>
                <a:latin typeface="Tahoma"/>
                <a:cs typeface="Tahoma"/>
              </a:rPr>
              <a:t>selectivo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88452" y="3368040"/>
            <a:ext cx="2954020" cy="291465"/>
          </a:xfrm>
          <a:prstGeom prst="rect">
            <a:avLst/>
          </a:prstGeom>
          <a:solidFill>
            <a:srgbClr val="CCCCD3"/>
          </a:solidFill>
        </p:spPr>
        <p:txBody>
          <a:bodyPr wrap="square" lIns="0" tIns="7810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615"/>
              </a:spcBef>
            </a:pP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Gris:</a:t>
            </a:r>
            <a:r>
              <a:rPr dirty="0" sz="1050" spc="-5">
                <a:solidFill>
                  <a:srgbClr val="000027"/>
                </a:solidFill>
                <a:latin typeface="Tahoma"/>
                <a:cs typeface="Tahoma"/>
              </a:rPr>
              <a:t>el</a:t>
            </a:r>
            <a:r>
              <a:rPr dirty="0" sz="1050" spc="-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artículo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000027"/>
                </a:solidFill>
                <a:latin typeface="Tahoma"/>
                <a:cs typeface="Tahoma"/>
              </a:rPr>
              <a:t>no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000027"/>
                </a:solidFill>
                <a:latin typeface="Tahoma"/>
                <a:cs typeface="Tahoma"/>
              </a:rPr>
              <a:t>puede</a:t>
            </a:r>
            <a:r>
              <a:rPr dirty="0" sz="1050" spc="-65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ser</a:t>
            </a:r>
            <a:r>
              <a:rPr dirty="0" sz="1050" spc="-60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000027"/>
                </a:solidFill>
                <a:latin typeface="Tahoma"/>
                <a:cs typeface="Tahoma"/>
              </a:rPr>
              <a:t>evaluado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86192" y="3787012"/>
            <a:ext cx="32442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100"/>
              </a:spcBef>
            </a:pP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evaluación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realiza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65">
                <a:solidFill>
                  <a:srgbClr val="FFFFFF"/>
                </a:solidFill>
                <a:latin typeface="Tahoma"/>
                <a:cs typeface="Tahoma"/>
              </a:rPr>
              <a:t>modo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funcionamiento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definido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65">
                <a:solidFill>
                  <a:srgbClr val="FFFFFF"/>
                </a:solidFill>
                <a:latin typeface="Tahoma"/>
                <a:cs typeface="Tahoma"/>
              </a:rPr>
              <a:t>modo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funcionamiento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principal</a:t>
            </a:r>
            <a:endParaRPr sz="9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97368" y="4541520"/>
            <a:ext cx="3889375" cy="791210"/>
          </a:xfrm>
          <a:prstGeom prst="rect">
            <a:avLst/>
          </a:prstGeom>
          <a:solidFill>
            <a:srgbClr val="F8AC00"/>
          </a:solidFill>
        </p:spPr>
        <p:txBody>
          <a:bodyPr wrap="square" lIns="0" tIns="57785" rIns="0" bIns="0" rtlCol="0" vert="horz">
            <a:spAutoFit/>
          </a:bodyPr>
          <a:lstStyle/>
          <a:p>
            <a:pPr algn="just" marL="73025" marR="749300">
              <a:lnSpc>
                <a:spcPct val="133300"/>
              </a:lnSpc>
              <a:spcBef>
                <a:spcPts val="455"/>
              </a:spcBef>
            </a:pPr>
            <a:r>
              <a:rPr dirty="0" sz="1050" spc="-45" b="1">
                <a:solidFill>
                  <a:srgbClr val="000027"/>
                </a:solidFill>
                <a:latin typeface="Tahoma"/>
                <a:cs typeface="Tahoma"/>
              </a:rPr>
              <a:t>Si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los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" b="1">
                <a:solidFill>
                  <a:srgbClr val="000027"/>
                </a:solidFill>
                <a:latin typeface="Tahoma"/>
                <a:cs typeface="Tahoma"/>
              </a:rPr>
              <a:t>interruptores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15" b="1">
                <a:solidFill>
                  <a:srgbClr val="000027"/>
                </a:solidFill>
                <a:latin typeface="Tahoma"/>
                <a:cs typeface="Tahoma"/>
              </a:rPr>
              <a:t>se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" b="1">
                <a:solidFill>
                  <a:srgbClr val="000027"/>
                </a:solidFill>
                <a:latin typeface="Tahoma"/>
                <a:cs typeface="Tahoma"/>
              </a:rPr>
              <a:t>evalúan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" b="1">
                <a:solidFill>
                  <a:srgbClr val="000027"/>
                </a:solidFill>
                <a:latin typeface="Tahoma"/>
                <a:cs typeface="Tahoma"/>
              </a:rPr>
              <a:t>en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dos</a:t>
            </a:r>
            <a:r>
              <a:rPr dirty="0" sz="1050" spc="-3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colores,  </a:t>
            </a:r>
            <a:r>
              <a:rPr dirty="0" sz="1050" spc="5" b="1">
                <a:solidFill>
                  <a:srgbClr val="000027"/>
                </a:solidFill>
                <a:latin typeface="Tahoma"/>
                <a:cs typeface="Tahoma"/>
              </a:rPr>
              <a:t>hay</a:t>
            </a:r>
            <a:r>
              <a:rPr dirty="0" sz="1050" spc="-2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b="1">
                <a:solidFill>
                  <a:srgbClr val="000027"/>
                </a:solidFill>
                <a:latin typeface="Tahoma"/>
                <a:cs typeface="Tahoma"/>
              </a:rPr>
              <a:t>diferentes</a:t>
            </a:r>
            <a:r>
              <a:rPr dirty="0" sz="1050" spc="-2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b="1">
                <a:solidFill>
                  <a:srgbClr val="000027"/>
                </a:solidFill>
                <a:latin typeface="Tahoma"/>
                <a:cs typeface="Tahoma"/>
              </a:rPr>
              <a:t>resultados</a:t>
            </a:r>
            <a:r>
              <a:rPr dirty="0" sz="1050" spc="-2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disponibles</a:t>
            </a:r>
            <a:r>
              <a:rPr dirty="0" sz="1050" spc="-2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5" b="1">
                <a:solidFill>
                  <a:srgbClr val="000027"/>
                </a:solidFill>
                <a:latin typeface="Tahoma"/>
                <a:cs typeface="Tahoma"/>
              </a:rPr>
              <a:t>para</a:t>
            </a:r>
            <a:r>
              <a:rPr dirty="0" sz="1050" spc="-2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las </a:t>
            </a:r>
            <a:r>
              <a:rPr dirty="0" sz="1050" spc="-295" b="1">
                <a:solidFill>
                  <a:srgbClr val="000027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000027"/>
                </a:solidFill>
                <a:latin typeface="Tahoma"/>
                <a:cs typeface="Tahoma"/>
              </a:rPr>
              <a:t>direcciones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635287" y="6419959"/>
            <a:ext cx="211454" cy="180975"/>
            <a:chOff x="10635287" y="6419959"/>
            <a:chExt cx="211454" cy="180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5287" y="6419959"/>
              <a:ext cx="134691" cy="1803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797626" y="6422984"/>
              <a:ext cx="49530" cy="173990"/>
            </a:xfrm>
            <a:custGeom>
              <a:avLst/>
              <a:gdLst/>
              <a:ahLst/>
              <a:cxnLst/>
              <a:rect l="l" t="t" r="r" b="b"/>
              <a:pathLst>
                <a:path w="49529" h="173990">
                  <a:moveTo>
                    <a:pt x="48947" y="0"/>
                  </a:moveTo>
                  <a:lnTo>
                    <a:pt x="0" y="0"/>
                  </a:lnTo>
                  <a:lnTo>
                    <a:pt x="0" y="173853"/>
                  </a:lnTo>
                  <a:lnTo>
                    <a:pt x="48947" y="173853"/>
                  </a:lnTo>
                  <a:lnTo>
                    <a:pt x="48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0891474" y="6422356"/>
            <a:ext cx="372745" cy="176530"/>
            <a:chOff x="10891474" y="6422356"/>
            <a:chExt cx="372745" cy="176530"/>
          </a:xfrm>
        </p:grpSpPr>
        <p:sp>
          <p:nvSpPr>
            <p:cNvPr id="7" name="object 7"/>
            <p:cNvSpPr/>
            <p:nvPr/>
          </p:nvSpPr>
          <p:spPr>
            <a:xfrm>
              <a:off x="10891470" y="6422364"/>
              <a:ext cx="127635" cy="174625"/>
            </a:xfrm>
            <a:custGeom>
              <a:avLst/>
              <a:gdLst/>
              <a:ahLst/>
              <a:cxnLst/>
              <a:rect l="l" t="t" r="r" b="b"/>
              <a:pathLst>
                <a:path w="127634" h="174625">
                  <a:moveTo>
                    <a:pt x="127571" y="141668"/>
                  </a:moveTo>
                  <a:lnTo>
                    <a:pt x="47180" y="141668"/>
                  </a:lnTo>
                  <a:lnTo>
                    <a:pt x="47180" y="99923"/>
                  </a:lnTo>
                  <a:lnTo>
                    <a:pt x="115404" y="99923"/>
                  </a:lnTo>
                  <a:lnTo>
                    <a:pt x="115404" y="70827"/>
                  </a:lnTo>
                  <a:lnTo>
                    <a:pt x="47180" y="70827"/>
                  </a:lnTo>
                  <a:lnTo>
                    <a:pt x="47180" y="31623"/>
                  </a:lnTo>
                  <a:lnTo>
                    <a:pt x="125564" y="31623"/>
                  </a:lnTo>
                  <a:lnTo>
                    <a:pt x="125564" y="0"/>
                  </a:lnTo>
                  <a:lnTo>
                    <a:pt x="0" y="0"/>
                  </a:lnTo>
                  <a:lnTo>
                    <a:pt x="0" y="31623"/>
                  </a:lnTo>
                  <a:lnTo>
                    <a:pt x="0" y="70827"/>
                  </a:lnTo>
                  <a:lnTo>
                    <a:pt x="0" y="99923"/>
                  </a:lnTo>
                  <a:lnTo>
                    <a:pt x="0" y="141668"/>
                  </a:lnTo>
                  <a:lnTo>
                    <a:pt x="0" y="174548"/>
                  </a:lnTo>
                  <a:lnTo>
                    <a:pt x="127571" y="174548"/>
                  </a:lnTo>
                  <a:lnTo>
                    <a:pt x="127571" y="1416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51013" y="6422984"/>
              <a:ext cx="213061" cy="17561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1308969" y="6422364"/>
            <a:ext cx="127635" cy="174625"/>
          </a:xfrm>
          <a:custGeom>
            <a:avLst/>
            <a:gdLst/>
            <a:ahLst/>
            <a:cxnLst/>
            <a:rect l="l" t="t" r="r" b="b"/>
            <a:pathLst>
              <a:path w="127634" h="174625">
                <a:moveTo>
                  <a:pt x="127596" y="141668"/>
                </a:moveTo>
                <a:lnTo>
                  <a:pt x="47193" y="141668"/>
                </a:lnTo>
                <a:lnTo>
                  <a:pt x="47193" y="99923"/>
                </a:lnTo>
                <a:lnTo>
                  <a:pt x="115404" y="99923"/>
                </a:lnTo>
                <a:lnTo>
                  <a:pt x="115404" y="70827"/>
                </a:lnTo>
                <a:lnTo>
                  <a:pt x="47193" y="70827"/>
                </a:lnTo>
                <a:lnTo>
                  <a:pt x="47193" y="31623"/>
                </a:lnTo>
                <a:lnTo>
                  <a:pt x="125564" y="31623"/>
                </a:lnTo>
                <a:lnTo>
                  <a:pt x="125564" y="0"/>
                </a:lnTo>
                <a:lnTo>
                  <a:pt x="0" y="0"/>
                </a:lnTo>
                <a:lnTo>
                  <a:pt x="0" y="31623"/>
                </a:lnTo>
                <a:lnTo>
                  <a:pt x="0" y="70827"/>
                </a:lnTo>
                <a:lnTo>
                  <a:pt x="0" y="99923"/>
                </a:lnTo>
                <a:lnTo>
                  <a:pt x="0" y="141668"/>
                </a:lnTo>
                <a:lnTo>
                  <a:pt x="0" y="174548"/>
                </a:lnTo>
                <a:lnTo>
                  <a:pt x="127596" y="174548"/>
                </a:lnTo>
                <a:lnTo>
                  <a:pt x="127596" y="141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1468782" y="6419959"/>
            <a:ext cx="317500" cy="180975"/>
            <a:chOff x="11468782" y="6419959"/>
            <a:chExt cx="317500" cy="1809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51395" y="6419959"/>
              <a:ext cx="134643" cy="1803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8782" y="6422984"/>
              <a:ext cx="151445" cy="17385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789164" y="2994660"/>
            <a:ext cx="2423160" cy="2481580"/>
            <a:chOff x="7789164" y="2994660"/>
            <a:chExt cx="2423160" cy="248158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89164" y="2994660"/>
              <a:ext cx="2423160" cy="24810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877556" y="3083052"/>
              <a:ext cx="2251075" cy="2308860"/>
            </a:xfrm>
            <a:custGeom>
              <a:avLst/>
              <a:gdLst/>
              <a:ahLst/>
              <a:cxnLst/>
              <a:rect l="l" t="t" r="r" b="b"/>
              <a:pathLst>
                <a:path w="2251075" h="2308860">
                  <a:moveTo>
                    <a:pt x="1936623" y="0"/>
                  </a:moveTo>
                  <a:lnTo>
                    <a:pt x="0" y="0"/>
                  </a:lnTo>
                  <a:lnTo>
                    <a:pt x="314325" y="1154430"/>
                  </a:lnTo>
                  <a:lnTo>
                    <a:pt x="0" y="2308860"/>
                  </a:lnTo>
                  <a:lnTo>
                    <a:pt x="1936623" y="2308860"/>
                  </a:lnTo>
                  <a:lnTo>
                    <a:pt x="2250948" y="1154430"/>
                  </a:lnTo>
                  <a:lnTo>
                    <a:pt x="1936623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17" name="object 1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21" name="object 21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" b="1">
                <a:solidFill>
                  <a:srgbClr val="F8AC00"/>
                </a:solidFill>
                <a:latin typeface="Tahoma"/>
                <a:cs typeface="Tahoma"/>
              </a:rPr>
              <a:t>Tutorial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spc="-155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4" name="object 3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6480" y="1816480"/>
            <a:ext cx="489458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15" b="1">
                <a:solidFill>
                  <a:srgbClr val="FFFFFF"/>
                </a:solidFill>
                <a:latin typeface="Tahoma"/>
                <a:cs typeface="Tahoma"/>
              </a:rPr>
              <a:t>resultado</a:t>
            </a:r>
            <a:r>
              <a:rPr dirty="0" sz="3400" spc="-1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3400" spc="-1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400" spc="5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3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18372" y="3168903"/>
            <a:ext cx="1376045" cy="591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0485" indent="-57150">
              <a:lnSpc>
                <a:spcPct val="100000"/>
              </a:lnSpc>
              <a:spcBef>
                <a:spcPts val="100"/>
              </a:spcBef>
              <a:buChar char="•"/>
              <a:tabLst>
                <a:tab pos="71120" algn="l"/>
              </a:tabLst>
            </a:pPr>
            <a:r>
              <a:rPr dirty="0" sz="700" spc="25">
                <a:solidFill>
                  <a:srgbClr val="FFFFFF"/>
                </a:solidFill>
                <a:latin typeface="Tahoma"/>
                <a:cs typeface="Tahoma"/>
                <a:hlinkClick r:id="rId7" action="ppaction://hlinksldjump"/>
              </a:rPr>
              <a:t>Visión</a:t>
            </a:r>
            <a:r>
              <a:rPr dirty="0" sz="700" spc="-40">
                <a:solidFill>
                  <a:srgbClr val="FFFFFF"/>
                </a:solidFill>
                <a:latin typeface="Tahoma"/>
                <a:cs typeface="Tahoma"/>
                <a:hlinkClick r:id="rId7" action="ppaction://hlinksldjump"/>
              </a:rPr>
              <a:t> </a:t>
            </a:r>
            <a:r>
              <a:rPr dirty="0" sz="700" spc="30">
                <a:solidFill>
                  <a:srgbClr val="FFFFFF"/>
                </a:solidFill>
                <a:latin typeface="Tahoma"/>
                <a:cs typeface="Tahoma"/>
                <a:hlinkClick r:id="rId7" action="ppaction://hlinksldjump"/>
              </a:rPr>
              <a:t>general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750">
              <a:latin typeface="Tahoma"/>
              <a:cs typeface="Tahoma"/>
            </a:endParaRPr>
          </a:p>
          <a:p>
            <a:pPr marL="73025" indent="-60960">
              <a:lnSpc>
                <a:spcPct val="100000"/>
              </a:lnSpc>
              <a:buChar char="•"/>
              <a:tabLst>
                <a:tab pos="73660" algn="l"/>
              </a:tabLst>
            </a:pPr>
            <a:r>
              <a:rPr dirty="0" sz="750" spc="35">
                <a:solidFill>
                  <a:srgbClr val="FFFFFF"/>
                </a:solidFill>
                <a:latin typeface="Tahoma"/>
                <a:cs typeface="Tahoma"/>
                <a:hlinkClick r:id="rId8" action="ppaction://hlinksldjump"/>
              </a:rPr>
              <a:t>Documentación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750" spc="30">
                <a:solidFill>
                  <a:srgbClr val="FFFFFF"/>
                </a:solidFill>
                <a:latin typeface="Tahoma"/>
                <a:cs typeface="Tahoma"/>
                <a:hlinkClick r:id="rId8" action="ppaction://hlinksldjump"/>
              </a:rPr>
              <a:t>del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8" action="ppaction://hlinksldjump"/>
              </a:rPr>
              <a:t> </a:t>
            </a:r>
            <a:r>
              <a:rPr dirty="0" sz="750" spc="30">
                <a:solidFill>
                  <a:srgbClr val="FFFFFF"/>
                </a:solidFill>
                <a:latin typeface="Tahoma"/>
                <a:cs typeface="Tahoma"/>
                <a:hlinkClick r:id="rId8" action="ppaction://hlinksldjump"/>
              </a:rPr>
              <a:t>proyecto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800">
              <a:latin typeface="Tahoma"/>
              <a:cs typeface="Tahoma"/>
            </a:endParaRPr>
          </a:p>
          <a:p>
            <a:pPr marL="64769" indent="-52705">
              <a:lnSpc>
                <a:spcPct val="100000"/>
              </a:lnSpc>
              <a:buChar char="•"/>
              <a:tabLst>
                <a:tab pos="65405" algn="l"/>
              </a:tabLst>
            </a:pPr>
            <a:r>
              <a:rPr dirty="0" sz="650" spc="45">
                <a:solidFill>
                  <a:srgbClr val="FFFFFF"/>
                </a:solidFill>
                <a:latin typeface="Tahoma"/>
                <a:cs typeface="Tahoma"/>
                <a:hlinkClick r:id="rId9" action="ppaction://hlinksldjump"/>
              </a:rPr>
              <a:t>Modos</a:t>
            </a:r>
            <a:r>
              <a:rPr dirty="0" sz="650" spc="-35">
                <a:solidFill>
                  <a:srgbClr val="FFFFFF"/>
                </a:solidFill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650" spc="30">
                <a:solidFill>
                  <a:srgbClr val="FFFFFF"/>
                </a:solidFill>
                <a:latin typeface="Tahoma"/>
                <a:cs typeface="Tahoma"/>
                <a:hlinkClick r:id="rId9" action="ppaction://hlinksldjump"/>
              </a:rPr>
              <a:t>de</a:t>
            </a:r>
            <a:r>
              <a:rPr dirty="0" sz="650" spc="-35">
                <a:solidFill>
                  <a:srgbClr val="FFFFFF"/>
                </a:solidFill>
                <a:latin typeface="Tahoma"/>
                <a:cs typeface="Tahoma"/>
                <a:hlinkClick r:id="rId9" action="ppaction://hlinksldjump"/>
              </a:rPr>
              <a:t> </a:t>
            </a:r>
            <a:r>
              <a:rPr dirty="0" sz="650" spc="30">
                <a:solidFill>
                  <a:srgbClr val="FFFFFF"/>
                </a:solidFill>
                <a:latin typeface="Tahoma"/>
                <a:cs typeface="Tahoma"/>
                <a:hlinkClick r:id="rId9" action="ppaction://hlinksldjump"/>
              </a:rPr>
              <a:t>funcionamiento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-5" b="1">
                <a:solidFill>
                  <a:srgbClr val="66667E"/>
                </a:solidFill>
                <a:latin typeface="Tahoma"/>
                <a:cs typeface="Tahoma"/>
              </a:rPr>
              <a:t>Introducción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0" b="1">
                <a:solidFill>
                  <a:srgbClr val="66667E"/>
                </a:solidFill>
                <a:latin typeface="Tahoma"/>
                <a:cs typeface="Tahoma"/>
              </a:rPr>
              <a:t>Empezando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3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 b="1">
                <a:solidFill>
                  <a:srgbClr val="66667E"/>
                </a:solidFill>
                <a:latin typeface="Tahoma"/>
                <a:cs typeface="Tahoma"/>
              </a:rPr>
              <a:t>Diseño</a:t>
            </a:r>
            <a:r>
              <a:rPr dirty="0" sz="1350" spc="-8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66667E"/>
                </a:solidFill>
                <a:latin typeface="Tahoma"/>
                <a:cs typeface="Tahoma"/>
              </a:rPr>
              <a:t>de</a:t>
            </a:r>
            <a:r>
              <a:rPr dirty="0" sz="1350" spc="-8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66667E"/>
                </a:solidFill>
                <a:latin typeface="Tahoma"/>
                <a:cs typeface="Tahoma"/>
              </a:rPr>
              <a:t>red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4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5" b="1">
                <a:solidFill>
                  <a:srgbClr val="66667E"/>
                </a:solidFill>
                <a:latin typeface="Tahoma"/>
                <a:cs typeface="Tahoma"/>
              </a:rPr>
              <a:t>Dimensionamiento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18372" y="3852671"/>
            <a:ext cx="1483360" cy="1246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295" indent="-60960">
              <a:lnSpc>
                <a:spcPct val="100000"/>
              </a:lnSpc>
              <a:spcBef>
                <a:spcPts val="100"/>
              </a:spcBef>
              <a:buChar char="•"/>
              <a:tabLst>
                <a:tab pos="74930" algn="l"/>
              </a:tabLst>
            </a:pPr>
            <a:r>
              <a:rPr dirty="0" sz="750" spc="35">
                <a:solidFill>
                  <a:srgbClr val="FFFFFF"/>
                </a:solidFill>
                <a:latin typeface="Tahoma"/>
                <a:cs typeface="Tahoma"/>
                <a:hlinkClick r:id="rId10" action="ppaction://hlinksldjump"/>
              </a:rPr>
              <a:t>Documentación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750" spc="35">
                <a:solidFill>
                  <a:srgbClr val="FFFFFF"/>
                </a:solidFill>
                <a:latin typeface="Tahoma"/>
                <a:cs typeface="Tahoma"/>
                <a:hlinkClick r:id="rId10" action="ppaction://hlinksldjump"/>
              </a:rPr>
              <a:t>de</a:t>
            </a:r>
            <a:r>
              <a:rPr dirty="0" sz="750" spc="-40">
                <a:solidFill>
                  <a:srgbClr val="FFFFFF"/>
                </a:solidFill>
                <a:latin typeface="Tahoma"/>
                <a:cs typeface="Tahoma"/>
                <a:hlinkClick r:id="rId10" action="ppaction://hlinksldjump"/>
              </a:rPr>
              <a:t> </a:t>
            </a:r>
            <a:r>
              <a:rPr dirty="0" sz="750" spc="25">
                <a:solidFill>
                  <a:srgbClr val="FFFFFF"/>
                </a:solidFill>
                <a:latin typeface="Tahoma"/>
                <a:cs typeface="Tahoma"/>
                <a:hlinkClick r:id="rId10" action="ppaction://hlinksldjump"/>
              </a:rPr>
              <a:t>selectividad</a:t>
            </a:r>
            <a:endParaRPr sz="7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750">
              <a:latin typeface="Tahoma"/>
              <a:cs typeface="Tahoma"/>
            </a:endParaRPr>
          </a:p>
          <a:p>
            <a:pPr marL="69215" indent="-57150">
              <a:lnSpc>
                <a:spcPct val="100000"/>
              </a:lnSpc>
              <a:buChar char="•"/>
              <a:tabLst>
                <a:tab pos="69850" algn="l"/>
              </a:tabLst>
            </a:pPr>
            <a:r>
              <a:rPr dirty="0" sz="700" spc="20">
                <a:solidFill>
                  <a:srgbClr val="FFFFFF"/>
                </a:solidFill>
                <a:latin typeface="Tahoma"/>
                <a:cs typeface="Tahoma"/>
                <a:hlinkClick r:id="rId11" action="ppaction://hlinksldjump"/>
              </a:rPr>
              <a:t>Transferir</a:t>
            </a:r>
            <a:r>
              <a:rPr dirty="0" sz="700" spc="-40">
                <a:solidFill>
                  <a:srgbClr val="FFFFFF"/>
                </a:solidFill>
                <a:latin typeface="Tahoma"/>
                <a:cs typeface="Tahoma"/>
                <a:hlinkClick r:id="rId11" action="ppaction://hlinksldjump"/>
              </a:rPr>
              <a:t> </a:t>
            </a:r>
            <a:r>
              <a:rPr dirty="0" sz="700" spc="25">
                <a:solidFill>
                  <a:srgbClr val="FFFFFF"/>
                </a:solidFill>
                <a:latin typeface="Tahoma"/>
                <a:cs typeface="Tahoma"/>
                <a:hlinkClick r:id="rId11" action="ppaction://hlinksldjump"/>
              </a:rPr>
              <a:t>archivo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Tahoma"/>
              <a:cs typeface="Tahoma"/>
            </a:endParaRPr>
          </a:p>
          <a:p>
            <a:pPr algn="ctr" marR="120014">
              <a:lnSpc>
                <a:spcPct val="100000"/>
              </a:lnSpc>
              <a:spcBef>
                <a:spcPts val="5"/>
              </a:spcBef>
            </a:pPr>
            <a:r>
              <a:rPr dirty="0" sz="3600" spc="-235" b="1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3600">
              <a:latin typeface="Tahoma"/>
              <a:cs typeface="Tahoma"/>
            </a:endParaRPr>
          </a:p>
          <a:p>
            <a:pPr marL="72390">
              <a:lnSpc>
                <a:spcPct val="100000"/>
              </a:lnSpc>
              <a:spcBef>
                <a:spcPts val="650"/>
              </a:spcBef>
            </a:pPr>
            <a:r>
              <a:rPr dirty="0" sz="800" b="1">
                <a:solidFill>
                  <a:srgbClr val="FFFFFF"/>
                </a:solidFill>
                <a:latin typeface="Tahoma"/>
                <a:cs typeface="Tahoma"/>
              </a:rPr>
              <a:t>resultado</a:t>
            </a:r>
            <a:r>
              <a:rPr dirty="0" sz="8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8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6</a:t>
            </a:r>
            <a:endParaRPr sz="3600">
              <a:latin typeface="Tahoma"/>
              <a:cs typeface="Tahoma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15" b="1">
                <a:solidFill>
                  <a:srgbClr val="66667E"/>
                </a:solidFill>
                <a:latin typeface="Tahoma"/>
                <a:cs typeface="Tahoma"/>
              </a:rPr>
              <a:t>Más</a:t>
            </a:r>
            <a:r>
              <a:rPr dirty="0" sz="1350" spc="-45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66667E"/>
                </a:solidFill>
                <a:latin typeface="Tahoma"/>
                <a:cs typeface="Tahoma"/>
              </a:rPr>
              <a:t>sobre  </a:t>
            </a:r>
            <a:r>
              <a:rPr dirty="0" sz="1350" spc="-75" b="1">
                <a:solidFill>
                  <a:srgbClr val="66667E"/>
                </a:solidFill>
                <a:latin typeface="Tahoma"/>
                <a:cs typeface="Tahoma"/>
              </a:rPr>
              <a:t>SIMARIS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1911" y="1924811"/>
            <a:ext cx="5687568" cy="30586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03499"/>
            <a:ext cx="1711960" cy="60960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200" spc="40">
                <a:solidFill>
                  <a:srgbClr val="F8AC00"/>
                </a:solidFill>
                <a:latin typeface="Tahoma"/>
                <a:cs typeface="Tahoma"/>
              </a:rPr>
              <a:t>Visión</a:t>
            </a:r>
            <a:r>
              <a:rPr dirty="0" sz="1200" spc="-9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8AC00"/>
                </a:solidFill>
                <a:latin typeface="Tahoma"/>
                <a:cs typeface="Tahoma"/>
              </a:rPr>
              <a:t>general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8302"/>
            <a:ext cx="2849245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8500"/>
              </a:lnSpc>
              <a:spcBef>
                <a:spcPts val="100"/>
              </a:spcBef>
            </a:pP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20">
                <a:solidFill>
                  <a:srgbClr val="FFFFFF"/>
                </a:solidFill>
                <a:latin typeface="Tahoma"/>
                <a:cs typeface="Tahoma"/>
              </a:rPr>
              <a:t>paso"</a:t>
            </a:r>
            <a:r>
              <a:rPr dirty="0" sz="1350" spc="20" b="1">
                <a:solidFill>
                  <a:srgbClr val="F8AC00"/>
                </a:solidFill>
                <a:latin typeface="Tahoma"/>
                <a:cs typeface="Tahoma"/>
              </a:rPr>
              <a:t>resultado</a:t>
            </a:r>
            <a:r>
              <a:rPr dirty="0" sz="13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F8AC00"/>
                </a:solidFill>
                <a:latin typeface="Tahoma"/>
                <a:cs typeface="Tahoma"/>
              </a:rPr>
              <a:t>del</a:t>
            </a:r>
            <a:r>
              <a:rPr dirty="0" sz="13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F8AC00"/>
                </a:solidFill>
                <a:latin typeface="Tahoma"/>
                <a:cs typeface="Tahoma"/>
              </a:rPr>
              <a:t>proyecto </a:t>
            </a:r>
            <a:r>
              <a:rPr dirty="0" sz="1350" spc="-38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Tahoma"/>
                <a:cs typeface="Tahoma"/>
              </a:rPr>
              <a:t>",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ver el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diagrama de red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 que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diseñó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derecha. </a:t>
            </a:r>
            <a:r>
              <a:rPr dirty="0" sz="1350" spc="100">
                <a:solidFill>
                  <a:srgbClr val="FFFFFF"/>
                </a:solidFill>
                <a:latin typeface="Tahoma"/>
                <a:cs typeface="Tahoma"/>
              </a:rPr>
              <a:t>No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35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modificar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este</a:t>
            </a:r>
            <a:r>
              <a:rPr dirty="0" sz="13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paso </a:t>
            </a:r>
            <a:r>
              <a:rPr dirty="0" sz="1350" spc="-4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programa.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6872" y="1908048"/>
            <a:ext cx="2526792" cy="3162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03499"/>
            <a:ext cx="1711960" cy="60960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200" spc="40">
                <a:solidFill>
                  <a:srgbClr val="F8AC00"/>
                </a:solidFill>
                <a:latin typeface="Tahoma"/>
                <a:cs typeface="Tahoma"/>
              </a:rPr>
              <a:t>Visión</a:t>
            </a:r>
            <a:r>
              <a:rPr dirty="0" sz="1200" spc="-9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8AC00"/>
                </a:solidFill>
                <a:latin typeface="Tahoma"/>
                <a:cs typeface="Tahoma"/>
              </a:rPr>
              <a:t>general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3222"/>
            <a:ext cx="2652395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9200"/>
              </a:lnSpc>
              <a:spcBef>
                <a:spcPts val="100"/>
              </a:spcBef>
            </a:pP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área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pantalla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izquierda,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puede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definir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el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tipo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de salida de </a:t>
            </a:r>
            <a:r>
              <a:rPr dirty="0" sz="1150" spc="-5" b="1">
                <a:solidFill>
                  <a:srgbClr val="F8AC00"/>
                </a:solidFill>
                <a:latin typeface="Tahoma"/>
                <a:cs typeface="Tahoma"/>
              </a:rPr>
              <a:t>su </a:t>
            </a:r>
            <a:r>
              <a:rPr dirty="0" sz="1150" spc="-32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proyecto haciendo </a:t>
            </a:r>
            <a:r>
              <a:rPr dirty="0" sz="1150" spc="-10" b="1">
                <a:solidFill>
                  <a:srgbClr val="F8AC00"/>
                </a:solidFill>
                <a:latin typeface="Tahoma"/>
                <a:cs typeface="Tahoma"/>
              </a:rPr>
              <a:t>clic 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en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la </a:t>
            </a:r>
            <a:r>
              <a:rPr dirty="0" sz="1150" spc="-5" b="1">
                <a:solidFill>
                  <a:srgbClr val="F8AC00"/>
                </a:solidFill>
                <a:latin typeface="Tahoma"/>
                <a:cs typeface="Tahoma"/>
              </a:rPr>
              <a:t>casilla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 de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verificación</a:t>
            </a:r>
            <a:r>
              <a:rPr dirty="0" sz="115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correspondiente.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87716" y="3906900"/>
            <a:ext cx="217043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2400"/>
              </a:lnSpc>
              <a:spcBef>
                <a:spcPts val="100"/>
              </a:spcBef>
            </a:pP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continuación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seleccionar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opciones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vinculadas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ese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-10" b="1">
                <a:solidFill>
                  <a:srgbClr val="F8AC00"/>
                </a:solidFill>
                <a:latin typeface="Tahoma"/>
                <a:cs typeface="Tahoma"/>
              </a:rPr>
              <a:t>Tipo </a:t>
            </a:r>
            <a:r>
              <a:rPr dirty="0" sz="1050" spc="-29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5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0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050" spc="-5" b="1">
                <a:solidFill>
                  <a:srgbClr val="F8AC00"/>
                </a:solidFill>
                <a:latin typeface="Tahoma"/>
                <a:cs typeface="Tahoma"/>
              </a:rPr>
              <a:t>salida.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9344" y="1850135"/>
            <a:ext cx="5526405" cy="3287395"/>
            <a:chOff x="1609344" y="1850135"/>
            <a:chExt cx="5526405" cy="3287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9344" y="1850135"/>
              <a:ext cx="1987295" cy="27584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3164" y="1941575"/>
              <a:ext cx="1824227" cy="25801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8919" y="2026919"/>
              <a:ext cx="1987295" cy="27584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2740" y="2118359"/>
              <a:ext cx="1824227" cy="25801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8495" y="2203703"/>
              <a:ext cx="1987296" cy="27569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2316" y="2295143"/>
              <a:ext cx="1824227" cy="25786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48072" y="2378963"/>
              <a:ext cx="1987296" cy="27584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31891" y="2470403"/>
              <a:ext cx="1824227" cy="258013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46480" y="443356"/>
            <a:ext cx="2433955" cy="57531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400" spc="65">
                <a:solidFill>
                  <a:srgbClr val="F8AC00"/>
                </a:solidFill>
                <a:latin typeface="Tahoma"/>
                <a:cs typeface="Tahoma"/>
              </a:rPr>
              <a:t>Documentación</a:t>
            </a:r>
            <a:r>
              <a:rPr dirty="0" sz="1400" spc="-10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8AC00"/>
                </a:solidFill>
                <a:latin typeface="Tahoma"/>
                <a:cs typeface="Tahoma"/>
              </a:rPr>
              <a:t>del</a:t>
            </a:r>
            <a:r>
              <a:rPr dirty="0" sz="1400" spc="-9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55">
                <a:solidFill>
                  <a:srgbClr val="F8AC00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87716" y="1653285"/>
            <a:ext cx="3702050" cy="34880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3515">
              <a:lnSpc>
                <a:spcPct val="139100"/>
              </a:lnSpc>
              <a:spcBef>
                <a:spcPts val="100"/>
              </a:spcBef>
            </a:pP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Algunas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variantes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disponibles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describen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continuación: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marL="12700" marR="458470">
              <a:lnSpc>
                <a:spcPct val="133300"/>
              </a:lnSpc>
              <a:spcBef>
                <a:spcPts val="1320"/>
              </a:spcBef>
            </a:pPr>
            <a:r>
              <a:rPr dirty="0" sz="120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200" spc="5" b="1">
                <a:solidFill>
                  <a:srgbClr val="F8AC00"/>
                </a:solidFill>
                <a:latin typeface="Tahoma"/>
                <a:cs typeface="Tahoma"/>
              </a:rPr>
              <a:t>Documentación</a:t>
            </a:r>
            <a:r>
              <a:rPr dirty="0" sz="1200" spc="-5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del</a:t>
            </a:r>
            <a:r>
              <a:rPr dirty="0" sz="1200" spc="-5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b="1">
                <a:solidFill>
                  <a:srgbClr val="F8AC00"/>
                </a:solidFill>
                <a:latin typeface="Tahoma"/>
                <a:cs typeface="Tahoma"/>
              </a:rPr>
              <a:t>proyecto</a:t>
            </a:r>
            <a:r>
              <a:rPr dirty="0" sz="120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ejemplo </a:t>
            </a:r>
            <a:r>
              <a:rPr dirty="0" sz="1200" spc="-3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FFFFFF"/>
                </a:solidFill>
                <a:latin typeface="Tahoma"/>
                <a:cs typeface="Tahoma"/>
              </a:rPr>
              <a:t>comprende</a:t>
            </a:r>
            <a:endParaRPr sz="12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330"/>
              </a:spcBef>
              <a:buClr>
                <a:srgbClr val="F8AC00"/>
              </a:buClr>
              <a:buSzPct val="168421"/>
              <a:buChar char="•"/>
              <a:tabLst>
                <a:tab pos="299085" algn="l"/>
                <a:tab pos="299720" algn="l"/>
              </a:tabLst>
            </a:pP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9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hoja</a:t>
            </a:r>
            <a:r>
              <a:rPr dirty="0" sz="9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portada</a:t>
            </a:r>
            <a:endParaRPr sz="9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480"/>
              </a:spcBef>
              <a:buClr>
                <a:srgbClr val="F8AC00"/>
              </a:buClr>
              <a:buSzPct val="188235"/>
              <a:buChar char="•"/>
              <a:tabLst>
                <a:tab pos="299085" algn="l"/>
                <a:tab pos="299720" algn="l"/>
              </a:tabLst>
            </a:pP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8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descripción</a:t>
            </a:r>
            <a:r>
              <a:rPr dirty="0" sz="8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general</a:t>
            </a:r>
            <a:r>
              <a:rPr dirty="0" sz="8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8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8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20">
                <a:solidFill>
                  <a:srgbClr val="FFFFFF"/>
                </a:solidFill>
                <a:latin typeface="Tahoma"/>
                <a:cs typeface="Tahoma"/>
              </a:rPr>
              <a:t>ajustes</a:t>
            </a:r>
            <a:r>
              <a:rPr dirty="0" sz="8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predeterminados</a:t>
            </a:r>
            <a:r>
              <a:rPr dirty="0" sz="8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0">
                <a:solidFill>
                  <a:srgbClr val="FFFFFF"/>
                </a:solidFill>
                <a:latin typeface="Tahoma"/>
                <a:cs typeface="Tahoma"/>
              </a:rPr>
              <a:t>realizados</a:t>
            </a:r>
            <a:endParaRPr sz="850">
              <a:latin typeface="Tahoma"/>
              <a:cs typeface="Tahoma"/>
            </a:endParaRPr>
          </a:p>
          <a:p>
            <a:pPr marL="299085" marR="102235" indent="-287020">
              <a:lnSpc>
                <a:spcPct val="118500"/>
              </a:lnSpc>
              <a:spcBef>
                <a:spcPts val="705"/>
              </a:spcBef>
              <a:buClr>
                <a:srgbClr val="F8AC00"/>
              </a:buClr>
              <a:buSzPct val="118518"/>
              <a:buChar char="•"/>
              <a:tabLst>
                <a:tab pos="299085" algn="l"/>
                <a:tab pos="299720" algn="l"/>
              </a:tabLst>
            </a:pP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representación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gráfica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80">
                <a:solidFill>
                  <a:srgbClr val="FFFFFF"/>
                </a:solidFill>
                <a:latin typeface="Tahoma"/>
                <a:cs typeface="Tahoma"/>
              </a:rPr>
              <a:t>modos </a:t>
            </a:r>
            <a:r>
              <a:rPr dirty="0" sz="1350" spc="-4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operativos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red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definidos</a:t>
            </a:r>
            <a:endParaRPr sz="13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1500"/>
              </a:spcBef>
              <a:buClr>
                <a:srgbClr val="F8AC00"/>
              </a:buClr>
              <a:buSzPct val="213333"/>
              <a:buChar char="•"/>
              <a:tabLst>
                <a:tab pos="299085" algn="l"/>
                <a:tab pos="299720" algn="l"/>
              </a:tabLst>
            </a:pPr>
            <a:r>
              <a:rPr dirty="0" sz="750" spc="20">
                <a:solidFill>
                  <a:srgbClr val="FFFFFF"/>
                </a:solidFill>
                <a:latin typeface="Tahoma"/>
                <a:cs typeface="Tahoma"/>
              </a:rPr>
              <a:t>listas</a:t>
            </a:r>
            <a:r>
              <a:rPr dirty="0" sz="7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3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7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25">
                <a:solidFill>
                  <a:srgbClr val="FFFFFF"/>
                </a:solidFill>
                <a:latin typeface="Tahoma"/>
                <a:cs typeface="Tahoma"/>
              </a:rPr>
              <a:t>dispositivos</a:t>
            </a:r>
            <a:endParaRPr sz="750">
              <a:latin typeface="Tahoma"/>
              <a:cs typeface="Tahoma"/>
            </a:endParaRPr>
          </a:p>
          <a:p>
            <a:pPr marL="299085" marR="658495" indent="-287020">
              <a:lnSpc>
                <a:spcPct val="128000"/>
              </a:lnSpc>
              <a:spcBef>
                <a:spcPts val="700"/>
              </a:spcBef>
              <a:buClr>
                <a:srgbClr val="F8AC00"/>
              </a:buClr>
              <a:buSzPct val="128000"/>
              <a:buChar char="•"/>
              <a:tabLst>
                <a:tab pos="299085" algn="l"/>
                <a:tab pos="299720" algn="l"/>
              </a:tabLst>
            </a:pP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lista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estándares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utilizados </a:t>
            </a:r>
            <a:r>
              <a:rPr dirty="0" sz="1250" spc="-3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30">
                <a:solidFill>
                  <a:srgbClr val="FFFFFF"/>
                </a:solidFill>
                <a:latin typeface="Tahoma"/>
                <a:cs typeface="Tahoma"/>
              </a:rPr>
              <a:t>cálculo.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7236" y="1839467"/>
            <a:ext cx="5815965" cy="3343910"/>
            <a:chOff x="1507236" y="1839467"/>
            <a:chExt cx="5815965" cy="3343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7236" y="1839467"/>
              <a:ext cx="3272028" cy="23500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3248" y="1926335"/>
              <a:ext cx="3084576" cy="2180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4580" y="2170175"/>
              <a:ext cx="3273552" cy="23515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0591" y="2257043"/>
              <a:ext cx="3086100" cy="21823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1924" y="2502407"/>
              <a:ext cx="3273552" cy="23500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7936" y="2589275"/>
              <a:ext cx="3086100" cy="21808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0791" y="2833115"/>
              <a:ext cx="3272027" cy="23500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46803" y="2919983"/>
              <a:ext cx="3084576" cy="218084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46480" y="403499"/>
            <a:ext cx="1908175" cy="60960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200" spc="85">
                <a:solidFill>
                  <a:srgbClr val="F8AC00"/>
                </a:solidFill>
                <a:latin typeface="Tahoma"/>
                <a:cs typeface="Tahoma"/>
              </a:rPr>
              <a:t>Modos</a:t>
            </a:r>
            <a:r>
              <a:rPr dirty="0" sz="1200" spc="-9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200" spc="-9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87716" y="1651952"/>
            <a:ext cx="2735580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5500"/>
              </a:lnSpc>
              <a:spcBef>
                <a:spcPts val="100"/>
              </a:spcBef>
            </a:pP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00" spc="5" b="1">
                <a:solidFill>
                  <a:srgbClr val="F8AC00"/>
                </a:solidFill>
                <a:latin typeface="Tahoma"/>
                <a:cs typeface="Tahoma"/>
              </a:rPr>
              <a:t>Modos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00" spc="-4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10" b="1">
                <a:solidFill>
                  <a:srgbClr val="F8AC00"/>
                </a:solidFill>
                <a:latin typeface="Tahoma"/>
                <a:cs typeface="Tahoma"/>
              </a:rPr>
              <a:t>funcionamiento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salida </a:t>
            </a:r>
            <a:r>
              <a:rPr dirty="0" sz="11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contiene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hoja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cada </a:t>
            </a:r>
            <a:r>
              <a:rPr dirty="0" sz="1100" spc="75">
                <a:solidFill>
                  <a:srgbClr val="FFFFFF"/>
                </a:solidFill>
                <a:latin typeface="Tahoma"/>
                <a:cs typeface="Tahoma"/>
              </a:rPr>
              <a:t>modo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funcionamiento </a:t>
            </a:r>
            <a:r>
              <a:rPr dirty="0" sz="1100" spc="40">
                <a:solidFill>
                  <a:srgbClr val="FFFFFF"/>
                </a:solidFill>
                <a:latin typeface="Tahoma"/>
                <a:cs typeface="Tahoma"/>
              </a:rPr>
              <a:t>definido,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muestra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posiciones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 interruptor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Tahoma"/>
                <a:cs typeface="Tahoma"/>
              </a:rPr>
              <a:t>especificadas.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1055" y="1897379"/>
            <a:ext cx="5670804" cy="29367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59299"/>
            <a:ext cx="2816860" cy="56197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Documentación</a:t>
            </a:r>
            <a:r>
              <a:rPr dirty="0" sz="15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7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5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500" spc="50">
                <a:solidFill>
                  <a:srgbClr val="F8AC00"/>
                </a:solidFill>
                <a:latin typeface="Tahoma"/>
                <a:cs typeface="Tahoma"/>
              </a:rPr>
              <a:t>selectividad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3285"/>
            <a:ext cx="3656965" cy="318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7314">
              <a:lnSpc>
                <a:spcPct val="139100"/>
              </a:lnSpc>
              <a:spcBef>
                <a:spcPts val="100"/>
              </a:spcBef>
            </a:pP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Documentación</a:t>
            </a:r>
            <a:r>
              <a:rPr dirty="0" sz="1150" spc="-6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50" spc="-55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b="1">
                <a:solidFill>
                  <a:srgbClr val="F8AC00"/>
                </a:solidFill>
                <a:latin typeface="Tahoma"/>
                <a:cs typeface="Tahoma"/>
              </a:rPr>
              <a:t>selectividad</a:t>
            </a:r>
            <a:r>
              <a:rPr dirty="0" sz="1150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comprende</a:t>
            </a:r>
            <a:r>
              <a:rPr dirty="0" sz="11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hoja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datos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cada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configurado</a:t>
            </a:r>
            <a:endParaRPr sz="1150">
              <a:latin typeface="Tahoma"/>
              <a:cs typeface="Tahoma"/>
            </a:endParaRPr>
          </a:p>
          <a:p>
            <a:pPr algn="just" marL="299085" marR="751840" indent="-287020">
              <a:lnSpc>
                <a:spcPct val="114300"/>
              </a:lnSpc>
              <a:spcBef>
                <a:spcPts val="650"/>
              </a:spcBef>
              <a:buClr>
                <a:srgbClr val="F8AC00"/>
              </a:buClr>
              <a:buSzPct val="114285"/>
              <a:buChar char="•"/>
              <a:tabLst>
                <a:tab pos="299720" algn="l"/>
              </a:tabLst>
            </a:pP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permite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0">
                <a:solidFill>
                  <a:srgbClr val="FFFFFF"/>
                </a:solidFill>
                <a:latin typeface="Tahoma"/>
                <a:cs typeface="Tahoma"/>
              </a:rPr>
              <a:t>identificación </a:t>
            </a:r>
            <a:r>
              <a:rPr dirty="0" sz="1400" spc="-4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inequívoca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55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400" spc="-4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Tahoma"/>
                <a:cs typeface="Tahoma"/>
              </a:rPr>
              <a:t>diagrama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40">
                <a:solidFill>
                  <a:srgbClr val="FFFFFF"/>
                </a:solidFill>
                <a:latin typeface="Tahoma"/>
                <a:cs typeface="Tahoma"/>
              </a:rPr>
              <a:t>red,</a:t>
            </a:r>
            <a:endParaRPr sz="1400">
              <a:latin typeface="Tahoma"/>
              <a:cs typeface="Tahoma"/>
            </a:endParaRPr>
          </a:p>
          <a:p>
            <a:pPr marL="299085" marR="983615" indent="-287020">
              <a:lnSpc>
                <a:spcPct val="128000"/>
              </a:lnSpc>
              <a:spcBef>
                <a:spcPts val="570"/>
              </a:spcBef>
              <a:buClr>
                <a:srgbClr val="F8AC00"/>
              </a:buClr>
              <a:buSzPct val="128000"/>
              <a:buChar char="•"/>
              <a:tabLst>
                <a:tab pos="299085" algn="l"/>
                <a:tab pos="299720" algn="l"/>
              </a:tabLst>
            </a:pP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documenta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todos</a:t>
            </a:r>
            <a:r>
              <a:rPr dirty="0" sz="12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ajustes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50" spc="-3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parámetros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requeridos,</a:t>
            </a:r>
            <a:endParaRPr sz="1250">
              <a:latin typeface="Tahoma"/>
              <a:cs typeface="Tahoma"/>
            </a:endParaRPr>
          </a:p>
          <a:p>
            <a:pPr marL="299085" marR="5080" indent="-287020">
              <a:lnSpc>
                <a:spcPct val="120800"/>
              </a:lnSpc>
              <a:spcBef>
                <a:spcPts val="585"/>
              </a:spcBef>
              <a:buClr>
                <a:srgbClr val="F8AC00"/>
              </a:buClr>
              <a:buSzPct val="118518"/>
              <a:buChar char="•"/>
              <a:tabLst>
                <a:tab pos="299085" algn="l"/>
                <a:tab pos="299720" algn="l"/>
              </a:tabLst>
            </a:pP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e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incluye </a:t>
            </a:r>
            <a:r>
              <a:rPr dirty="0" sz="1350" spc="8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dirty="0" sz="1350" spc="55">
                <a:solidFill>
                  <a:srgbClr val="FFFFFF"/>
                </a:solidFill>
                <a:latin typeface="Tahoma"/>
                <a:cs typeface="Tahoma"/>
              </a:rPr>
              <a:t>dibujo </a:t>
            </a:r>
            <a:r>
              <a:rPr dirty="0" sz="1350" spc="7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muestra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característica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disparo</a:t>
            </a:r>
            <a:r>
              <a:rPr dirty="0" sz="13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correspondiente </a:t>
            </a:r>
            <a:r>
              <a:rPr dirty="0" sz="1350" spc="-4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25">
                <a:solidFill>
                  <a:srgbClr val="FFFFFF"/>
                </a:solidFill>
                <a:latin typeface="Tahoma"/>
                <a:cs typeface="Tahoma"/>
              </a:rPr>
              <a:t>incl.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bandas de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tolerancia </a:t>
            </a:r>
            <a:r>
              <a:rPr dirty="0" sz="1350" spc="15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curvas </a:t>
            </a:r>
            <a:r>
              <a:rPr dirty="0" sz="13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45">
                <a:solidFill>
                  <a:srgbClr val="FFFFFF"/>
                </a:solidFill>
                <a:latin typeface="Tahoma"/>
                <a:cs typeface="Tahoma"/>
              </a:rPr>
              <a:t>envolventes </a:t>
            </a:r>
            <a:r>
              <a:rPr dirty="0" sz="1350" spc="6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350" spc="40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350" spc="60">
                <a:solidFill>
                  <a:srgbClr val="FFFFFF"/>
                </a:solidFill>
                <a:latin typeface="Tahoma"/>
                <a:cs typeface="Tahoma"/>
              </a:rPr>
              <a:t>aguas arriba </a:t>
            </a:r>
            <a:r>
              <a:rPr dirty="0" sz="1350" spc="15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3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FFFFFF"/>
                </a:solidFill>
                <a:latin typeface="Tahoma"/>
                <a:cs typeface="Tahoma"/>
              </a:rPr>
              <a:t>dispositivos</a:t>
            </a:r>
            <a:r>
              <a:rPr dirty="0" sz="1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Tahoma"/>
                <a:cs typeface="Tahoma"/>
              </a:rPr>
              <a:t>aguas</a:t>
            </a:r>
            <a:r>
              <a:rPr dirty="0" sz="1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FFFFFF"/>
                </a:solidFill>
                <a:latin typeface="Tahoma"/>
                <a:cs typeface="Tahoma"/>
              </a:rPr>
              <a:t>abajo.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2867" y="1918716"/>
            <a:ext cx="4105655" cy="31470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480" y="473249"/>
            <a:ext cx="4258945" cy="55054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75">
                <a:solidFill>
                  <a:srgbClr val="F8AC00"/>
                </a:solidFill>
                <a:latin typeface="Tahoma"/>
                <a:cs typeface="Tahoma"/>
              </a:rPr>
              <a:t>Documentación</a:t>
            </a:r>
            <a:r>
              <a:rPr dirty="0" sz="1600" spc="-11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75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600" spc="-11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55">
                <a:solidFill>
                  <a:srgbClr val="F8AC00"/>
                </a:solidFill>
                <a:latin typeface="Tahoma"/>
                <a:cs typeface="Tahoma"/>
              </a:rPr>
              <a:t>selectividad</a:t>
            </a:r>
            <a:r>
              <a:rPr dirty="0" sz="1600" spc="-10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600" spc="40">
                <a:solidFill>
                  <a:srgbClr val="F8AC00"/>
                </a:solidFill>
                <a:latin typeface="Tahoma"/>
                <a:cs typeface="Tahoma"/>
              </a:rPr>
              <a:t>(profesional)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87716" y="1657032"/>
            <a:ext cx="3407410" cy="1245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3100"/>
              </a:lnSpc>
              <a:spcBef>
                <a:spcPts val="100"/>
              </a:spcBef>
            </a:pP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Además,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300" spc="55">
                <a:solidFill>
                  <a:srgbClr val="FFFFFF"/>
                </a:solidFill>
                <a:latin typeface="Tahoma"/>
                <a:cs typeface="Tahoma"/>
              </a:rPr>
              <a:t>usuarios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300" spc="1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300" spc="10" b="1">
                <a:solidFill>
                  <a:srgbClr val="F8AC00"/>
                </a:solidFill>
                <a:latin typeface="Tahoma"/>
                <a:cs typeface="Tahoma"/>
              </a:rPr>
              <a:t>profesional </a:t>
            </a: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5">
                <a:solidFill>
                  <a:srgbClr val="FFFFFF"/>
                </a:solidFill>
                <a:latin typeface="Tahoma"/>
                <a:cs typeface="Tahoma"/>
              </a:rPr>
              <a:t>proporcionan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con </a:t>
            </a:r>
            <a:r>
              <a:rPr dirty="0" sz="1300" spc="65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evaluación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300" spc="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selectividad</a:t>
            </a:r>
            <a:r>
              <a:rPr dirty="0" sz="13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3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cada</a:t>
            </a:r>
            <a:r>
              <a:rPr dirty="0" sz="13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dispositivo</a:t>
            </a:r>
            <a:r>
              <a:rPr dirty="0" sz="13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15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3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3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límites </a:t>
            </a:r>
            <a:r>
              <a:rPr dirty="0" sz="1300" spc="-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selectividad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dispositivo </a:t>
            </a: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5">
                <a:solidFill>
                  <a:srgbClr val="FFFFFF"/>
                </a:solidFill>
                <a:latin typeface="Tahoma"/>
                <a:cs typeface="Tahoma"/>
              </a:rPr>
              <a:t>muestran</a:t>
            </a:r>
            <a:r>
              <a:rPr dirty="0" sz="13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3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gráficos.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3479" y="2574035"/>
            <a:ext cx="1670303" cy="16764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78379" y="2574035"/>
            <a:ext cx="2632075" cy="1676400"/>
            <a:chOff x="2278379" y="2574035"/>
            <a:chExt cx="2632075" cy="1676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8379" y="2574035"/>
              <a:ext cx="1670304" cy="1676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5699" y="3235451"/>
              <a:ext cx="1214627" cy="35204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46480" y="443356"/>
            <a:ext cx="3465829" cy="57531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400" spc="-15" b="1">
                <a:solidFill>
                  <a:srgbClr val="FFFFFF"/>
                </a:solidFill>
                <a:latin typeface="Tahoma"/>
                <a:cs typeface="Tahoma"/>
              </a:rPr>
              <a:t>Salida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400" spc="45">
                <a:solidFill>
                  <a:srgbClr val="F8AC00"/>
                </a:solidFill>
                <a:latin typeface="Tahoma"/>
                <a:cs typeface="Tahoma"/>
              </a:rPr>
              <a:t>Transferir</a:t>
            </a:r>
            <a:r>
              <a:rPr dirty="0" sz="1400" spc="-7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50">
                <a:solidFill>
                  <a:srgbClr val="F8AC00"/>
                </a:solidFill>
                <a:latin typeface="Tahoma"/>
                <a:cs typeface="Tahoma"/>
              </a:rPr>
              <a:t>archivo</a:t>
            </a:r>
            <a:r>
              <a:rPr dirty="0" sz="1400" spc="-7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65">
                <a:solidFill>
                  <a:srgbClr val="F8AC00"/>
                </a:solidFill>
                <a:latin typeface="Tahoma"/>
                <a:cs typeface="Tahoma"/>
              </a:rPr>
              <a:t>para</a:t>
            </a:r>
            <a:r>
              <a:rPr dirty="0" sz="1400" spc="-7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55">
                <a:solidFill>
                  <a:srgbClr val="F8AC00"/>
                </a:solidFill>
                <a:latin typeface="Tahoma"/>
                <a:cs typeface="Tahoma"/>
              </a:rPr>
              <a:t>proyecto</a:t>
            </a:r>
            <a:r>
              <a:rPr dirty="0" sz="1400" spc="-7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400" spc="15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87716" y="1653158"/>
            <a:ext cx="3653154" cy="3769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18135">
              <a:lnSpc>
                <a:spcPct val="139200"/>
              </a:lnSpc>
              <a:spcBef>
                <a:spcPts val="100"/>
              </a:spcBef>
            </a:pP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5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1150" spc="-40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50" spc="-60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usuarios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crear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un 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archivo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transferencia </a:t>
            </a:r>
            <a:r>
              <a:rPr dirty="0" sz="1150" spc="-35">
                <a:solidFill>
                  <a:srgbClr val="FFFFFF"/>
                </a:solidFill>
                <a:latin typeface="Tahoma"/>
                <a:cs typeface="Tahoma"/>
              </a:rPr>
              <a:t>(.sx)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transferir los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datos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SIMARIS.</a:t>
            </a:r>
            <a:endParaRPr sz="1150">
              <a:latin typeface="Tahoma"/>
              <a:cs typeface="Tahoma"/>
            </a:endParaRPr>
          </a:p>
          <a:p>
            <a:pPr marL="12700" marR="5080">
              <a:lnSpc>
                <a:spcPct val="139200"/>
              </a:lnSpc>
              <a:spcBef>
                <a:spcPts val="600"/>
              </a:spcBef>
            </a:pP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herramienta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software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determinar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requisitos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espacio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sistemas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distribución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energía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eléctrica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presupuestarlos.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Además,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crear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 automáticamente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textos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especificación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licitación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aparamenta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configurada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datos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BIM.</a:t>
            </a:r>
            <a:endParaRPr sz="1150">
              <a:latin typeface="Tahoma"/>
              <a:cs typeface="Tahoma"/>
            </a:endParaRPr>
          </a:p>
          <a:p>
            <a:pPr marL="12700" marR="113664">
              <a:lnSpc>
                <a:spcPct val="115799"/>
              </a:lnSpc>
              <a:spcBef>
                <a:spcPts val="140"/>
              </a:spcBef>
            </a:pPr>
            <a:r>
              <a:rPr dirty="0" sz="1300" spc="1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proyecto </a:t>
            </a:r>
            <a:r>
              <a:rPr dirty="0" sz="1300" spc="15">
                <a:solidFill>
                  <a:srgbClr val="FFFFFF"/>
                </a:solidFill>
                <a:latin typeface="Tahoma"/>
                <a:cs typeface="Tahoma"/>
              </a:rPr>
              <a:t>SIMARIS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está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actualmente </a:t>
            </a:r>
            <a:r>
              <a:rPr dirty="0" sz="13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disponible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siguientes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25">
                <a:solidFill>
                  <a:srgbClr val="FFFFFF"/>
                </a:solidFill>
                <a:latin typeface="Tahoma"/>
                <a:cs typeface="Tahoma"/>
              </a:rPr>
              <a:t>países:</a:t>
            </a:r>
            <a:r>
              <a:rPr dirty="0" sz="13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35">
                <a:solidFill>
                  <a:srgbClr val="FFFFFF"/>
                </a:solidFill>
                <a:latin typeface="Tahoma"/>
                <a:cs typeface="Tahoma"/>
              </a:rPr>
              <a:t>Austria, </a:t>
            </a:r>
            <a:r>
              <a:rPr dirty="0" sz="1300" spc="-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35">
                <a:solidFill>
                  <a:srgbClr val="FFFFFF"/>
                </a:solidFill>
                <a:latin typeface="Tahoma"/>
                <a:cs typeface="Tahoma"/>
              </a:rPr>
              <a:t>Brasil,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Canadá, </a:t>
            </a:r>
            <a:r>
              <a:rPr dirty="0" sz="1300" spc="35">
                <a:solidFill>
                  <a:srgbClr val="FFFFFF"/>
                </a:solidFill>
                <a:latin typeface="Tahoma"/>
                <a:cs typeface="Tahoma"/>
              </a:rPr>
              <a:t>China, </a:t>
            </a:r>
            <a:r>
              <a:rPr dirty="0" sz="1300" spc="45">
                <a:solidFill>
                  <a:srgbClr val="FFFFFF"/>
                </a:solidFill>
                <a:latin typeface="Tahoma"/>
                <a:cs typeface="Tahoma"/>
              </a:rPr>
              <a:t>Alemania, </a:t>
            </a:r>
            <a:r>
              <a:rPr dirty="0" sz="1300" spc="15">
                <a:solidFill>
                  <a:srgbClr val="FFFFFF"/>
                </a:solidFill>
                <a:latin typeface="Tahoma"/>
                <a:cs typeface="Tahoma"/>
              </a:rPr>
              <a:t>Italia, </a:t>
            </a:r>
            <a:r>
              <a:rPr dirty="0" sz="13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55">
                <a:solidFill>
                  <a:srgbClr val="FFFFFF"/>
                </a:solidFill>
                <a:latin typeface="Tahoma"/>
                <a:cs typeface="Tahoma"/>
              </a:rPr>
              <a:t>Países </a:t>
            </a:r>
            <a:r>
              <a:rPr dirty="0" sz="1500" spc="30">
                <a:solidFill>
                  <a:srgbClr val="FFFFFF"/>
                </a:solidFill>
                <a:latin typeface="Tahoma"/>
                <a:cs typeface="Tahoma"/>
              </a:rPr>
              <a:t>Bajos, </a:t>
            </a:r>
            <a:r>
              <a:rPr dirty="0" sz="1500" spc="55">
                <a:solidFill>
                  <a:srgbClr val="FFFFFF"/>
                </a:solidFill>
                <a:latin typeface="Tahoma"/>
                <a:cs typeface="Tahoma"/>
              </a:rPr>
              <a:t>Polonia, Portugal, </a:t>
            </a:r>
            <a:r>
              <a:rPr dirty="0" sz="1500" spc="30">
                <a:solidFill>
                  <a:srgbClr val="FFFFFF"/>
                </a:solidFill>
                <a:latin typeface="Tahoma"/>
                <a:cs typeface="Tahoma"/>
              </a:rPr>
              <a:t>Rusia, </a:t>
            </a:r>
            <a:r>
              <a:rPr dirty="0" sz="1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40">
                <a:solidFill>
                  <a:srgbClr val="FFFFFF"/>
                </a:solidFill>
                <a:latin typeface="Tahoma"/>
                <a:cs typeface="Tahoma"/>
              </a:rPr>
              <a:t>España,</a:t>
            </a:r>
            <a:r>
              <a:rPr dirty="0" sz="15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25">
                <a:solidFill>
                  <a:srgbClr val="FFFFFF"/>
                </a:solidFill>
                <a:latin typeface="Tahoma"/>
                <a:cs typeface="Tahoma"/>
              </a:rPr>
              <a:t>Suiza,</a:t>
            </a:r>
            <a:r>
              <a:rPr dirty="0" sz="15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40">
                <a:solidFill>
                  <a:srgbClr val="FFFFFF"/>
                </a:solidFill>
                <a:latin typeface="Tahoma"/>
                <a:cs typeface="Tahoma"/>
              </a:rPr>
              <a:t>Turquía.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06356" y="2994660"/>
            <a:ext cx="2423160" cy="2481580"/>
            <a:chOff x="9706356" y="2994660"/>
            <a:chExt cx="2423160" cy="2481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6356" y="2994660"/>
              <a:ext cx="2423159" cy="24810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94748" y="3083052"/>
              <a:ext cx="2251075" cy="2308860"/>
            </a:xfrm>
            <a:custGeom>
              <a:avLst/>
              <a:gdLst/>
              <a:ahLst/>
              <a:cxnLst/>
              <a:rect l="l" t="t" r="r" b="b"/>
              <a:pathLst>
                <a:path w="2251075" h="2308860">
                  <a:moveTo>
                    <a:pt x="1936623" y="0"/>
                  </a:moveTo>
                  <a:lnTo>
                    <a:pt x="0" y="0"/>
                  </a:lnTo>
                  <a:lnTo>
                    <a:pt x="314325" y="1154430"/>
                  </a:lnTo>
                  <a:lnTo>
                    <a:pt x="0" y="2308860"/>
                  </a:lnTo>
                  <a:lnTo>
                    <a:pt x="1936623" y="2308860"/>
                  </a:lnTo>
                  <a:lnTo>
                    <a:pt x="2250948" y="1154430"/>
                  </a:lnTo>
                  <a:lnTo>
                    <a:pt x="1936623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0" name="object 10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46480" y="492505"/>
            <a:ext cx="442785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" b="1">
                <a:solidFill>
                  <a:srgbClr val="F8AC00"/>
                </a:solidFill>
                <a:latin typeface="Tahoma"/>
                <a:cs typeface="Tahoma"/>
              </a:rPr>
              <a:t>Tutorial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b="1">
                <a:solidFill>
                  <a:srgbClr val="F8AC00"/>
                </a:solidFill>
                <a:latin typeface="Tahoma"/>
                <a:cs typeface="Tahoma"/>
              </a:rPr>
              <a:t>diseño</a:t>
            </a:r>
            <a:r>
              <a:rPr dirty="0" sz="2900" spc="-114" b="1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2900" spc="-155" b="1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46480" y="1524380"/>
            <a:ext cx="6925309" cy="894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700" spc="70" b="1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5700" spc="-2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700" b="1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z="5700" spc="-2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700" spc="-300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57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52126" y="3181603"/>
            <a:ext cx="1498600" cy="352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230" indent="-48895">
              <a:lnSpc>
                <a:spcPct val="100000"/>
              </a:lnSpc>
              <a:spcBef>
                <a:spcPts val="100"/>
              </a:spcBef>
              <a:buChar char="•"/>
              <a:tabLst>
                <a:tab pos="62865" algn="l"/>
              </a:tabLst>
            </a:pPr>
            <a:r>
              <a:rPr dirty="0" sz="600" spc="25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Herramientas</a:t>
            </a:r>
            <a:r>
              <a:rPr dirty="0" sz="600" spc="-40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600" spc="30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600" spc="20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planificación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 </a:t>
            </a:r>
            <a:r>
              <a:rPr dirty="0" sz="600" spc="5">
                <a:solidFill>
                  <a:srgbClr val="FFFFFF"/>
                </a:solidFill>
                <a:latin typeface="Tahoma"/>
                <a:cs typeface="Tahoma"/>
                <a:hlinkClick r:id="rId3" action="ppaction://hlinksldjump"/>
              </a:rPr>
              <a:t>SIMARIS</a:t>
            </a:r>
            <a:endParaRPr sz="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700">
              <a:latin typeface="Tahoma"/>
              <a:cs typeface="Tahoma"/>
            </a:endParaRPr>
          </a:p>
          <a:p>
            <a:pPr marL="76835" indent="-64769">
              <a:lnSpc>
                <a:spcPct val="100000"/>
              </a:lnSpc>
              <a:buChar char="•"/>
              <a:tabLst>
                <a:tab pos="77470" algn="l"/>
              </a:tabLst>
            </a:pPr>
            <a:r>
              <a:rPr dirty="0" sz="800" spc="30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Energía</a:t>
            </a:r>
            <a:r>
              <a:rPr dirty="0" sz="800" spc="-45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800" spc="35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totalmente</a:t>
            </a:r>
            <a:r>
              <a:rPr dirty="0" sz="800" spc="-45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 </a:t>
            </a:r>
            <a:r>
              <a:rPr dirty="0" sz="800" spc="35">
                <a:solidFill>
                  <a:srgbClr val="FFFFFF"/>
                </a:solidFill>
                <a:latin typeface="Tahoma"/>
                <a:cs typeface="Tahoma"/>
                <a:hlinkClick r:id="rId4" action="ppaction://hlinksldjump"/>
              </a:rPr>
              <a:t>integrada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52126" y="3666997"/>
            <a:ext cx="753745" cy="329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355" indent="-33020">
              <a:lnSpc>
                <a:spcPct val="100000"/>
              </a:lnSpc>
              <a:spcBef>
                <a:spcPts val="100"/>
              </a:spcBef>
              <a:buChar char="•"/>
              <a:tabLst>
                <a:tab pos="46990" algn="l"/>
              </a:tabLst>
            </a:pPr>
            <a:r>
              <a:rPr dirty="0" sz="400" spc="1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Descargo</a:t>
            </a:r>
            <a:r>
              <a:rPr dirty="0" sz="400" spc="-2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400" spc="20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de</a:t>
            </a:r>
            <a:r>
              <a:rPr dirty="0" sz="400" spc="-2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 </a:t>
            </a:r>
            <a:r>
              <a:rPr dirty="0" sz="400" spc="15">
                <a:solidFill>
                  <a:srgbClr val="FFFFFF"/>
                </a:solidFill>
                <a:latin typeface="Tahoma"/>
                <a:cs typeface="Tahoma"/>
                <a:hlinkClick r:id="rId5" action="ppaction://hlinksldjump"/>
              </a:rPr>
              <a:t>responsabilidad</a:t>
            </a:r>
            <a:endParaRPr sz="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650">
              <a:latin typeface="Tahoma"/>
              <a:cs typeface="Tahoma"/>
            </a:endParaRPr>
          </a:p>
          <a:p>
            <a:pPr marL="85090" indent="-73025">
              <a:lnSpc>
                <a:spcPct val="100000"/>
              </a:lnSpc>
              <a:buChar char="•"/>
              <a:tabLst>
                <a:tab pos="85725" algn="l"/>
              </a:tabLst>
            </a:pPr>
            <a:r>
              <a:rPr dirty="0" sz="900" spc="35">
                <a:solidFill>
                  <a:srgbClr val="FFFFFF"/>
                </a:solidFill>
                <a:latin typeface="Tahoma"/>
                <a:cs typeface="Tahoma"/>
                <a:hlinkClick r:id="rId6" action="ppaction://hlinksldjump"/>
              </a:rPr>
              <a:t>Contacto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861" y="4224020"/>
            <a:ext cx="1009015" cy="88519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85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200" spc="-5" b="1">
                <a:solidFill>
                  <a:srgbClr val="66667E"/>
                </a:solidFill>
                <a:latin typeface="Tahoma"/>
                <a:cs typeface="Tahoma"/>
              </a:rPr>
              <a:t>Introducción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61335" y="4285488"/>
            <a:ext cx="1014730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1689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0" b="1">
                <a:solidFill>
                  <a:srgbClr val="66667E"/>
                </a:solidFill>
                <a:latin typeface="Tahoma"/>
                <a:cs typeface="Tahoma"/>
              </a:rPr>
              <a:t>Empezando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61128" y="4285488"/>
            <a:ext cx="1196975" cy="82740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546100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3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 b="1">
                <a:solidFill>
                  <a:srgbClr val="66667E"/>
                </a:solidFill>
                <a:latin typeface="Tahoma"/>
                <a:cs typeface="Tahoma"/>
              </a:rPr>
              <a:t>Diseño</a:t>
            </a:r>
            <a:r>
              <a:rPr dirty="0" sz="1350" spc="-8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66667E"/>
                </a:solidFill>
                <a:latin typeface="Tahoma"/>
                <a:cs typeface="Tahoma"/>
              </a:rPr>
              <a:t>de</a:t>
            </a:r>
            <a:r>
              <a:rPr dirty="0" sz="1350" spc="-8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66667E"/>
                </a:solidFill>
                <a:latin typeface="Tahoma"/>
                <a:cs typeface="Tahoma"/>
              </a:rPr>
              <a:t>red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63410" y="4039615"/>
            <a:ext cx="1116965" cy="106172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algn="ctr" marL="90805">
              <a:lnSpc>
                <a:spcPct val="100000"/>
              </a:lnSpc>
              <a:spcBef>
                <a:spcPts val="2305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4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900" spc="5" b="1">
                <a:solidFill>
                  <a:srgbClr val="66667E"/>
                </a:solidFill>
                <a:latin typeface="Tahoma"/>
                <a:cs typeface="Tahoma"/>
              </a:rPr>
              <a:t>Dimensionamiento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78443" y="4320032"/>
            <a:ext cx="117157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3600" spc="-235" b="1">
                <a:solidFill>
                  <a:srgbClr val="66667E"/>
                </a:solidFill>
                <a:latin typeface="Tahoma"/>
                <a:cs typeface="Tahoma"/>
              </a:rPr>
              <a:t>5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resultado</a:t>
            </a:r>
            <a:r>
              <a:rPr dirty="0" sz="800" spc="-50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del</a:t>
            </a:r>
            <a:r>
              <a:rPr dirty="0" sz="800" spc="-45" b="1">
                <a:solidFill>
                  <a:srgbClr val="66667E"/>
                </a:solidFill>
                <a:latin typeface="Tahoma"/>
                <a:cs typeface="Tahoma"/>
              </a:rPr>
              <a:t> </a:t>
            </a:r>
            <a:r>
              <a:rPr dirty="0" sz="800" b="1">
                <a:solidFill>
                  <a:srgbClr val="66667E"/>
                </a:solidFill>
                <a:latin typeface="Tahoma"/>
                <a:cs typeface="Tahoma"/>
              </a:rPr>
              <a:t>proyecto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31018" y="4285488"/>
            <a:ext cx="899794" cy="104076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62585">
              <a:lnSpc>
                <a:spcPct val="100000"/>
              </a:lnSpc>
              <a:spcBef>
                <a:spcPts val="370"/>
              </a:spcBef>
            </a:pPr>
            <a:r>
              <a:rPr dirty="0" sz="3600" spc="-235" b="1">
                <a:solidFill>
                  <a:srgbClr val="FFFFFF"/>
                </a:solidFill>
                <a:latin typeface="Tahoma"/>
                <a:cs typeface="Tahoma"/>
              </a:rPr>
              <a:t>6</a:t>
            </a:r>
            <a:endParaRPr sz="3600">
              <a:latin typeface="Tahoma"/>
              <a:cs typeface="Tahoma"/>
            </a:endParaRPr>
          </a:p>
          <a:p>
            <a:pPr marL="120650" marR="5080" indent="-108585">
              <a:lnSpc>
                <a:spcPct val="103699"/>
              </a:lnSpc>
              <a:spcBef>
                <a:spcPts val="45"/>
              </a:spcBef>
            </a:pPr>
            <a:r>
              <a:rPr dirty="0" sz="1350" spc="15" b="1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35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b="1">
                <a:solidFill>
                  <a:srgbClr val="FFFFFF"/>
                </a:solidFill>
                <a:latin typeface="Tahoma"/>
                <a:cs typeface="Tahoma"/>
              </a:rPr>
              <a:t>sobre  </a:t>
            </a:r>
            <a:r>
              <a:rPr dirty="0" sz="1350" spc="-75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1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2167127"/>
            <a:ext cx="6535420" cy="2118360"/>
            <a:chOff x="973836" y="2167127"/>
            <a:chExt cx="6535420" cy="2118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3836" y="2167127"/>
              <a:ext cx="2176272" cy="21183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5918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10" h="1952625">
                  <a:moveTo>
                    <a:pt x="2010156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6" y="1952244"/>
                  </a:lnTo>
                  <a:lnTo>
                    <a:pt x="2010156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3156" y="2167127"/>
              <a:ext cx="2176272" cy="21183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3850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10" h="1952625">
                  <a:moveTo>
                    <a:pt x="2010155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5" y="1952244"/>
                  </a:lnTo>
                  <a:lnTo>
                    <a:pt x="2010155" y="0"/>
                  </a:lnTo>
                  <a:close/>
                </a:path>
              </a:pathLst>
            </a:custGeom>
            <a:solidFill>
              <a:srgbClr val="4E9AB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476" y="2167127"/>
              <a:ext cx="2176272" cy="21183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17820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09" h="1952625">
                  <a:moveTo>
                    <a:pt x="2010155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5" y="1952244"/>
                  </a:lnTo>
                  <a:lnTo>
                    <a:pt x="2010155" y="0"/>
                  </a:lnTo>
                  <a:close/>
                </a:path>
              </a:pathLst>
            </a:custGeom>
            <a:solidFill>
              <a:srgbClr val="B7B9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6739" y="3489960"/>
              <a:ext cx="702563" cy="7010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7395" y="3489960"/>
              <a:ext cx="702564" cy="7010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7524" y="3489960"/>
              <a:ext cx="702563" cy="70103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13" name="object 1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17" name="object 1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7511795" y="2167127"/>
            <a:ext cx="4356100" cy="2118360"/>
            <a:chOff x="7511795" y="2167127"/>
            <a:chExt cx="4356100" cy="211836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1795" y="2167127"/>
              <a:ext cx="2176272" cy="21183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97139" y="2252471"/>
              <a:ext cx="2010410" cy="1952625"/>
            </a:xfrm>
            <a:custGeom>
              <a:avLst/>
              <a:gdLst/>
              <a:ahLst/>
              <a:cxnLst/>
              <a:rect l="l" t="t" r="r" b="b"/>
              <a:pathLst>
                <a:path w="2010409" h="1952625">
                  <a:moveTo>
                    <a:pt x="2010155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10155" y="1952244"/>
                  </a:lnTo>
                  <a:lnTo>
                    <a:pt x="2010155" y="0"/>
                  </a:lnTo>
                  <a:close/>
                </a:path>
              </a:pathLst>
            </a:custGeom>
            <a:solidFill>
              <a:srgbClr val="00A9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705799" y="3490734"/>
              <a:ext cx="688340" cy="601345"/>
            </a:xfrm>
            <a:custGeom>
              <a:avLst/>
              <a:gdLst/>
              <a:ahLst/>
              <a:cxnLst/>
              <a:rect l="l" t="t" r="r" b="b"/>
              <a:pathLst>
                <a:path w="688340" h="601345">
                  <a:moveTo>
                    <a:pt x="384810" y="35039"/>
                  </a:moveTo>
                  <a:lnTo>
                    <a:pt x="369900" y="35026"/>
                  </a:lnTo>
                  <a:lnTo>
                    <a:pt x="313207" y="35039"/>
                  </a:lnTo>
                  <a:lnTo>
                    <a:pt x="384810" y="35039"/>
                  </a:lnTo>
                  <a:close/>
                </a:path>
                <a:path w="688340" h="601345">
                  <a:moveTo>
                    <a:pt x="634911" y="499325"/>
                  </a:moveTo>
                  <a:lnTo>
                    <a:pt x="631037" y="485292"/>
                  </a:lnTo>
                  <a:lnTo>
                    <a:pt x="622084" y="472554"/>
                  </a:lnTo>
                  <a:lnTo>
                    <a:pt x="601497" y="451726"/>
                  </a:lnTo>
                  <a:lnTo>
                    <a:pt x="540219" y="388772"/>
                  </a:lnTo>
                  <a:lnTo>
                    <a:pt x="519963" y="367538"/>
                  </a:lnTo>
                  <a:lnTo>
                    <a:pt x="514248" y="361734"/>
                  </a:lnTo>
                  <a:lnTo>
                    <a:pt x="511263" y="359295"/>
                  </a:lnTo>
                  <a:lnTo>
                    <a:pt x="509270" y="357466"/>
                  </a:lnTo>
                  <a:lnTo>
                    <a:pt x="508203" y="354825"/>
                  </a:lnTo>
                  <a:lnTo>
                    <a:pt x="508406" y="352120"/>
                  </a:lnTo>
                  <a:lnTo>
                    <a:pt x="508520" y="309537"/>
                  </a:lnTo>
                  <a:lnTo>
                    <a:pt x="508698" y="307022"/>
                  </a:lnTo>
                  <a:lnTo>
                    <a:pt x="507758" y="304558"/>
                  </a:lnTo>
                  <a:lnTo>
                    <a:pt x="496074" y="292760"/>
                  </a:lnTo>
                  <a:lnTo>
                    <a:pt x="465150" y="260680"/>
                  </a:lnTo>
                  <a:lnTo>
                    <a:pt x="462838" y="259740"/>
                  </a:lnTo>
                  <a:lnTo>
                    <a:pt x="453161" y="259981"/>
                  </a:lnTo>
                  <a:lnTo>
                    <a:pt x="445846" y="260299"/>
                  </a:lnTo>
                  <a:lnTo>
                    <a:pt x="432904" y="259461"/>
                  </a:lnTo>
                  <a:lnTo>
                    <a:pt x="428675" y="260934"/>
                  </a:lnTo>
                  <a:lnTo>
                    <a:pt x="421881" y="269494"/>
                  </a:lnTo>
                  <a:lnTo>
                    <a:pt x="417957" y="272986"/>
                  </a:lnTo>
                  <a:lnTo>
                    <a:pt x="414248" y="276796"/>
                  </a:lnTo>
                  <a:lnTo>
                    <a:pt x="453161" y="316725"/>
                  </a:lnTo>
                  <a:lnTo>
                    <a:pt x="454787" y="318211"/>
                  </a:lnTo>
                  <a:lnTo>
                    <a:pt x="455688" y="320332"/>
                  </a:lnTo>
                  <a:lnTo>
                    <a:pt x="455498" y="358978"/>
                  </a:lnTo>
                  <a:lnTo>
                    <a:pt x="455180" y="361200"/>
                  </a:lnTo>
                  <a:lnTo>
                    <a:pt x="453478" y="361200"/>
                  </a:lnTo>
                  <a:lnTo>
                    <a:pt x="452005" y="361416"/>
                  </a:lnTo>
                  <a:lnTo>
                    <a:pt x="434505" y="361391"/>
                  </a:lnTo>
                  <a:lnTo>
                    <a:pt x="415798" y="361645"/>
                  </a:lnTo>
                  <a:lnTo>
                    <a:pt x="413181" y="360565"/>
                  </a:lnTo>
                  <a:lnTo>
                    <a:pt x="411378" y="358559"/>
                  </a:lnTo>
                  <a:lnTo>
                    <a:pt x="379679" y="325704"/>
                  </a:lnTo>
                  <a:lnTo>
                    <a:pt x="373735" y="319265"/>
                  </a:lnTo>
                  <a:lnTo>
                    <a:pt x="363562" y="329196"/>
                  </a:lnTo>
                  <a:lnTo>
                    <a:pt x="357009" y="335254"/>
                  </a:lnTo>
                  <a:lnTo>
                    <a:pt x="356196" y="337375"/>
                  </a:lnTo>
                  <a:lnTo>
                    <a:pt x="356349" y="339547"/>
                  </a:lnTo>
                  <a:lnTo>
                    <a:pt x="356412" y="346379"/>
                  </a:lnTo>
                  <a:lnTo>
                    <a:pt x="356222" y="368922"/>
                  </a:lnTo>
                  <a:lnTo>
                    <a:pt x="356997" y="370890"/>
                  </a:lnTo>
                  <a:lnTo>
                    <a:pt x="399935" y="414947"/>
                  </a:lnTo>
                  <a:lnTo>
                    <a:pt x="402551" y="416001"/>
                  </a:lnTo>
                  <a:lnTo>
                    <a:pt x="405231" y="415823"/>
                  </a:lnTo>
                  <a:lnTo>
                    <a:pt x="435673" y="415810"/>
                  </a:lnTo>
                  <a:lnTo>
                    <a:pt x="448868" y="415594"/>
                  </a:lnTo>
                  <a:lnTo>
                    <a:pt x="451802" y="416826"/>
                  </a:lnTo>
                  <a:lnTo>
                    <a:pt x="453796" y="419100"/>
                  </a:lnTo>
                  <a:lnTo>
                    <a:pt x="523354" y="490842"/>
                  </a:lnTo>
                  <a:lnTo>
                    <a:pt x="524052" y="491312"/>
                  </a:lnTo>
                  <a:lnTo>
                    <a:pt x="567728" y="535965"/>
                  </a:lnTo>
                  <a:lnTo>
                    <a:pt x="570534" y="538187"/>
                  </a:lnTo>
                  <a:lnTo>
                    <a:pt x="573608" y="540004"/>
                  </a:lnTo>
                  <a:lnTo>
                    <a:pt x="588733" y="545299"/>
                  </a:lnTo>
                  <a:lnTo>
                    <a:pt x="604202" y="544436"/>
                  </a:lnTo>
                  <a:lnTo>
                    <a:pt x="618210" y="537857"/>
                  </a:lnTo>
                  <a:lnTo>
                    <a:pt x="628980" y="526021"/>
                  </a:lnTo>
                  <a:lnTo>
                    <a:pt x="634098" y="513346"/>
                  </a:lnTo>
                  <a:lnTo>
                    <a:pt x="634911" y="499325"/>
                  </a:lnTo>
                  <a:close/>
                </a:path>
                <a:path w="688340" h="601345">
                  <a:moveTo>
                    <a:pt x="687743" y="133146"/>
                  </a:moveTo>
                  <a:lnTo>
                    <a:pt x="685787" y="124968"/>
                  </a:lnTo>
                  <a:lnTo>
                    <a:pt x="682002" y="117576"/>
                  </a:lnTo>
                  <a:lnTo>
                    <a:pt x="676948" y="109867"/>
                  </a:lnTo>
                  <a:lnTo>
                    <a:pt x="674738" y="106489"/>
                  </a:lnTo>
                  <a:lnTo>
                    <a:pt x="665619" y="97942"/>
                  </a:lnTo>
                  <a:lnTo>
                    <a:pt x="665619" y="343954"/>
                  </a:lnTo>
                  <a:lnTo>
                    <a:pt x="665505" y="544830"/>
                  </a:lnTo>
                  <a:lnTo>
                    <a:pt x="642556" y="576516"/>
                  </a:lnTo>
                  <a:lnTo>
                    <a:pt x="524306" y="578205"/>
                  </a:lnTo>
                  <a:lnTo>
                    <a:pt x="523646" y="578192"/>
                  </a:lnTo>
                  <a:lnTo>
                    <a:pt x="522782" y="578091"/>
                  </a:lnTo>
                  <a:lnTo>
                    <a:pt x="522300" y="578002"/>
                  </a:lnTo>
                  <a:lnTo>
                    <a:pt x="518909" y="578205"/>
                  </a:lnTo>
                  <a:lnTo>
                    <a:pt x="229628" y="578205"/>
                  </a:lnTo>
                  <a:lnTo>
                    <a:pt x="226237" y="578002"/>
                  </a:lnTo>
                  <a:lnTo>
                    <a:pt x="223583" y="578205"/>
                  </a:lnTo>
                  <a:lnTo>
                    <a:pt x="103759" y="578205"/>
                  </a:lnTo>
                  <a:lnTo>
                    <a:pt x="101117" y="578002"/>
                  </a:lnTo>
                  <a:lnTo>
                    <a:pt x="77520" y="578231"/>
                  </a:lnTo>
                  <a:lnTo>
                    <a:pt x="30200" y="566445"/>
                  </a:lnTo>
                  <a:lnTo>
                    <a:pt x="22542" y="143040"/>
                  </a:lnTo>
                  <a:lnTo>
                    <a:pt x="25146" y="130136"/>
                  </a:lnTo>
                  <a:lnTo>
                    <a:pt x="32296" y="119507"/>
                  </a:lnTo>
                  <a:lnTo>
                    <a:pt x="42938" y="112356"/>
                  </a:lnTo>
                  <a:lnTo>
                    <a:pt x="56045" y="109855"/>
                  </a:lnTo>
                  <a:lnTo>
                    <a:pt x="71297" y="110058"/>
                  </a:lnTo>
                  <a:lnTo>
                    <a:pt x="86525" y="110070"/>
                  </a:lnTo>
                  <a:lnTo>
                    <a:pt x="119938" y="110070"/>
                  </a:lnTo>
                  <a:lnTo>
                    <a:pt x="121577" y="110172"/>
                  </a:lnTo>
                  <a:lnTo>
                    <a:pt x="122809" y="110070"/>
                  </a:lnTo>
                  <a:lnTo>
                    <a:pt x="222758" y="110045"/>
                  </a:lnTo>
                  <a:lnTo>
                    <a:pt x="224218" y="110172"/>
                  </a:lnTo>
                  <a:lnTo>
                    <a:pt x="245910" y="110045"/>
                  </a:lnTo>
                  <a:lnTo>
                    <a:pt x="269036" y="110045"/>
                  </a:lnTo>
                  <a:lnTo>
                    <a:pt x="292404" y="110172"/>
                  </a:lnTo>
                  <a:lnTo>
                    <a:pt x="294754" y="110032"/>
                  </a:lnTo>
                  <a:lnTo>
                    <a:pt x="519214" y="109994"/>
                  </a:lnTo>
                  <a:lnTo>
                    <a:pt x="522300" y="110172"/>
                  </a:lnTo>
                  <a:lnTo>
                    <a:pt x="525386" y="109994"/>
                  </a:lnTo>
                  <a:lnTo>
                    <a:pt x="535571" y="109994"/>
                  </a:lnTo>
                  <a:lnTo>
                    <a:pt x="579716" y="110070"/>
                  </a:lnTo>
                  <a:lnTo>
                    <a:pt x="618871" y="109969"/>
                  </a:lnTo>
                  <a:lnTo>
                    <a:pt x="656336" y="119964"/>
                  </a:lnTo>
                  <a:lnTo>
                    <a:pt x="665619" y="343954"/>
                  </a:lnTo>
                  <a:lnTo>
                    <a:pt x="665619" y="97942"/>
                  </a:lnTo>
                  <a:lnTo>
                    <a:pt x="654608" y="91719"/>
                  </a:lnTo>
                  <a:lnTo>
                    <a:pt x="641921" y="87884"/>
                  </a:lnTo>
                  <a:lnTo>
                    <a:pt x="638200" y="87668"/>
                  </a:lnTo>
                  <a:lnTo>
                    <a:pt x="636968" y="87566"/>
                  </a:lnTo>
                  <a:lnTo>
                    <a:pt x="634492" y="87350"/>
                  </a:lnTo>
                  <a:lnTo>
                    <a:pt x="464197" y="87350"/>
                  </a:lnTo>
                  <a:lnTo>
                    <a:pt x="464083" y="41300"/>
                  </a:lnTo>
                  <a:lnTo>
                    <a:pt x="460590" y="25285"/>
                  </a:lnTo>
                  <a:lnTo>
                    <a:pt x="457111" y="20218"/>
                  </a:lnTo>
                  <a:lnTo>
                    <a:pt x="451599" y="12230"/>
                  </a:lnTo>
                  <a:lnTo>
                    <a:pt x="443941" y="7112"/>
                  </a:lnTo>
                  <a:lnTo>
                    <a:pt x="443941" y="87350"/>
                  </a:lnTo>
                  <a:lnTo>
                    <a:pt x="425919" y="87350"/>
                  </a:lnTo>
                  <a:lnTo>
                    <a:pt x="425678" y="86029"/>
                  </a:lnTo>
                  <a:lnTo>
                    <a:pt x="425564" y="84963"/>
                  </a:lnTo>
                  <a:lnTo>
                    <a:pt x="425462" y="62001"/>
                  </a:lnTo>
                  <a:lnTo>
                    <a:pt x="424167" y="55130"/>
                  </a:lnTo>
                  <a:lnTo>
                    <a:pt x="423418" y="51193"/>
                  </a:lnTo>
                  <a:lnTo>
                    <a:pt x="417779" y="42633"/>
                  </a:lnTo>
                  <a:lnTo>
                    <a:pt x="409194" y="37058"/>
                  </a:lnTo>
                  <a:lnTo>
                    <a:pt x="405231" y="36334"/>
                  </a:lnTo>
                  <a:lnTo>
                    <a:pt x="405231" y="87249"/>
                  </a:lnTo>
                  <a:lnTo>
                    <a:pt x="277876" y="87249"/>
                  </a:lnTo>
                  <a:lnTo>
                    <a:pt x="277990" y="57556"/>
                  </a:lnTo>
                  <a:lnTo>
                    <a:pt x="280314" y="55549"/>
                  </a:lnTo>
                  <a:lnTo>
                    <a:pt x="283502" y="55245"/>
                  </a:lnTo>
                  <a:lnTo>
                    <a:pt x="284772" y="55130"/>
                  </a:lnTo>
                  <a:lnTo>
                    <a:pt x="285940" y="55245"/>
                  </a:lnTo>
                  <a:lnTo>
                    <a:pt x="397065" y="55245"/>
                  </a:lnTo>
                  <a:lnTo>
                    <a:pt x="398233" y="55130"/>
                  </a:lnTo>
                  <a:lnTo>
                    <a:pt x="399402" y="55245"/>
                  </a:lnTo>
                  <a:lnTo>
                    <a:pt x="402907" y="55664"/>
                  </a:lnTo>
                  <a:lnTo>
                    <a:pt x="405130" y="57670"/>
                  </a:lnTo>
                  <a:lnTo>
                    <a:pt x="405231" y="87249"/>
                  </a:lnTo>
                  <a:lnTo>
                    <a:pt x="405231" y="36334"/>
                  </a:lnTo>
                  <a:lnTo>
                    <a:pt x="398233" y="35052"/>
                  </a:lnTo>
                  <a:lnTo>
                    <a:pt x="313207" y="35039"/>
                  </a:lnTo>
                  <a:lnTo>
                    <a:pt x="284873" y="34950"/>
                  </a:lnTo>
                  <a:lnTo>
                    <a:pt x="257606" y="63601"/>
                  </a:lnTo>
                  <a:lnTo>
                    <a:pt x="257937" y="70243"/>
                  </a:lnTo>
                  <a:lnTo>
                    <a:pt x="257708" y="76263"/>
                  </a:lnTo>
                  <a:lnTo>
                    <a:pt x="257619" y="87134"/>
                  </a:lnTo>
                  <a:lnTo>
                    <a:pt x="244157" y="87134"/>
                  </a:lnTo>
                  <a:lnTo>
                    <a:pt x="243954" y="86029"/>
                  </a:lnTo>
                  <a:lnTo>
                    <a:pt x="243814" y="84963"/>
                  </a:lnTo>
                  <a:lnTo>
                    <a:pt x="243840" y="35687"/>
                  </a:lnTo>
                  <a:lnTo>
                    <a:pt x="246913" y="28613"/>
                  </a:lnTo>
                  <a:lnTo>
                    <a:pt x="254444" y="23749"/>
                  </a:lnTo>
                  <a:lnTo>
                    <a:pt x="258584" y="21005"/>
                  </a:lnTo>
                  <a:lnTo>
                    <a:pt x="263144" y="20269"/>
                  </a:lnTo>
                  <a:lnTo>
                    <a:pt x="418490" y="20269"/>
                  </a:lnTo>
                  <a:lnTo>
                    <a:pt x="420865" y="20218"/>
                  </a:lnTo>
                  <a:lnTo>
                    <a:pt x="443941" y="87350"/>
                  </a:lnTo>
                  <a:lnTo>
                    <a:pt x="443941" y="7112"/>
                  </a:lnTo>
                  <a:lnTo>
                    <a:pt x="438404" y="3403"/>
                  </a:lnTo>
                  <a:lnTo>
                    <a:pt x="422300" y="88"/>
                  </a:lnTo>
                  <a:lnTo>
                    <a:pt x="343725" y="0"/>
                  </a:lnTo>
                  <a:lnTo>
                    <a:pt x="265163" y="88"/>
                  </a:lnTo>
                  <a:lnTo>
                    <a:pt x="230695" y="18580"/>
                  </a:lnTo>
                  <a:lnTo>
                    <a:pt x="229209" y="21221"/>
                  </a:lnTo>
                  <a:lnTo>
                    <a:pt x="227507" y="23749"/>
                  </a:lnTo>
                  <a:lnTo>
                    <a:pt x="224815" y="30149"/>
                  </a:lnTo>
                  <a:lnTo>
                    <a:pt x="223418" y="36995"/>
                  </a:lnTo>
                  <a:lnTo>
                    <a:pt x="223266" y="67310"/>
                  </a:lnTo>
                  <a:lnTo>
                    <a:pt x="223050" y="86512"/>
                  </a:lnTo>
                  <a:lnTo>
                    <a:pt x="222732" y="86829"/>
                  </a:lnTo>
                  <a:lnTo>
                    <a:pt x="222313" y="87033"/>
                  </a:lnTo>
                  <a:lnTo>
                    <a:pt x="221996" y="87350"/>
                  </a:lnTo>
                  <a:lnTo>
                    <a:pt x="220980" y="87477"/>
                  </a:lnTo>
                  <a:lnTo>
                    <a:pt x="219951" y="87541"/>
                  </a:lnTo>
                  <a:lnTo>
                    <a:pt x="218922" y="87566"/>
                  </a:lnTo>
                  <a:lnTo>
                    <a:pt x="103238" y="87566"/>
                  </a:lnTo>
                  <a:lnTo>
                    <a:pt x="100901" y="87350"/>
                  </a:lnTo>
                  <a:lnTo>
                    <a:pt x="68503" y="87541"/>
                  </a:lnTo>
                  <a:lnTo>
                    <a:pt x="29743" y="93230"/>
                  </a:lnTo>
                  <a:lnTo>
                    <a:pt x="2603" y="123698"/>
                  </a:lnTo>
                  <a:lnTo>
                    <a:pt x="0" y="130136"/>
                  </a:lnTo>
                  <a:lnTo>
                    <a:pt x="50" y="137007"/>
                  </a:lnTo>
                  <a:lnTo>
                    <a:pt x="165" y="548093"/>
                  </a:lnTo>
                  <a:lnTo>
                    <a:pt x="17068" y="586282"/>
                  </a:lnTo>
                  <a:lnTo>
                    <a:pt x="54940" y="600722"/>
                  </a:lnTo>
                  <a:lnTo>
                    <a:pt x="61671" y="600697"/>
                  </a:lnTo>
                  <a:lnTo>
                    <a:pt x="75133" y="600506"/>
                  </a:lnTo>
                  <a:lnTo>
                    <a:pt x="82130" y="600519"/>
                  </a:lnTo>
                  <a:lnTo>
                    <a:pt x="103124" y="600710"/>
                  </a:lnTo>
                  <a:lnTo>
                    <a:pt x="106197" y="600506"/>
                  </a:lnTo>
                  <a:lnTo>
                    <a:pt x="254660" y="600506"/>
                  </a:lnTo>
                  <a:lnTo>
                    <a:pt x="257733" y="600710"/>
                  </a:lnTo>
                  <a:lnTo>
                    <a:pt x="261442" y="600506"/>
                  </a:lnTo>
                  <a:lnTo>
                    <a:pt x="519442" y="600506"/>
                  </a:lnTo>
                  <a:lnTo>
                    <a:pt x="523151" y="600710"/>
                  </a:lnTo>
                  <a:lnTo>
                    <a:pt x="524497" y="600570"/>
                  </a:lnTo>
                  <a:lnTo>
                    <a:pt x="525195" y="600519"/>
                  </a:lnTo>
                  <a:lnTo>
                    <a:pt x="526224" y="600506"/>
                  </a:lnTo>
                  <a:lnTo>
                    <a:pt x="637667" y="600405"/>
                  </a:lnTo>
                  <a:lnTo>
                    <a:pt x="639584" y="601027"/>
                  </a:lnTo>
                  <a:lnTo>
                    <a:pt x="641413" y="600392"/>
                  </a:lnTo>
                  <a:lnTo>
                    <a:pt x="670433" y="585609"/>
                  </a:lnTo>
                  <a:lnTo>
                    <a:pt x="673303" y="583285"/>
                  </a:lnTo>
                  <a:lnTo>
                    <a:pt x="674077" y="582269"/>
                  </a:lnTo>
                  <a:lnTo>
                    <a:pt x="674789" y="581215"/>
                  </a:lnTo>
                  <a:lnTo>
                    <a:pt x="675424" y="580110"/>
                  </a:lnTo>
                  <a:lnTo>
                    <a:pt x="676694" y="578269"/>
                  </a:lnTo>
                  <a:lnTo>
                    <a:pt x="680758" y="572350"/>
                  </a:lnTo>
                  <a:lnTo>
                    <a:pt x="684631" y="563867"/>
                  </a:lnTo>
                  <a:lnTo>
                    <a:pt x="686968" y="554824"/>
                  </a:lnTo>
                  <a:lnTo>
                    <a:pt x="687692" y="545884"/>
                  </a:lnTo>
                  <a:lnTo>
                    <a:pt x="687743" y="1331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68093" y="3639253"/>
              <a:ext cx="340403" cy="3795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92639" y="2167127"/>
              <a:ext cx="2174748" cy="21183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777983" y="2252471"/>
              <a:ext cx="2009139" cy="1952625"/>
            </a:xfrm>
            <a:custGeom>
              <a:avLst/>
              <a:gdLst/>
              <a:ahLst/>
              <a:cxnLst/>
              <a:rect l="l" t="t" r="r" b="b"/>
              <a:pathLst>
                <a:path w="2009140" h="1952625">
                  <a:moveTo>
                    <a:pt x="2008631" y="0"/>
                  </a:moveTo>
                  <a:lnTo>
                    <a:pt x="0" y="0"/>
                  </a:lnTo>
                  <a:lnTo>
                    <a:pt x="0" y="1952244"/>
                  </a:lnTo>
                  <a:lnTo>
                    <a:pt x="2008631" y="1952244"/>
                  </a:lnTo>
                  <a:lnTo>
                    <a:pt x="2008631" y="0"/>
                  </a:lnTo>
                  <a:close/>
                </a:path>
              </a:pathLst>
            </a:custGeom>
            <a:solidFill>
              <a:srgbClr val="B5005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74323" y="3489960"/>
              <a:ext cx="702564" cy="701039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232537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pc="-10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pc="-100" b="1">
                <a:solidFill>
                  <a:srgbClr val="FFFFFF"/>
                </a:solidFill>
                <a:latin typeface="Tahoma"/>
                <a:cs typeface="Tahoma"/>
              </a:rPr>
              <a:t> SIMARIS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38" name="object 3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046480" y="817498"/>
            <a:ext cx="25800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solidFill>
                  <a:srgbClr val="F8AC00"/>
                </a:solidFill>
                <a:latin typeface="Tahoma"/>
                <a:cs typeface="Tahoma"/>
              </a:rPr>
              <a:t>Herramientas</a:t>
            </a:r>
            <a:r>
              <a:rPr dirty="0" sz="110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40">
                <a:solidFill>
                  <a:srgbClr val="F8AC00"/>
                </a:solidFill>
                <a:latin typeface="Tahoma"/>
                <a:cs typeface="Tahoma"/>
              </a:rPr>
              <a:t>planificación</a:t>
            </a:r>
            <a:r>
              <a:rPr dirty="0" sz="1100" spc="-60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8AC00"/>
                </a:solidFill>
                <a:latin typeface="Tahoma"/>
                <a:cs typeface="Tahoma"/>
              </a:rPr>
              <a:t>SIMARIS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46480" y="1561210"/>
            <a:ext cx="1030097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1700"/>
              </a:lnSpc>
              <a:spcBef>
                <a:spcPts val="100"/>
              </a:spcBef>
            </a:pP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software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SIMARIS,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encontrará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información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útil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cómo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familiarizarse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programa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cómo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manejarlo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manera</a:t>
            </a:r>
            <a:r>
              <a:rPr dirty="0" sz="11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eficiente.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Haga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clic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elemento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menú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50" spc="5" b="1">
                <a:solidFill>
                  <a:srgbClr val="F8AC00"/>
                </a:solidFill>
                <a:latin typeface="Tahoma"/>
                <a:cs typeface="Tahoma"/>
              </a:rPr>
              <a:t>Ayuda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"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acceder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5">
                <a:solidFill>
                  <a:srgbClr val="FFFFFF"/>
                </a:solidFill>
                <a:latin typeface="Tahoma"/>
                <a:cs typeface="Tahoma"/>
              </a:rPr>
              <a:t>Manual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Técnico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r>
              <a:rPr dirty="0" sz="11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SIMARIS.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59180" y="2252472"/>
            <a:ext cx="2010410" cy="195262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71755">
              <a:lnSpc>
                <a:spcPct val="100000"/>
              </a:lnSpc>
              <a:spcBef>
                <a:spcPts val="635"/>
              </a:spcBef>
            </a:pPr>
            <a:r>
              <a:rPr dirty="0" sz="1500" spc="-5" b="1">
                <a:solidFill>
                  <a:srgbClr val="FFFFFF"/>
                </a:solidFill>
                <a:latin typeface="Tahoma"/>
                <a:cs typeface="Tahoma"/>
              </a:rPr>
              <a:t>Diseño</a:t>
            </a:r>
            <a:r>
              <a:rPr dirty="0" sz="1500" spc="-8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-80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1500">
              <a:latin typeface="Tahoma"/>
              <a:cs typeface="Tahoma"/>
            </a:endParaRPr>
          </a:p>
          <a:p>
            <a:pPr marL="71755" marR="255270">
              <a:lnSpc>
                <a:spcPts val="1440"/>
              </a:lnSpc>
              <a:spcBef>
                <a:spcPts val="70"/>
              </a:spcBef>
            </a:pP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cálculo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dimensionamiento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redes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238500" y="2252472"/>
            <a:ext cx="2010410" cy="195262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785"/>
              </a:spcBef>
            </a:pPr>
            <a:r>
              <a:rPr dirty="0" sz="1350" b="1">
                <a:solidFill>
                  <a:srgbClr val="FFFFFF"/>
                </a:solidFill>
                <a:latin typeface="Tahoma"/>
                <a:cs typeface="Tahoma"/>
              </a:rPr>
              <a:t>proyecto</a:t>
            </a:r>
            <a:r>
              <a:rPr dirty="0" sz="135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-75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1350">
              <a:latin typeface="Tahoma"/>
              <a:cs typeface="Tahoma"/>
            </a:endParaRPr>
          </a:p>
          <a:p>
            <a:pPr marL="72390" marR="80645">
              <a:lnSpc>
                <a:spcPct val="126299"/>
              </a:lnSpc>
            </a:pP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9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determinar</a:t>
            </a:r>
            <a:r>
              <a:rPr dirty="0" sz="9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9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necesidades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espacio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cuadros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distribución,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presupuesto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9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generar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especificaciones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(listas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cantidades) </a:t>
            </a:r>
            <a:r>
              <a:rPr dirty="0" sz="9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datos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BIM</a:t>
            </a:r>
            <a:endParaRPr sz="95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17820" y="2252472"/>
            <a:ext cx="2010410" cy="195262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73025">
              <a:lnSpc>
                <a:spcPct val="100000"/>
              </a:lnSpc>
              <a:spcBef>
                <a:spcPts val="635"/>
              </a:spcBef>
            </a:pPr>
            <a:r>
              <a:rPr dirty="0" sz="1500" spc="-5" b="1">
                <a:solidFill>
                  <a:srgbClr val="FFFFFF"/>
                </a:solidFill>
                <a:latin typeface="Tahoma"/>
                <a:cs typeface="Tahoma"/>
              </a:rPr>
              <a:t>Curvas</a:t>
            </a:r>
            <a:r>
              <a:rPr dirty="0" sz="1500" spc="-8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500" spc="-80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1500">
              <a:latin typeface="Tahoma"/>
              <a:cs typeface="Tahoma"/>
            </a:endParaRPr>
          </a:p>
          <a:p>
            <a:pPr marL="73025" marR="420370">
              <a:lnSpc>
                <a:spcPts val="1440"/>
              </a:lnSpc>
              <a:spcBef>
                <a:spcPts val="70"/>
              </a:spcBef>
            </a:pP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mostrar </a:t>
            </a: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tropezar </a:t>
            </a: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características,</a:t>
            </a:r>
            <a:r>
              <a:rPr dirty="0" sz="9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así</a:t>
            </a:r>
            <a:r>
              <a:rPr dirty="0" sz="9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5">
                <a:solidFill>
                  <a:srgbClr val="FFFFFF"/>
                </a:solidFill>
                <a:latin typeface="Tahoma"/>
                <a:cs typeface="Tahoma"/>
              </a:rPr>
              <a:t>como</a:t>
            </a:r>
            <a:r>
              <a:rPr dirty="0" sz="9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950" spc="-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corriente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corte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características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curvas 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45">
                <a:solidFill>
                  <a:srgbClr val="FFFFFF"/>
                </a:solidFill>
                <a:latin typeface="Tahoma"/>
                <a:cs typeface="Tahoma"/>
              </a:rPr>
              <a:t>energía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0">
                <a:solidFill>
                  <a:srgbClr val="FFFFFF"/>
                </a:solidFill>
                <a:latin typeface="Tahoma"/>
                <a:cs typeface="Tahoma"/>
              </a:rPr>
              <a:t>paso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97140" y="2252472"/>
            <a:ext cx="2010410" cy="195262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785"/>
              </a:spcBef>
            </a:pPr>
            <a:r>
              <a:rPr dirty="0" sz="1350" spc="-75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dirty="0" sz="135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35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50" spc="5" b="1">
                <a:solidFill>
                  <a:srgbClr val="FFFFFF"/>
                </a:solidFill>
                <a:latin typeface="Tahoma"/>
                <a:cs typeface="Tahoma"/>
              </a:rPr>
              <a:t>línea</a:t>
            </a:r>
            <a:endParaRPr sz="1350">
              <a:latin typeface="Tahoma"/>
              <a:cs typeface="Tahoma"/>
            </a:endParaRPr>
          </a:p>
          <a:p>
            <a:pPr marL="73660">
              <a:lnSpc>
                <a:spcPct val="100000"/>
              </a:lnSpc>
              <a:spcBef>
                <a:spcPts val="795"/>
              </a:spcBef>
            </a:pPr>
            <a:r>
              <a:rPr dirty="0" sz="850" spc="-20" b="1">
                <a:solidFill>
                  <a:srgbClr val="FFFFFF"/>
                </a:solidFill>
                <a:latin typeface="Tahoma"/>
                <a:cs typeface="Tahoma"/>
              </a:rPr>
              <a:t>Caja</a:t>
            </a:r>
            <a:r>
              <a:rPr dirty="0" sz="85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85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10" b="1">
                <a:solidFill>
                  <a:srgbClr val="FFFFFF"/>
                </a:solidFill>
                <a:latin typeface="Tahoma"/>
                <a:cs typeface="Tahoma"/>
              </a:rPr>
              <a:t>herramientas</a:t>
            </a:r>
            <a:r>
              <a:rPr dirty="0" sz="650" spc="1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6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50" spc="20">
                <a:solidFill>
                  <a:srgbClr val="FFFFFF"/>
                </a:solidFill>
                <a:latin typeface="Tahoma"/>
                <a:cs typeface="Tahoma"/>
              </a:rPr>
              <a:t>práctica</a:t>
            </a:r>
            <a:endParaRPr sz="650">
              <a:latin typeface="Tahoma"/>
              <a:cs typeface="Tahoma"/>
            </a:endParaRPr>
          </a:p>
          <a:p>
            <a:pPr marL="73660" marR="448309">
              <a:lnSpc>
                <a:spcPct val="141200"/>
              </a:lnSpc>
              <a:spcBef>
                <a:spcPts val="85"/>
              </a:spcBef>
            </a:pP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herramientas</a:t>
            </a:r>
            <a:r>
              <a:rPr dirty="0" sz="8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8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0">
                <a:solidFill>
                  <a:srgbClr val="FFFFFF"/>
                </a:solidFill>
                <a:latin typeface="Tahoma"/>
                <a:cs typeface="Tahoma"/>
              </a:rPr>
              <a:t>cálculo</a:t>
            </a:r>
            <a:r>
              <a:rPr dirty="0" sz="8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850" spc="-25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2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8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40">
                <a:solidFill>
                  <a:srgbClr val="FFFFFF"/>
                </a:solidFill>
                <a:latin typeface="Tahoma"/>
                <a:cs typeface="Tahoma"/>
              </a:rPr>
              <a:t>negocio</a:t>
            </a:r>
            <a:r>
              <a:rPr dirty="0" sz="8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50" spc="35">
                <a:solidFill>
                  <a:srgbClr val="FFFFFF"/>
                </a:solidFill>
                <a:latin typeface="Tahoma"/>
                <a:cs typeface="Tahoma"/>
              </a:rPr>
              <a:t>diario</a:t>
            </a:r>
            <a:endParaRPr sz="85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77983" y="2252472"/>
            <a:ext cx="2009139" cy="195262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635"/>
              </a:spcBef>
            </a:pPr>
            <a:r>
              <a:rPr dirty="0" sz="1500" spc="-80" b="1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1500">
              <a:latin typeface="Tahoma"/>
              <a:cs typeface="Tahoma"/>
            </a:endParaRPr>
          </a:p>
          <a:p>
            <a:pPr marL="72390">
              <a:lnSpc>
                <a:spcPct val="100000"/>
              </a:lnSpc>
              <a:spcBef>
                <a:spcPts val="965"/>
              </a:spcBef>
            </a:pPr>
            <a:r>
              <a:rPr dirty="0" sz="650" b="1">
                <a:solidFill>
                  <a:srgbClr val="FFFFFF"/>
                </a:solidFill>
                <a:latin typeface="Tahoma"/>
                <a:cs typeface="Tahoma"/>
              </a:rPr>
              <a:t>plano</a:t>
            </a:r>
            <a:r>
              <a:rPr dirty="0" sz="65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50" b="1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65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50" b="1">
                <a:solidFill>
                  <a:srgbClr val="FFFFFF"/>
                </a:solidFill>
                <a:latin typeface="Tahoma"/>
                <a:cs typeface="Tahoma"/>
              </a:rPr>
              <a:t>barras</a:t>
            </a:r>
            <a:r>
              <a:rPr dirty="0" sz="65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50" b="1">
                <a:solidFill>
                  <a:srgbClr val="FFFFFF"/>
                </a:solidFill>
                <a:latin typeface="Tahoma"/>
                <a:cs typeface="Tahoma"/>
              </a:rPr>
              <a:t>colectoras</a:t>
            </a:r>
            <a:endParaRPr sz="650">
              <a:latin typeface="Tahoma"/>
              <a:cs typeface="Tahoma"/>
            </a:endParaRPr>
          </a:p>
          <a:p>
            <a:pPr marL="72390" marR="539750">
              <a:lnSpc>
                <a:spcPct val="200000"/>
              </a:lnSpc>
              <a:spcBef>
                <a:spcPts val="75"/>
              </a:spcBef>
            </a:pPr>
            <a:r>
              <a:rPr dirty="0" sz="600" spc="2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1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20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20">
                <a:solidFill>
                  <a:srgbClr val="FFFFFF"/>
                </a:solidFill>
                <a:latin typeface="Tahoma"/>
                <a:cs typeface="Tahoma"/>
              </a:rPr>
              <a:t>3D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20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3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600" spc="-1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20">
                <a:solidFill>
                  <a:srgbClr val="FFFFFF"/>
                </a:solidFill>
                <a:latin typeface="Tahoma"/>
                <a:cs typeface="Tahoma"/>
              </a:rPr>
              <a:t>canalizaciones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15">
                <a:solidFill>
                  <a:srgbClr val="FFFFFF"/>
                </a:solidFill>
                <a:latin typeface="Tahoma"/>
                <a:cs typeface="Tahoma"/>
              </a:rPr>
              <a:t>eléctricas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25">
                <a:solidFill>
                  <a:srgbClr val="FFFFFF"/>
                </a:solidFill>
                <a:latin typeface="Tahoma"/>
                <a:cs typeface="Tahoma"/>
              </a:rPr>
              <a:t>prefabricadas</a:t>
            </a:r>
            <a:endParaRPr sz="6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59180" y="4710684"/>
            <a:ext cx="10727690" cy="1457325"/>
          </a:xfrm>
          <a:prstGeom prst="rect">
            <a:avLst/>
          </a:prstGeom>
          <a:solidFill>
            <a:srgbClr val="333352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07950" marR="4603115">
              <a:lnSpc>
                <a:spcPct val="133300"/>
              </a:lnSpc>
            </a:pPr>
            <a:r>
              <a:rPr dirty="0" sz="1050" spc="20">
                <a:solidFill>
                  <a:srgbClr val="FFFFFF"/>
                </a:solidFill>
                <a:latin typeface="Tahoma"/>
                <a:cs typeface="Tahoma"/>
              </a:rPr>
              <a:t>Esta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web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ofrece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mucha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información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novedades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interesantes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herramientas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">
                <a:solidFill>
                  <a:srgbClr val="FFFFFF"/>
                </a:solidFill>
                <a:latin typeface="Tahoma"/>
                <a:cs typeface="Tahoma"/>
              </a:rPr>
              <a:t>SIMARIS.</a:t>
            </a:r>
            <a:endParaRPr sz="1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ahoma"/>
              <a:cs typeface="Tahoma"/>
            </a:endParaRPr>
          </a:p>
          <a:p>
            <a:pPr marL="107950" marR="4428490">
              <a:lnSpc>
                <a:spcPct val="147400"/>
              </a:lnSpc>
              <a:spcBef>
                <a:spcPts val="5"/>
              </a:spcBef>
            </a:pP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página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Tahoma"/>
                <a:cs typeface="Tahoma"/>
              </a:rPr>
              <a:t>contacto,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0">
                <a:solidFill>
                  <a:srgbClr val="FFFFFF"/>
                </a:solidFill>
                <a:latin typeface="Tahoma"/>
                <a:cs typeface="Tahoma"/>
              </a:rPr>
              <a:t>donde</a:t>
            </a:r>
            <a:r>
              <a:rPr dirty="0" sz="9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encontrar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todos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9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socios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contacto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regionales</a:t>
            </a:r>
            <a:r>
              <a:rPr dirty="0" sz="95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95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herramientas </a:t>
            </a:r>
            <a:r>
              <a:rPr dirty="0" sz="950" spc="-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5">
                <a:solidFill>
                  <a:srgbClr val="FFFFFF"/>
                </a:solidFill>
                <a:latin typeface="Tahoma"/>
                <a:cs typeface="Tahoma"/>
              </a:rPr>
              <a:t>SIMARIS,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5">
                <a:solidFill>
                  <a:srgbClr val="FFFFFF"/>
                </a:solidFill>
                <a:latin typeface="Tahoma"/>
                <a:cs typeface="Tahoma"/>
              </a:rPr>
              <a:t>también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Tahoma"/>
                <a:cs typeface="Tahoma"/>
              </a:rPr>
              <a:t>está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40">
                <a:solidFill>
                  <a:srgbClr val="FFFFFF"/>
                </a:solidFill>
                <a:latin typeface="Tahoma"/>
                <a:cs typeface="Tahoma"/>
              </a:rPr>
              <a:t>disponible</a:t>
            </a:r>
            <a:r>
              <a:rPr dirty="0" sz="9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50" spc="3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u="sng" sz="950" spc="35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9"/>
              </a:rPr>
              <a:t>www.siemens.com/</a:t>
            </a:r>
            <a:r>
              <a:rPr dirty="0" u="sng" sz="950" spc="35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10"/>
              </a:rPr>
              <a:t>simaris/contacto</a:t>
            </a:r>
            <a:r>
              <a:rPr dirty="0" sz="950" spc="-50">
                <a:solidFill>
                  <a:srgbClr val="F8AC00"/>
                </a:solidFill>
                <a:latin typeface="Tahoma"/>
                <a:cs typeface="Tahoma"/>
                <a:hlinkClick r:id="rId10"/>
              </a:rPr>
              <a:t> </a:t>
            </a:r>
            <a:r>
              <a:rPr dirty="0" sz="950" spc="-35">
                <a:solidFill>
                  <a:srgbClr val="F8AC00"/>
                </a:solidFill>
                <a:latin typeface="Tahoma"/>
                <a:cs typeface="Tahoma"/>
                <a:hlinkClick r:id="rId10"/>
              </a:rPr>
              <a:t>.</a:t>
            </a:r>
            <a:endParaRPr sz="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7" name="object 7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57783" y="1307604"/>
            <a:ext cx="7900670" cy="5001260"/>
            <a:chOff x="557783" y="1307604"/>
            <a:chExt cx="7900670" cy="50012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783" y="1307604"/>
              <a:ext cx="6887591" cy="500100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543" y="1682495"/>
              <a:ext cx="6181344" cy="42763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0327" y="1839468"/>
              <a:ext cx="5817108" cy="3355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7316" y="1972055"/>
              <a:ext cx="3790187" cy="31470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0260" y="4898135"/>
              <a:ext cx="2567940" cy="78944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46480" y="413599"/>
            <a:ext cx="6050280" cy="610235"/>
          </a:xfrm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pc="20" b="1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pc="-10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pc="-100" b="1">
                <a:solidFill>
                  <a:srgbClr val="FFFFFF"/>
                </a:solidFill>
                <a:latin typeface="Tahoma"/>
                <a:cs typeface="Tahoma"/>
              </a:rPr>
              <a:t> SIMARIS</a:t>
            </a: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00" spc="65"/>
              <a:t>Distribución</a:t>
            </a:r>
            <a:r>
              <a:rPr dirty="0" sz="1600" spc="-80"/>
              <a:t> </a:t>
            </a:r>
            <a:r>
              <a:rPr dirty="0" sz="1600" spc="75"/>
              <a:t>de</a:t>
            </a:r>
            <a:r>
              <a:rPr dirty="0" sz="1600" spc="-80"/>
              <a:t> </a:t>
            </a:r>
            <a:r>
              <a:rPr dirty="0" sz="1600" spc="70"/>
              <a:t>energía</a:t>
            </a:r>
            <a:r>
              <a:rPr dirty="0" sz="1600" spc="-75"/>
              <a:t> </a:t>
            </a:r>
            <a:r>
              <a:rPr dirty="0" sz="1600" spc="70"/>
              <a:t>integrada</a:t>
            </a:r>
            <a:r>
              <a:rPr dirty="0" sz="1600" spc="-80"/>
              <a:t> </a:t>
            </a:r>
            <a:r>
              <a:rPr dirty="0" sz="1600" spc="75"/>
              <a:t>con</a:t>
            </a:r>
            <a:r>
              <a:rPr dirty="0" sz="1600" spc="-80"/>
              <a:t> </a:t>
            </a:r>
            <a:r>
              <a:rPr dirty="0" sz="1600" spc="35"/>
              <a:t>Totally</a:t>
            </a:r>
            <a:r>
              <a:rPr dirty="0" sz="1600" spc="-75"/>
              <a:t> </a:t>
            </a:r>
            <a:r>
              <a:rPr dirty="0" sz="1600" spc="55"/>
              <a:t>Integrated</a:t>
            </a:r>
            <a:r>
              <a:rPr dirty="0" sz="1600" spc="-80"/>
              <a:t> </a:t>
            </a:r>
            <a:r>
              <a:rPr dirty="0" sz="1600" spc="80"/>
              <a:t>Power</a:t>
            </a:r>
            <a:endParaRPr sz="16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57313" y="1653984"/>
            <a:ext cx="4217670" cy="309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3045">
              <a:lnSpc>
                <a:spcPct val="140000"/>
              </a:lnSpc>
              <a:spcBef>
                <a:spcPts val="100"/>
              </a:spcBef>
            </a:pP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Utilizando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herramientas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que </a:t>
            </a:r>
            <a:r>
              <a:rPr dirty="0" sz="1000" spc="-2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siempre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confía </a:t>
            </a:r>
            <a:r>
              <a:rPr dirty="0" sz="1000" b="1">
                <a:solidFill>
                  <a:srgbClr val="F8AC00"/>
                </a:solidFill>
                <a:latin typeface="Tahoma"/>
                <a:cs typeface="Tahoma"/>
              </a:rPr>
              <a:t>Potencia </a:t>
            </a:r>
            <a:r>
              <a:rPr dirty="0" sz="1000" spc="10" b="1">
                <a:solidFill>
                  <a:srgbClr val="F8AC00"/>
                </a:solidFill>
                <a:latin typeface="Tahoma"/>
                <a:cs typeface="Tahoma"/>
              </a:rPr>
              <a:t>totalmente </a:t>
            </a:r>
            <a:r>
              <a:rPr dirty="0" sz="1000" spc="5" b="1">
                <a:solidFill>
                  <a:srgbClr val="F8AC00"/>
                </a:solidFill>
                <a:latin typeface="Tahoma"/>
                <a:cs typeface="Tahoma"/>
              </a:rPr>
              <a:t>integrada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–el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concepto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inteligente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distribución integrada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energía en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edificios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comerciales,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institucionales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industriales,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desde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nivel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media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tensión</a:t>
            </a:r>
            <a:r>
              <a:rPr dirty="0" sz="1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hasta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5">
                <a:solidFill>
                  <a:srgbClr val="FFFFFF"/>
                </a:solidFill>
                <a:latin typeface="Tahoma"/>
                <a:cs typeface="Tahoma"/>
              </a:rPr>
              <a:t>toma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0">
                <a:solidFill>
                  <a:srgbClr val="FFFFFF"/>
                </a:solidFill>
                <a:latin typeface="Tahoma"/>
                <a:cs typeface="Tahoma"/>
              </a:rPr>
              <a:t>corriente.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33400"/>
              </a:lnSpc>
              <a:spcBef>
                <a:spcPts val="610"/>
              </a:spcBef>
            </a:pPr>
            <a:r>
              <a:rPr dirty="0" sz="1050" spc="20">
                <a:solidFill>
                  <a:srgbClr val="FFFFFF"/>
                </a:solidFill>
                <a:latin typeface="Tahoma"/>
                <a:cs typeface="Tahoma"/>
              </a:rPr>
              <a:t>Esta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plataforma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tecnológica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comprende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herramientas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soporte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configuración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sistemas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distribución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-3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energía,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una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cartera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productos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sistemas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completa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bien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adaptada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opción de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comunicaciones para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vincular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distribución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energía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HMI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nivel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superior, sistemas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monitoreo/control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administración.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esta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manera,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puede</a:t>
            </a:r>
            <a:r>
              <a:rPr dirty="0" sz="10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lograr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potenciales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ahorro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notables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lo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largo de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todo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ciclo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proyecto,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desde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inversión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hasta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instalación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operación</a:t>
            </a:r>
            <a:r>
              <a:rPr dirty="0" sz="10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edificio.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80176" y="4969764"/>
            <a:ext cx="2392680" cy="650875"/>
          </a:xfrm>
          <a:prstGeom prst="rect">
            <a:avLst/>
          </a:prstGeom>
          <a:solidFill>
            <a:srgbClr val="F8AC00"/>
          </a:solidFill>
        </p:spPr>
        <p:txBody>
          <a:bodyPr wrap="square" lIns="0" tIns="19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marL="141605">
              <a:lnSpc>
                <a:spcPct val="100000"/>
              </a:lnSpc>
            </a:pPr>
            <a:r>
              <a:rPr dirty="0" u="sng" sz="1250" spc="-25" b="1">
                <a:solidFill>
                  <a:srgbClr val="000027"/>
                </a:solidFill>
                <a:uFill>
                  <a:solidFill>
                    <a:srgbClr val="000027"/>
                  </a:solidFill>
                </a:uFill>
                <a:latin typeface="Tahoma"/>
                <a:cs typeface="Tahoma"/>
                <a:hlinkClick r:id="rId7"/>
              </a:rPr>
              <a:t>www.siemens.com/tip-cs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9180" y="1406652"/>
            <a:ext cx="5719571" cy="47609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059180" y="1406652"/>
            <a:ext cx="11132820" cy="0"/>
          </a:xfrm>
          <a:custGeom>
            <a:avLst/>
            <a:gdLst/>
            <a:ahLst/>
            <a:cxnLst/>
            <a:rect l="l" t="t" r="r" b="b"/>
            <a:pathLst>
              <a:path w="11132820" h="0">
                <a:moveTo>
                  <a:pt x="0" y="0"/>
                </a:moveTo>
                <a:lnTo>
                  <a:pt x="11132820" y="0"/>
                </a:lnTo>
              </a:path>
            </a:pathLst>
          </a:custGeom>
          <a:ln w="635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8" name="object 8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46480" y="441197"/>
            <a:ext cx="2325370" cy="314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" b="1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pc="-10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FFFF"/>
                </a:solidFill>
                <a:latin typeface="Tahoma"/>
                <a:cs typeface="Tahoma"/>
              </a:rPr>
              <a:t>sobre</a:t>
            </a:r>
            <a:r>
              <a:rPr dirty="0" spc="-100" b="1">
                <a:solidFill>
                  <a:srgbClr val="FFFFFF"/>
                </a:solidFill>
                <a:latin typeface="Tahoma"/>
                <a:cs typeface="Tahoma"/>
              </a:rPr>
              <a:t> SIMARIS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46480" y="855598"/>
            <a:ext cx="14135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35">
                <a:solidFill>
                  <a:srgbClr val="F8AC00"/>
                </a:solidFill>
                <a:latin typeface="Tahoma"/>
                <a:cs typeface="Tahoma"/>
              </a:rPr>
              <a:t>Descargo</a:t>
            </a:r>
            <a:r>
              <a:rPr dirty="0" sz="800" spc="-4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800" spc="40">
                <a:solidFill>
                  <a:srgbClr val="F8AC00"/>
                </a:solidFill>
                <a:latin typeface="Tahoma"/>
                <a:cs typeface="Tahoma"/>
              </a:rPr>
              <a:t>de</a:t>
            </a:r>
            <a:r>
              <a:rPr dirty="0" sz="800" spc="-45">
                <a:solidFill>
                  <a:srgbClr val="F8AC00"/>
                </a:solidFill>
                <a:latin typeface="Tahoma"/>
                <a:cs typeface="Tahoma"/>
              </a:rPr>
              <a:t> </a:t>
            </a:r>
            <a:r>
              <a:rPr dirty="0" sz="800" spc="35">
                <a:solidFill>
                  <a:srgbClr val="F8AC00"/>
                </a:solidFill>
                <a:latin typeface="Tahoma"/>
                <a:cs typeface="Tahoma"/>
              </a:rPr>
              <a:t>responsabilidad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28713" y="2237576"/>
            <a:ext cx="4339590" cy="2950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290">
              <a:lnSpc>
                <a:spcPct val="121800"/>
              </a:lnSpc>
              <a:spcBef>
                <a:spcPts val="100"/>
              </a:spcBef>
            </a:pP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Sujeto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cambios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errores.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información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proporcionada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este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documento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solo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contiene descripciones generales </a:t>
            </a:r>
            <a:r>
              <a:rPr dirty="0" sz="1150" spc="20">
                <a:solidFill>
                  <a:srgbClr val="FFFFFF"/>
                </a:solidFill>
                <a:latin typeface="Tahoma"/>
                <a:cs typeface="Tahoma"/>
              </a:rPr>
              <a:t>y/o </a:t>
            </a:r>
            <a:r>
              <a:rPr dirty="0" sz="115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características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rendimiento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pueden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siempre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reflejar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específicamente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las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descritas, </a:t>
            </a:r>
            <a:r>
              <a:rPr dirty="0" sz="1150" spc="70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1150" spc="60">
                <a:solidFill>
                  <a:srgbClr val="FFFFFF"/>
                </a:solidFill>
                <a:latin typeface="Tahoma"/>
                <a:cs typeface="Tahoma"/>
              </a:rPr>
              <a:t>que pueden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sufrir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modificaciones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curso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desarrollo posterior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productos.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Las características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rendimiento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solicitadas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son </a:t>
            </a:r>
            <a:r>
              <a:rPr dirty="0" sz="115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vinculantes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solo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cuando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se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acuerdan expresamente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dirty="0" sz="1150" spc="35">
                <a:solidFill>
                  <a:srgbClr val="FFFFFF"/>
                </a:solidFill>
                <a:latin typeface="Tahoma"/>
                <a:cs typeface="Tahoma"/>
              </a:rPr>
              <a:t>el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5">
                <a:solidFill>
                  <a:srgbClr val="FFFFFF"/>
                </a:solidFill>
                <a:latin typeface="Tahoma"/>
                <a:cs typeface="Tahoma"/>
              </a:rPr>
              <a:t>contrato</a:t>
            </a:r>
            <a:r>
              <a:rPr dirty="0" sz="11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celebrado.</a:t>
            </a:r>
            <a:endParaRPr sz="11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ahoma"/>
              <a:cs typeface="Tahoma"/>
            </a:endParaRPr>
          </a:p>
          <a:p>
            <a:pPr marL="12700" marR="5080">
              <a:lnSpc>
                <a:spcPct val="133300"/>
              </a:lnSpc>
              <a:spcBef>
                <a:spcPts val="1050"/>
              </a:spcBef>
            </a:pP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Todas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denominaciones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productos,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nombres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productos,</a:t>
            </a:r>
            <a:r>
              <a:rPr dirty="0" sz="10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10">
                <a:solidFill>
                  <a:srgbClr val="FFFFFF"/>
                </a:solidFill>
                <a:latin typeface="Tahoma"/>
                <a:cs typeface="Tahoma"/>
              </a:rPr>
              <a:t>etc.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pueden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contener marcas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comerciales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u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otros derechos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Siemens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20">
                <a:solidFill>
                  <a:srgbClr val="FFFFFF"/>
                </a:solidFill>
                <a:latin typeface="Tahoma"/>
                <a:cs typeface="Tahoma"/>
              </a:rPr>
              <a:t>AG,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sus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empresas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afiliadas </a:t>
            </a:r>
            <a:r>
              <a:rPr dirty="0" sz="1050" spc="65">
                <a:solidFill>
                  <a:srgbClr val="FFFFFF"/>
                </a:solidFill>
                <a:latin typeface="Tahoma"/>
                <a:cs typeface="Tahoma"/>
              </a:rPr>
              <a:t>o </a:t>
            </a:r>
            <a:r>
              <a:rPr dirty="0" sz="1050" spc="30">
                <a:solidFill>
                  <a:srgbClr val="FFFFFF"/>
                </a:solidFill>
                <a:latin typeface="Tahoma"/>
                <a:cs typeface="Tahoma"/>
              </a:rPr>
              <a:t>terceros. </a:t>
            </a:r>
            <a:r>
              <a:rPr dirty="0" sz="1050" spc="25">
                <a:solidFill>
                  <a:srgbClr val="FFFFFF"/>
                </a:solidFill>
                <a:latin typeface="Tahoma"/>
                <a:cs typeface="Tahoma"/>
              </a:rPr>
              <a:t>Su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uso </a:t>
            </a:r>
            <a:r>
              <a:rPr dirty="0" sz="1050" spc="60">
                <a:solidFill>
                  <a:srgbClr val="FFFFFF"/>
                </a:solidFill>
                <a:latin typeface="Tahoma"/>
                <a:cs typeface="Tahoma"/>
              </a:rPr>
              <a:t>no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autorizado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puede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infringir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derechos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35">
                <a:solidFill>
                  <a:srgbClr val="FFFFFF"/>
                </a:solidFill>
                <a:latin typeface="Tahoma"/>
                <a:cs typeface="Tahoma"/>
              </a:rPr>
              <a:t>respectivo</a:t>
            </a:r>
            <a:r>
              <a:rPr dirty="0" sz="10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50" spc="25">
                <a:solidFill>
                  <a:srgbClr val="FFFFFF"/>
                </a:solidFill>
                <a:latin typeface="Tahoma"/>
                <a:cs typeface="Tahoma"/>
              </a:rPr>
              <a:t>titular.</a:t>
            </a:r>
            <a:endParaRPr sz="1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136525" cy="6867525"/>
            <a:chOff x="-4762" y="0"/>
            <a:chExt cx="136525" cy="68675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1264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6492" y="6858000"/>
                  </a:lnTo>
                  <a:lnTo>
                    <a:pt x="126492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7000" cy="6858000"/>
            </a:xfrm>
            <a:custGeom>
              <a:avLst/>
              <a:gdLst/>
              <a:ahLst/>
              <a:cxnLst/>
              <a:rect l="l" t="t" r="r" b="b"/>
              <a:pathLst>
                <a:path w="127000" h="6858000">
                  <a:moveTo>
                    <a:pt x="0" y="6858000"/>
                  </a:moveTo>
                  <a:lnTo>
                    <a:pt x="126492" y="6858000"/>
                  </a:lnTo>
                  <a:lnTo>
                    <a:pt x="12649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9525">
              <a:solidFill>
                <a:srgbClr val="F8AC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1397995" y="240791"/>
            <a:ext cx="538480" cy="538480"/>
            <a:chOff x="11397995" y="240791"/>
            <a:chExt cx="538480" cy="538480"/>
          </a:xfrm>
        </p:grpSpPr>
        <p:sp>
          <p:nvSpPr>
            <p:cNvPr id="6" name="object 6"/>
            <p:cNvSpPr/>
            <p:nvPr/>
          </p:nvSpPr>
          <p:spPr>
            <a:xfrm>
              <a:off x="11397995" y="240791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268985" y="0"/>
                  </a:moveTo>
                  <a:lnTo>
                    <a:pt x="220626" y="4332"/>
                  </a:lnTo>
                  <a:lnTo>
                    <a:pt x="175114" y="16824"/>
                  </a:lnTo>
                  <a:lnTo>
                    <a:pt x="133208" y="36717"/>
                  </a:lnTo>
                  <a:lnTo>
                    <a:pt x="95668" y="63251"/>
                  </a:lnTo>
                  <a:lnTo>
                    <a:pt x="63251" y="95668"/>
                  </a:lnTo>
                  <a:lnTo>
                    <a:pt x="36717" y="133208"/>
                  </a:lnTo>
                  <a:lnTo>
                    <a:pt x="16824" y="175114"/>
                  </a:lnTo>
                  <a:lnTo>
                    <a:pt x="4332" y="220626"/>
                  </a:lnTo>
                  <a:lnTo>
                    <a:pt x="0" y="268985"/>
                  </a:lnTo>
                  <a:lnTo>
                    <a:pt x="4332" y="317345"/>
                  </a:lnTo>
                  <a:lnTo>
                    <a:pt x="16824" y="362857"/>
                  </a:lnTo>
                  <a:lnTo>
                    <a:pt x="36717" y="404763"/>
                  </a:lnTo>
                  <a:lnTo>
                    <a:pt x="63251" y="442303"/>
                  </a:lnTo>
                  <a:lnTo>
                    <a:pt x="95668" y="474720"/>
                  </a:lnTo>
                  <a:lnTo>
                    <a:pt x="133208" y="501254"/>
                  </a:lnTo>
                  <a:lnTo>
                    <a:pt x="175114" y="521147"/>
                  </a:lnTo>
                  <a:lnTo>
                    <a:pt x="220626" y="533639"/>
                  </a:lnTo>
                  <a:lnTo>
                    <a:pt x="268985" y="537971"/>
                  </a:lnTo>
                  <a:lnTo>
                    <a:pt x="317345" y="533639"/>
                  </a:lnTo>
                  <a:lnTo>
                    <a:pt x="362857" y="521147"/>
                  </a:lnTo>
                  <a:lnTo>
                    <a:pt x="404763" y="501254"/>
                  </a:lnTo>
                  <a:lnTo>
                    <a:pt x="442303" y="474720"/>
                  </a:lnTo>
                  <a:lnTo>
                    <a:pt x="474720" y="442303"/>
                  </a:lnTo>
                  <a:lnTo>
                    <a:pt x="501254" y="404763"/>
                  </a:lnTo>
                  <a:lnTo>
                    <a:pt x="521147" y="362857"/>
                  </a:lnTo>
                  <a:lnTo>
                    <a:pt x="533639" y="317345"/>
                  </a:lnTo>
                  <a:lnTo>
                    <a:pt x="537972" y="268985"/>
                  </a:lnTo>
                  <a:lnTo>
                    <a:pt x="533639" y="220626"/>
                  </a:lnTo>
                  <a:lnTo>
                    <a:pt x="521147" y="175114"/>
                  </a:lnTo>
                  <a:lnTo>
                    <a:pt x="501254" y="133208"/>
                  </a:lnTo>
                  <a:lnTo>
                    <a:pt x="474720" y="95668"/>
                  </a:lnTo>
                  <a:lnTo>
                    <a:pt x="442303" y="63251"/>
                  </a:lnTo>
                  <a:lnTo>
                    <a:pt x="404763" y="36717"/>
                  </a:lnTo>
                  <a:lnTo>
                    <a:pt x="362857" y="16824"/>
                  </a:lnTo>
                  <a:lnTo>
                    <a:pt x="317345" y="4332"/>
                  </a:lnTo>
                  <a:lnTo>
                    <a:pt x="268985" y="0"/>
                  </a:lnTo>
                  <a:close/>
                </a:path>
              </a:pathLst>
            </a:custGeom>
            <a:solidFill>
              <a:srgbClr val="F8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501628" y="285000"/>
              <a:ext cx="330835" cy="292735"/>
            </a:xfrm>
            <a:custGeom>
              <a:avLst/>
              <a:gdLst/>
              <a:ahLst/>
              <a:cxnLst/>
              <a:rect l="l" t="t" r="r" b="b"/>
              <a:pathLst>
                <a:path w="330834" h="292734">
                  <a:moveTo>
                    <a:pt x="292608" y="134861"/>
                  </a:moveTo>
                  <a:lnTo>
                    <a:pt x="288798" y="131051"/>
                  </a:lnTo>
                  <a:lnTo>
                    <a:pt x="279400" y="131051"/>
                  </a:lnTo>
                  <a:lnTo>
                    <a:pt x="275590" y="134861"/>
                  </a:lnTo>
                  <a:lnTo>
                    <a:pt x="275590" y="275577"/>
                  </a:lnTo>
                  <a:lnTo>
                    <a:pt x="207772" y="275577"/>
                  </a:lnTo>
                  <a:lnTo>
                    <a:pt x="207772" y="201282"/>
                  </a:lnTo>
                  <a:lnTo>
                    <a:pt x="204444" y="184658"/>
                  </a:lnTo>
                  <a:lnTo>
                    <a:pt x="195364" y="171094"/>
                  </a:lnTo>
                  <a:lnTo>
                    <a:pt x="181889" y="161963"/>
                  </a:lnTo>
                  <a:lnTo>
                    <a:pt x="165354" y="158610"/>
                  </a:lnTo>
                  <a:lnTo>
                    <a:pt x="148805" y="161963"/>
                  </a:lnTo>
                  <a:lnTo>
                    <a:pt x="135331" y="171094"/>
                  </a:lnTo>
                  <a:lnTo>
                    <a:pt x="126250" y="184658"/>
                  </a:lnTo>
                  <a:lnTo>
                    <a:pt x="122936" y="201282"/>
                  </a:lnTo>
                  <a:lnTo>
                    <a:pt x="122936" y="275577"/>
                  </a:lnTo>
                  <a:lnTo>
                    <a:pt x="55118" y="275577"/>
                  </a:lnTo>
                  <a:lnTo>
                    <a:pt x="55118" y="134861"/>
                  </a:lnTo>
                  <a:lnTo>
                    <a:pt x="51308" y="131051"/>
                  </a:lnTo>
                  <a:lnTo>
                    <a:pt x="46609" y="131051"/>
                  </a:lnTo>
                  <a:lnTo>
                    <a:pt x="41910" y="131051"/>
                  </a:lnTo>
                  <a:lnTo>
                    <a:pt x="38100" y="134861"/>
                  </a:lnTo>
                  <a:lnTo>
                    <a:pt x="38100" y="288912"/>
                  </a:lnTo>
                  <a:lnTo>
                    <a:pt x="41910" y="292595"/>
                  </a:lnTo>
                  <a:lnTo>
                    <a:pt x="135890" y="292595"/>
                  </a:lnTo>
                  <a:lnTo>
                    <a:pt x="139573" y="289166"/>
                  </a:lnTo>
                  <a:lnTo>
                    <a:pt x="139827" y="284594"/>
                  </a:lnTo>
                  <a:lnTo>
                    <a:pt x="139827" y="201282"/>
                  </a:lnTo>
                  <a:lnTo>
                    <a:pt x="141846" y="191338"/>
                  </a:lnTo>
                  <a:lnTo>
                    <a:pt x="147345" y="183172"/>
                  </a:lnTo>
                  <a:lnTo>
                    <a:pt x="155460" y="177660"/>
                  </a:lnTo>
                  <a:lnTo>
                    <a:pt x="165354" y="175628"/>
                  </a:lnTo>
                  <a:lnTo>
                    <a:pt x="175234" y="177660"/>
                  </a:lnTo>
                  <a:lnTo>
                    <a:pt x="183349" y="183172"/>
                  </a:lnTo>
                  <a:lnTo>
                    <a:pt x="188849" y="191338"/>
                  </a:lnTo>
                  <a:lnTo>
                    <a:pt x="190881" y="201282"/>
                  </a:lnTo>
                  <a:lnTo>
                    <a:pt x="190881" y="284086"/>
                  </a:lnTo>
                  <a:lnTo>
                    <a:pt x="191135" y="289166"/>
                  </a:lnTo>
                  <a:lnTo>
                    <a:pt x="194818" y="292595"/>
                  </a:lnTo>
                  <a:lnTo>
                    <a:pt x="288798" y="292595"/>
                  </a:lnTo>
                  <a:lnTo>
                    <a:pt x="292608" y="288912"/>
                  </a:lnTo>
                  <a:lnTo>
                    <a:pt x="292608" y="134861"/>
                  </a:lnTo>
                  <a:close/>
                </a:path>
                <a:path w="330834" h="292734">
                  <a:moveTo>
                    <a:pt x="330708" y="124193"/>
                  </a:moveTo>
                  <a:lnTo>
                    <a:pt x="329819" y="118732"/>
                  </a:lnTo>
                  <a:lnTo>
                    <a:pt x="167386" y="0"/>
                  </a:lnTo>
                  <a:lnTo>
                    <a:pt x="163322" y="0"/>
                  </a:lnTo>
                  <a:lnTo>
                    <a:pt x="4699" y="116065"/>
                  </a:lnTo>
                  <a:lnTo>
                    <a:pt x="889" y="118732"/>
                  </a:lnTo>
                  <a:lnTo>
                    <a:pt x="0" y="124193"/>
                  </a:lnTo>
                  <a:lnTo>
                    <a:pt x="4572" y="130289"/>
                  </a:lnTo>
                  <a:lnTo>
                    <a:pt x="6985" y="131432"/>
                  </a:lnTo>
                  <a:lnTo>
                    <a:pt x="11430" y="131432"/>
                  </a:lnTo>
                  <a:lnTo>
                    <a:pt x="13208" y="130924"/>
                  </a:lnTo>
                  <a:lnTo>
                    <a:pt x="165354" y="19545"/>
                  </a:lnTo>
                  <a:lnTo>
                    <a:pt x="319786" y="132575"/>
                  </a:lnTo>
                  <a:lnTo>
                    <a:pt x="324993" y="131686"/>
                  </a:lnTo>
                  <a:lnTo>
                    <a:pt x="330708" y="124193"/>
                  </a:lnTo>
                  <a:close/>
                </a:path>
              </a:pathLst>
            </a:custGeom>
            <a:solidFill>
              <a:srgbClr val="0000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508740" y="617092"/>
            <a:ext cx="306070" cy="8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" b="1">
                <a:solidFill>
                  <a:srgbClr val="000027"/>
                </a:solidFill>
                <a:latin typeface="Tahoma"/>
                <a:cs typeface="Tahoma"/>
              </a:rPr>
              <a:t>COMIENZO</a:t>
            </a:r>
            <a:endParaRPr sz="4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45870" y="1226058"/>
            <a:ext cx="3640454" cy="985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300" spc="15" b="1">
                <a:solidFill>
                  <a:srgbClr val="FFFFFF"/>
                </a:solidFill>
                <a:latin typeface="Tahoma"/>
                <a:cs typeface="Tahoma"/>
              </a:rPr>
              <a:t>Contacto</a:t>
            </a:r>
            <a:endParaRPr sz="63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85336" y="451980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7972" y="0"/>
                </a:lnTo>
              </a:path>
            </a:pathLst>
          </a:custGeom>
          <a:ln w="12700">
            <a:solidFill>
              <a:srgbClr val="F8A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45870" y="2398648"/>
            <a:ext cx="2765425" cy="2347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Publicado</a:t>
            </a:r>
            <a:r>
              <a:rPr dirty="0" sz="12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25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Siemens</a:t>
            </a:r>
            <a:r>
              <a:rPr dirty="0" sz="125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AG</a:t>
            </a:r>
            <a:endParaRPr sz="1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800" spc="35">
                <a:solidFill>
                  <a:srgbClr val="FFFFFF"/>
                </a:solidFill>
                <a:latin typeface="Tahoma"/>
                <a:cs typeface="Tahoma"/>
              </a:rPr>
              <a:t>Herramientas</a:t>
            </a:r>
            <a:r>
              <a:rPr dirty="0" sz="8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 spc="4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8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 spc="30">
                <a:solidFill>
                  <a:srgbClr val="FFFFFF"/>
                </a:solidFill>
                <a:latin typeface="Tahoma"/>
                <a:cs typeface="Tahoma"/>
              </a:rPr>
              <a:t>planificación</a:t>
            </a:r>
            <a:r>
              <a:rPr dirty="0" sz="8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Tahoma"/>
                <a:cs typeface="Tahoma"/>
              </a:rPr>
              <a:t>SIMARIS</a:t>
            </a:r>
            <a:endParaRPr sz="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150" spc="-25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15">
                <a:solidFill>
                  <a:srgbClr val="FFFFFF"/>
                </a:solidFill>
                <a:latin typeface="Tahoma"/>
                <a:cs typeface="Tahoma"/>
              </a:rPr>
              <a:t>EA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PUNTA</a:t>
            </a:r>
            <a:r>
              <a:rPr dirty="0" sz="11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Tahoma"/>
                <a:cs typeface="Tahoma"/>
              </a:rPr>
              <a:t>CTT</a:t>
            </a:r>
            <a:endParaRPr sz="1150">
              <a:latin typeface="Tahoma"/>
              <a:cs typeface="Tahoma"/>
            </a:endParaRPr>
          </a:p>
          <a:p>
            <a:pPr marL="12700" marR="1440815">
              <a:lnSpc>
                <a:spcPct val="109800"/>
              </a:lnSpc>
              <a:spcBef>
                <a:spcPts val="55"/>
              </a:spcBef>
            </a:pP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Mozartstraße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20">
                <a:solidFill>
                  <a:srgbClr val="FFFFFF"/>
                </a:solidFill>
                <a:latin typeface="Tahoma"/>
                <a:cs typeface="Tahoma"/>
              </a:rPr>
              <a:t>31c  </a:t>
            </a:r>
            <a:r>
              <a:rPr dirty="0" sz="1300" spc="30">
                <a:solidFill>
                  <a:srgbClr val="FFFFFF"/>
                </a:solidFill>
                <a:latin typeface="Tahoma"/>
                <a:cs typeface="Tahoma"/>
              </a:rPr>
              <a:t>91052 </a:t>
            </a:r>
            <a:r>
              <a:rPr dirty="0" sz="1300" spc="50">
                <a:solidFill>
                  <a:srgbClr val="FFFFFF"/>
                </a:solidFill>
                <a:latin typeface="Tahoma"/>
                <a:cs typeface="Tahoma"/>
              </a:rPr>
              <a:t>Erlangen </a:t>
            </a:r>
            <a:r>
              <a:rPr dirty="0" sz="130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Alemania</a:t>
            </a:r>
            <a:endParaRPr sz="1250">
              <a:latin typeface="Tahoma"/>
              <a:cs typeface="Tahoma"/>
            </a:endParaRPr>
          </a:p>
          <a:p>
            <a:pPr marL="12700" marR="5080">
              <a:lnSpc>
                <a:spcPts val="1680"/>
              </a:lnSpc>
              <a:spcBef>
                <a:spcPts val="80"/>
              </a:spcBef>
            </a:pPr>
            <a:r>
              <a:rPr dirty="0" sz="1350" spc="20">
                <a:solidFill>
                  <a:srgbClr val="FFFFFF"/>
                </a:solidFill>
                <a:latin typeface="Tahoma"/>
                <a:cs typeface="Tahoma"/>
              </a:rPr>
              <a:t>Email: </a:t>
            </a:r>
            <a:r>
              <a:rPr dirty="0" sz="135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sng" sz="1150" spc="40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2"/>
              </a:rPr>
              <a:t>simaris.tip.energy@siemens.com</a:t>
            </a:r>
            <a:r>
              <a:rPr dirty="0" sz="1150" spc="-65">
                <a:solidFill>
                  <a:srgbClr val="F8AC00"/>
                </a:solidFill>
                <a:latin typeface="Tahoma"/>
                <a:cs typeface="Tahoma"/>
                <a:hlinkClick r:id="rId2"/>
              </a:rPr>
              <a:t> </a:t>
            </a:r>
            <a:r>
              <a:rPr dirty="0" sz="1150" spc="30">
                <a:solidFill>
                  <a:srgbClr val="FFFFFF"/>
                </a:solidFill>
                <a:latin typeface="Tahoma"/>
                <a:cs typeface="Tahoma"/>
              </a:rPr>
              <a:t>Socios 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 spc="40">
                <a:solidFill>
                  <a:srgbClr val="FFFFFF"/>
                </a:solidFill>
                <a:latin typeface="Tahoma"/>
                <a:cs typeface="Tahoma"/>
              </a:rPr>
              <a:t>contacto </a:t>
            </a:r>
            <a:r>
              <a:rPr dirty="0" sz="1150" spc="50">
                <a:solidFill>
                  <a:srgbClr val="FFFFFF"/>
                </a:solidFill>
                <a:latin typeface="Tahoma"/>
                <a:cs typeface="Tahoma"/>
              </a:rPr>
              <a:t>regionales </a:t>
            </a:r>
            <a:r>
              <a:rPr dirty="0" sz="1150" spc="55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150">
                <a:solidFill>
                  <a:srgbClr val="FFFFFF"/>
                </a:solidFill>
                <a:latin typeface="Tahoma"/>
                <a:cs typeface="Tahoma"/>
              </a:rPr>
              <a:t>SIMARIS: </a:t>
            </a:r>
            <a:r>
              <a:rPr dirty="0" sz="115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sng" sz="1150" spc="40">
                <a:solidFill>
                  <a:srgbClr val="F8AC00"/>
                </a:solidFill>
                <a:uFill>
                  <a:solidFill>
                    <a:srgbClr val="F8AC00"/>
                  </a:solidFill>
                </a:uFill>
                <a:latin typeface="Tahoma"/>
                <a:cs typeface="Tahoma"/>
                <a:hlinkClick r:id="rId3"/>
              </a:rPr>
              <a:t>siemens.com/simaris/contacto</a:t>
            </a:r>
            <a:endParaRPr sz="115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Página</a:t>
            </a:r>
            <a:r>
              <a:rPr dirty="0" spc="-25"/>
              <a:t> </a:t>
            </a:r>
            <a:fld id="{81D60167-4931-47E6-BA6A-407CBD079E47}" type="slidenum">
              <a:rPr dirty="0" spc="-50"/>
              <a:t>100</a:t>
            </a:fld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5"/>
              <a:t>Sin</a:t>
            </a:r>
            <a:r>
              <a:rPr dirty="0" spc="-30"/>
              <a:t> </a:t>
            </a:r>
            <a:r>
              <a:rPr dirty="0" spc="20"/>
              <a:t>restricciones</a:t>
            </a:r>
            <a:r>
              <a:rPr dirty="0" spc="-30"/>
              <a:t> </a:t>
            </a:r>
            <a:r>
              <a:rPr dirty="0" spc="100"/>
              <a:t>|</a:t>
            </a:r>
            <a:r>
              <a:rPr dirty="0" spc="-25"/>
              <a:t> </a:t>
            </a:r>
            <a:r>
              <a:rPr dirty="0" spc="-60"/>
              <a:t>©</a:t>
            </a:r>
            <a:r>
              <a:rPr dirty="0" spc="-30"/>
              <a:t> </a:t>
            </a:r>
            <a:r>
              <a:rPr dirty="0" spc="20"/>
              <a:t>Siemens</a:t>
            </a:r>
            <a:r>
              <a:rPr dirty="0" spc="-30"/>
              <a:t> </a:t>
            </a:r>
            <a:r>
              <a:rPr dirty="0" spc="15"/>
              <a:t>2022</a:t>
            </a:r>
            <a:r>
              <a:rPr dirty="0" spc="-25"/>
              <a:t> </a:t>
            </a:r>
            <a:r>
              <a:rPr dirty="0" spc="100"/>
              <a:t>|</a:t>
            </a:r>
            <a:r>
              <a:rPr dirty="0" spc="-30"/>
              <a:t> </a:t>
            </a:r>
            <a:r>
              <a:rPr dirty="0" spc="25"/>
              <a:t>Herramientas</a:t>
            </a:r>
            <a:r>
              <a:rPr dirty="0" spc="-30"/>
              <a:t> </a:t>
            </a:r>
            <a:r>
              <a:rPr dirty="0" spc="30"/>
              <a:t>de</a:t>
            </a:r>
            <a:r>
              <a:rPr dirty="0" spc="-25"/>
              <a:t> </a:t>
            </a:r>
            <a:r>
              <a:rPr dirty="0" spc="20"/>
              <a:t>planificación</a:t>
            </a:r>
            <a:r>
              <a:rPr dirty="0" spc="-30"/>
              <a:t> </a:t>
            </a:r>
            <a:r>
              <a:rPr dirty="0" spc="5"/>
              <a:t>SIMARIS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26964" y="2397251"/>
            <a:ext cx="3348354" cy="2403475"/>
          </a:xfrm>
          <a:prstGeom prst="rect">
            <a:avLst/>
          </a:prstGeom>
          <a:solidFill>
            <a:srgbClr val="000028"/>
          </a:solidFill>
          <a:ln w="9525">
            <a:solidFill>
              <a:srgbClr val="66667D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 algn="just" marL="144780" marR="273685">
              <a:lnSpc>
                <a:spcPct val="179300"/>
              </a:lnSpc>
              <a:spcBef>
                <a:spcPts val="55"/>
              </a:spcBef>
            </a:pP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-20">
                <a:solidFill>
                  <a:srgbClr val="FFFFFF"/>
                </a:solidFill>
                <a:latin typeface="Tahoma"/>
                <a:cs typeface="Tahoma"/>
              </a:rPr>
              <a:t>EE.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UU.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publicado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Siemens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AG </a:t>
            </a:r>
            <a:r>
              <a:rPr dirty="0" sz="1250" spc="-3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5">
                <a:solidFill>
                  <a:srgbClr val="FFFFFF"/>
                </a:solidFill>
                <a:latin typeface="Tahoma"/>
                <a:cs typeface="Tahoma"/>
              </a:rPr>
              <a:t>siemens</a:t>
            </a:r>
            <a:r>
              <a:rPr dirty="0" sz="125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50">
                <a:solidFill>
                  <a:srgbClr val="FFFFFF"/>
                </a:solidFill>
                <a:latin typeface="Tahoma"/>
                <a:cs typeface="Tahoma"/>
              </a:rPr>
              <a:t>industria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20">
                <a:solidFill>
                  <a:srgbClr val="FFFFFF"/>
                </a:solidFill>
                <a:latin typeface="Tahoma"/>
                <a:cs typeface="Tahoma"/>
              </a:rPr>
              <a:t>inc.</a:t>
            </a:r>
            <a:endParaRPr sz="1250">
              <a:latin typeface="Tahoma"/>
              <a:cs typeface="Tahoma"/>
            </a:endParaRPr>
          </a:p>
          <a:p>
            <a:pPr algn="just" marL="144780" marR="1549400">
              <a:lnSpc>
                <a:spcPct val="117000"/>
              </a:lnSpc>
              <a:spcBef>
                <a:spcPts val="165"/>
              </a:spcBef>
            </a:pPr>
            <a:r>
              <a:rPr dirty="0" sz="1050" spc="25">
                <a:solidFill>
                  <a:srgbClr val="FFFFFF"/>
                </a:solidFill>
                <a:latin typeface="Tahoma"/>
                <a:cs typeface="Tahoma"/>
              </a:rPr>
              <a:t>100 </a:t>
            </a:r>
            <a:r>
              <a:rPr dirty="0" sz="1050" spc="55">
                <a:solidFill>
                  <a:srgbClr val="FFFFFF"/>
                </a:solidFill>
                <a:latin typeface="Tahoma"/>
                <a:cs typeface="Tahoma"/>
              </a:rPr>
              <a:t>Unidad </a:t>
            </a:r>
            <a:r>
              <a:rPr dirty="0" sz="1050" spc="5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050" spc="40">
                <a:solidFill>
                  <a:srgbClr val="FFFFFF"/>
                </a:solidFill>
                <a:latin typeface="Tahoma"/>
                <a:cs typeface="Tahoma"/>
              </a:rPr>
              <a:t>tecnología </a:t>
            </a:r>
            <a:r>
              <a:rPr dirty="0" sz="1050" spc="-3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40">
                <a:solidFill>
                  <a:srgbClr val="FFFFFF"/>
                </a:solidFill>
                <a:latin typeface="Tahoma"/>
                <a:cs typeface="Tahoma"/>
              </a:rPr>
              <a:t>Alpharetta,</a:t>
            </a:r>
            <a:r>
              <a:rPr dirty="0" sz="13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60">
                <a:solidFill>
                  <a:srgbClr val="FFFFFF"/>
                </a:solidFill>
                <a:latin typeface="Tahoma"/>
                <a:cs typeface="Tahoma"/>
              </a:rPr>
              <a:t>GA</a:t>
            </a:r>
            <a:r>
              <a:rPr dirty="0" sz="13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30">
                <a:solidFill>
                  <a:srgbClr val="FFFFFF"/>
                </a:solidFill>
                <a:latin typeface="Tahoma"/>
                <a:cs typeface="Tahoma"/>
              </a:rPr>
              <a:t>30005 </a:t>
            </a:r>
            <a:r>
              <a:rPr dirty="0" sz="1300" spc="-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35">
                <a:solidFill>
                  <a:srgbClr val="FFFFFF"/>
                </a:solidFill>
                <a:latin typeface="Tahoma"/>
                <a:cs typeface="Tahoma"/>
              </a:rPr>
              <a:t>Estados</a:t>
            </a:r>
            <a:r>
              <a:rPr dirty="0" sz="11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100" spc="55">
                <a:solidFill>
                  <a:srgbClr val="FFFFFF"/>
                </a:solidFill>
                <a:latin typeface="Tahoma"/>
                <a:cs typeface="Tahoma"/>
              </a:rPr>
              <a:t>Unidos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5870" y="5361940"/>
            <a:ext cx="284861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F8AC00"/>
                </a:solidFill>
                <a:latin typeface="Tahoma"/>
                <a:cs typeface="Tahoma"/>
              </a:rPr>
              <a:t>siemens.com/simarisdesign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Wagner, Nicole (SI DS S TIP CTT)</dc:creator>
  <dc:title>Tutorial SIMARIS design </dc:title>
  <dcterms:created xsi:type="dcterms:W3CDTF">2022-11-09T02:19:00Z</dcterms:created>
  <dcterms:modified xsi:type="dcterms:W3CDTF">2022-11-09T02:19:00Z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2022-11-09T00:00:00Z</vt:filetime>
  </property>
</Properties>
</file>